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300" r:id="rId2"/>
    <p:sldId id="332" r:id="rId3"/>
    <p:sldId id="302" r:id="rId4"/>
    <p:sldId id="333" r:id="rId5"/>
    <p:sldId id="334" r:id="rId6"/>
    <p:sldId id="335" r:id="rId7"/>
    <p:sldId id="336" r:id="rId8"/>
    <p:sldId id="337" r:id="rId9"/>
    <p:sldId id="338" r:id="rId10"/>
    <p:sldId id="339" r:id="rId11"/>
    <p:sldId id="340" r:id="rId12"/>
    <p:sldId id="351" r:id="rId13"/>
    <p:sldId id="342" r:id="rId14"/>
    <p:sldId id="343" r:id="rId15"/>
    <p:sldId id="344" r:id="rId16"/>
    <p:sldId id="345" r:id="rId17"/>
    <p:sldId id="346" r:id="rId18"/>
    <p:sldId id="347" r:id="rId19"/>
    <p:sldId id="348" r:id="rId20"/>
    <p:sldId id="350" r:id="rId21"/>
    <p:sldId id="291" r:id="rId22"/>
    <p:sldId id="292" r:id="rId23"/>
    <p:sldId id="315" r:id="rId24"/>
    <p:sldId id="294" r:id="rId25"/>
    <p:sldId id="299" r:id="rId26"/>
    <p:sldId id="295" r:id="rId27"/>
    <p:sldId id="298" r:id="rId28"/>
    <p:sldId id="271" r:id="rId29"/>
    <p:sldId id="285" r:id="rId30"/>
    <p:sldId id="328" r:id="rId31"/>
    <p:sldId id="329" r:id="rId32"/>
    <p:sldId id="296" r:id="rId33"/>
    <p:sldId id="331" r:id="rId34"/>
    <p:sldId id="297" r:id="rId35"/>
    <p:sldId id="317" r:id="rId36"/>
  </p:sldIdLst>
  <p:sldSz cx="9144000" cy="6858000" type="screen4x3"/>
  <p:notesSz cx="6797675" cy="992663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2C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86" autoAdjust="0"/>
    <p:restoredTop sz="85427" autoAdjust="0"/>
  </p:normalViewPr>
  <p:slideViewPr>
    <p:cSldViewPr showGuides="1">
      <p:cViewPr>
        <p:scale>
          <a:sx n="70" d="100"/>
          <a:sy n="70" d="100"/>
        </p:scale>
        <p:origin x="-2178" y="-576"/>
      </p:cViewPr>
      <p:guideLst>
        <p:guide orient="horz" pos="3113"/>
        <p:guide pos="2880"/>
      </p:guideLst>
    </p:cSldViewPr>
  </p:slideViewPr>
  <p:notesTextViewPr>
    <p:cViewPr>
      <p:scale>
        <a:sx n="100" d="100"/>
        <a:sy n="100" d="100"/>
      </p:scale>
      <p:origin x="0" y="0"/>
    </p:cViewPr>
  </p:notesTextViewPr>
  <p:notesViewPr>
    <p:cSldViewPr>
      <p:cViewPr varScale="1">
        <p:scale>
          <a:sx n="80" d="100"/>
          <a:sy n="80" d="100"/>
        </p:scale>
        <p:origin x="-3192"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4B93B0A-1698-4A14-B80B-37E773BA83F6}"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de-DE"/>
        </a:p>
      </dgm:t>
    </dgm:pt>
    <dgm:pt modelId="{04ADF4B6-D456-4A48-99DA-C9FFEE706DCA}">
      <dgm:prSet phldrT="[Text]" phldr="1"/>
      <dgm:spPr/>
      <dgm:t>
        <a:bodyPr/>
        <a:lstStyle/>
        <a:p>
          <a:endParaRPr lang="de-DE" dirty="0"/>
        </a:p>
      </dgm:t>
    </dgm:pt>
    <dgm:pt modelId="{3D30E022-D109-40C1-BD78-4B9FF4E77C93}" type="parTrans" cxnId="{E7124AF5-1C4F-43B1-BAFF-403ADE60C693}">
      <dgm:prSet/>
      <dgm:spPr/>
      <dgm:t>
        <a:bodyPr/>
        <a:lstStyle/>
        <a:p>
          <a:endParaRPr lang="de-DE"/>
        </a:p>
      </dgm:t>
    </dgm:pt>
    <dgm:pt modelId="{3391974E-8F95-4D6F-84B6-3A7BA75BE956}" type="sibTrans" cxnId="{E7124AF5-1C4F-43B1-BAFF-403ADE60C693}">
      <dgm:prSet/>
      <dgm:spPr/>
      <dgm:t>
        <a:bodyPr/>
        <a:lstStyle/>
        <a:p>
          <a:endParaRPr lang="de-DE"/>
        </a:p>
      </dgm:t>
    </dgm:pt>
    <dgm:pt modelId="{6459AE58-CFCA-41AD-A744-B9E70E9FBE3C}">
      <dgm:prSet phldrT="[Text]"/>
      <dgm:spPr/>
      <dgm:t>
        <a:bodyPr/>
        <a:lstStyle/>
        <a:p>
          <a:r>
            <a:rPr lang="de-DE" dirty="0" smtClean="0"/>
            <a:t>Ziel: Nachhaltigkeit (</a:t>
          </a:r>
          <a:r>
            <a:rPr lang="de-DE" dirty="0" smtClean="0">
              <a:latin typeface="Calibri"/>
            </a:rPr>
            <a:t>Ressourcenverbrauch reduzieren)</a:t>
          </a:r>
          <a:endParaRPr lang="de-DE" dirty="0"/>
        </a:p>
      </dgm:t>
    </dgm:pt>
    <dgm:pt modelId="{A4E4E3E8-B601-4F98-ACC4-9B710FB1833E}" type="parTrans" cxnId="{B45E361A-B111-45B5-9EFE-EF346635F55C}">
      <dgm:prSet/>
      <dgm:spPr/>
      <dgm:t>
        <a:bodyPr/>
        <a:lstStyle/>
        <a:p>
          <a:endParaRPr lang="de-DE"/>
        </a:p>
      </dgm:t>
    </dgm:pt>
    <dgm:pt modelId="{B8CB1549-7E77-48DA-8C5E-F838ADBEFC29}" type="sibTrans" cxnId="{B45E361A-B111-45B5-9EFE-EF346635F55C}">
      <dgm:prSet/>
      <dgm:spPr/>
      <dgm:t>
        <a:bodyPr/>
        <a:lstStyle/>
        <a:p>
          <a:endParaRPr lang="de-DE"/>
        </a:p>
      </dgm:t>
    </dgm:pt>
    <dgm:pt modelId="{E6859B9F-656B-48D8-8F03-D3636FCFAE9A}">
      <dgm:prSet phldrT="[Text]"/>
      <dgm:spPr/>
      <dgm:t>
        <a:bodyPr/>
        <a:lstStyle/>
        <a:p>
          <a:r>
            <a:rPr lang="de-DE" dirty="0" smtClean="0"/>
            <a:t>	</a:t>
          </a:r>
          <a:endParaRPr lang="de-DE" dirty="0"/>
        </a:p>
      </dgm:t>
    </dgm:pt>
    <dgm:pt modelId="{C5747DCA-D833-4EE9-B4AC-DB7FE6AA436A}" type="parTrans" cxnId="{D30B4882-2038-4B40-9A9E-7F26ACD4E528}">
      <dgm:prSet/>
      <dgm:spPr/>
      <dgm:t>
        <a:bodyPr/>
        <a:lstStyle/>
        <a:p>
          <a:endParaRPr lang="de-DE"/>
        </a:p>
      </dgm:t>
    </dgm:pt>
    <dgm:pt modelId="{BB0B74F5-6123-4209-8828-74711D783E37}" type="sibTrans" cxnId="{D30B4882-2038-4B40-9A9E-7F26ACD4E528}">
      <dgm:prSet/>
      <dgm:spPr/>
      <dgm:t>
        <a:bodyPr/>
        <a:lstStyle/>
        <a:p>
          <a:endParaRPr lang="de-DE"/>
        </a:p>
      </dgm:t>
    </dgm:pt>
    <dgm:pt modelId="{A06B08E3-A48E-44C7-B244-2622EC0CBC6D}">
      <dgm:prSet phldrT="[Text]"/>
      <dgm:spPr/>
      <dgm:t>
        <a:bodyPr/>
        <a:lstStyle/>
        <a:p>
          <a:r>
            <a:rPr lang="de-DE" dirty="0" smtClean="0"/>
            <a:t>Verringerung von Lebensmittelabfällen → </a:t>
          </a:r>
          <a:r>
            <a:rPr lang="de-DE" smtClean="0"/>
            <a:t>Retouren optimieren</a:t>
          </a:r>
          <a:endParaRPr lang="de-DE" dirty="0"/>
        </a:p>
      </dgm:t>
    </dgm:pt>
    <dgm:pt modelId="{01958EAD-C407-4428-A5F7-D0D07F7A4714}" type="parTrans" cxnId="{5C18ED5F-E67F-48D6-8147-A0FED3002D25}">
      <dgm:prSet/>
      <dgm:spPr/>
      <dgm:t>
        <a:bodyPr/>
        <a:lstStyle/>
        <a:p>
          <a:endParaRPr lang="de-DE"/>
        </a:p>
      </dgm:t>
    </dgm:pt>
    <dgm:pt modelId="{BAA1F132-6BC5-42A8-BE48-CE63B84D95E1}" type="sibTrans" cxnId="{5C18ED5F-E67F-48D6-8147-A0FED3002D25}">
      <dgm:prSet/>
      <dgm:spPr/>
      <dgm:t>
        <a:bodyPr/>
        <a:lstStyle/>
        <a:p>
          <a:endParaRPr lang="de-DE"/>
        </a:p>
      </dgm:t>
    </dgm:pt>
    <dgm:pt modelId="{AE5E4CAB-A904-4B3A-8E4C-A17AC83ED186}">
      <dgm:prSet phldrT="[Text]" phldr="1"/>
      <dgm:spPr/>
      <dgm:t>
        <a:bodyPr/>
        <a:lstStyle/>
        <a:p>
          <a:endParaRPr lang="de-DE" dirty="0"/>
        </a:p>
      </dgm:t>
    </dgm:pt>
    <dgm:pt modelId="{29F0DCEB-A530-4DBB-926F-73CD8FF130CB}" type="parTrans" cxnId="{D1FB9293-F5F2-485B-8FEC-621ADF2B0FB6}">
      <dgm:prSet/>
      <dgm:spPr/>
      <dgm:t>
        <a:bodyPr/>
        <a:lstStyle/>
        <a:p>
          <a:endParaRPr lang="de-DE"/>
        </a:p>
      </dgm:t>
    </dgm:pt>
    <dgm:pt modelId="{6D1B92B4-CF44-46B4-922E-B14CCC5CCB35}" type="sibTrans" cxnId="{D1FB9293-F5F2-485B-8FEC-621ADF2B0FB6}">
      <dgm:prSet/>
      <dgm:spPr/>
      <dgm:t>
        <a:bodyPr/>
        <a:lstStyle/>
        <a:p>
          <a:endParaRPr lang="de-DE"/>
        </a:p>
      </dgm:t>
    </dgm:pt>
    <dgm:pt modelId="{3622139B-B50B-416B-BFC2-71BFB003AE14}">
      <dgm:prSet phldrT="[Text]"/>
      <dgm:spPr/>
      <dgm:t>
        <a:bodyPr/>
        <a:lstStyle/>
        <a:p>
          <a:r>
            <a:rPr lang="de-DE" dirty="0" smtClean="0"/>
            <a:t>Bestellwesen: Bestellungen optimieren</a:t>
          </a:r>
          <a:endParaRPr lang="de-DE" dirty="0"/>
        </a:p>
      </dgm:t>
    </dgm:pt>
    <dgm:pt modelId="{D7ADE852-5CF1-403D-B369-EB64CB3B38CE}" type="parTrans" cxnId="{5C09F5DC-43F9-41ED-ABE9-0ED764DFD994}">
      <dgm:prSet/>
      <dgm:spPr/>
      <dgm:t>
        <a:bodyPr/>
        <a:lstStyle/>
        <a:p>
          <a:endParaRPr lang="de-DE"/>
        </a:p>
      </dgm:t>
    </dgm:pt>
    <dgm:pt modelId="{3D8515F3-9BA5-42C9-BC6B-982852459E17}" type="sibTrans" cxnId="{5C09F5DC-43F9-41ED-ABE9-0ED764DFD994}">
      <dgm:prSet/>
      <dgm:spPr/>
      <dgm:t>
        <a:bodyPr/>
        <a:lstStyle/>
        <a:p>
          <a:endParaRPr lang="de-DE"/>
        </a:p>
      </dgm:t>
    </dgm:pt>
    <dgm:pt modelId="{6653D2AD-141F-40EF-B35E-F691F676EB45}">
      <dgm:prSet/>
      <dgm:spPr/>
      <dgm:t>
        <a:bodyPr/>
        <a:lstStyle/>
        <a:p>
          <a:endParaRPr lang="de-DE"/>
        </a:p>
      </dgm:t>
    </dgm:pt>
    <dgm:pt modelId="{F2A5F1E6-D937-42B3-9F40-AF062F7E523E}" type="parTrans" cxnId="{BAD30155-0D2A-4204-8D45-C6C7DDD206E0}">
      <dgm:prSet/>
      <dgm:spPr/>
    </dgm:pt>
    <dgm:pt modelId="{A19ADAEA-96F2-4315-AB14-EE72A1A292A8}" type="sibTrans" cxnId="{BAD30155-0D2A-4204-8D45-C6C7DDD206E0}">
      <dgm:prSet/>
      <dgm:spPr/>
    </dgm:pt>
    <dgm:pt modelId="{8373F52D-FABF-4B87-8E21-572D84024FB8}">
      <dgm:prSet/>
      <dgm:spPr/>
      <dgm:t>
        <a:bodyPr/>
        <a:lstStyle/>
        <a:p>
          <a:endParaRPr lang="de-DE"/>
        </a:p>
      </dgm:t>
    </dgm:pt>
    <dgm:pt modelId="{03AC5902-8735-4599-8209-226244BF7AAC}" type="parTrans" cxnId="{6F06788C-E26C-4215-963B-74B5D569DE87}">
      <dgm:prSet/>
      <dgm:spPr/>
    </dgm:pt>
    <dgm:pt modelId="{D1CF7DD9-2730-48C8-B800-CA46DE86639B}" type="sibTrans" cxnId="{6F06788C-E26C-4215-963B-74B5D569DE87}">
      <dgm:prSet/>
      <dgm:spPr/>
    </dgm:pt>
    <dgm:pt modelId="{6751FBBD-C67C-496A-BC4B-9EA4A18C4DE8}">
      <dgm:prSet/>
      <dgm:spPr/>
      <dgm:t>
        <a:bodyPr/>
        <a:lstStyle/>
        <a:p>
          <a:r>
            <a:rPr lang="de-DE" dirty="0" smtClean="0"/>
            <a:t>Ggf. ausverkaufte Artikel am Abend</a:t>
          </a:r>
          <a:endParaRPr lang="de-DE" dirty="0"/>
        </a:p>
      </dgm:t>
    </dgm:pt>
    <dgm:pt modelId="{DF405881-1D30-44D5-8AF2-B22477FD9E69}" type="parTrans" cxnId="{78AEA49A-FE54-40A0-B576-3BE8E674CF82}">
      <dgm:prSet/>
      <dgm:spPr/>
    </dgm:pt>
    <dgm:pt modelId="{7EAF2997-5EA5-4CE3-86A4-C969545A6296}" type="sibTrans" cxnId="{78AEA49A-FE54-40A0-B576-3BE8E674CF82}">
      <dgm:prSet/>
      <dgm:spPr/>
    </dgm:pt>
    <dgm:pt modelId="{7EF34027-1BD2-4899-8DB3-088D66CABD50}">
      <dgm:prSet/>
      <dgm:spPr/>
      <dgm:t>
        <a:bodyPr/>
        <a:lstStyle/>
        <a:p>
          <a:r>
            <a:rPr lang="de-DE" dirty="0" smtClean="0"/>
            <a:t>Enttäuschte Kundenerwartungen </a:t>
          </a:r>
          <a:r>
            <a:rPr lang="de-DE" dirty="0" smtClean="0">
              <a:latin typeface="Calibri"/>
            </a:rPr>
            <a:t>→ Kundenfrust</a:t>
          </a:r>
          <a:endParaRPr lang="de-DE" dirty="0"/>
        </a:p>
      </dgm:t>
    </dgm:pt>
    <dgm:pt modelId="{8C45B1E8-C6B6-4648-A3B5-8A31A6A748CA}" type="parTrans" cxnId="{2AC2A8E6-FA52-4684-9994-997C0DC105F2}">
      <dgm:prSet/>
      <dgm:spPr/>
    </dgm:pt>
    <dgm:pt modelId="{31D69DBC-F154-40E2-8ABF-52E6B96DB9AF}" type="sibTrans" cxnId="{2AC2A8E6-FA52-4684-9994-997C0DC105F2}">
      <dgm:prSet/>
      <dgm:spPr/>
    </dgm:pt>
    <dgm:pt modelId="{D7E0B0ED-7F60-4FB6-AA3F-89BEA80D57BC}" type="pres">
      <dgm:prSet presAssocID="{F4B93B0A-1698-4A14-B80B-37E773BA83F6}" presName="linearFlow" presStyleCnt="0">
        <dgm:presLayoutVars>
          <dgm:dir/>
          <dgm:animLvl val="lvl"/>
          <dgm:resizeHandles val="exact"/>
        </dgm:presLayoutVars>
      </dgm:prSet>
      <dgm:spPr/>
      <dgm:t>
        <a:bodyPr/>
        <a:lstStyle/>
        <a:p>
          <a:endParaRPr lang="de-DE"/>
        </a:p>
      </dgm:t>
    </dgm:pt>
    <dgm:pt modelId="{A2F71AF9-A385-416F-8D4D-7FC58AC699BC}" type="pres">
      <dgm:prSet presAssocID="{04ADF4B6-D456-4A48-99DA-C9FFEE706DCA}" presName="composite" presStyleCnt="0"/>
      <dgm:spPr/>
    </dgm:pt>
    <dgm:pt modelId="{66DE6205-BC98-462B-A61D-290C7F550AAB}" type="pres">
      <dgm:prSet presAssocID="{04ADF4B6-D456-4A48-99DA-C9FFEE706DCA}" presName="parentText" presStyleLbl="alignNode1" presStyleIdx="0" presStyleCnt="5">
        <dgm:presLayoutVars>
          <dgm:chMax val="1"/>
          <dgm:bulletEnabled val="1"/>
        </dgm:presLayoutVars>
      </dgm:prSet>
      <dgm:spPr/>
      <dgm:t>
        <a:bodyPr/>
        <a:lstStyle/>
        <a:p>
          <a:endParaRPr lang="de-DE"/>
        </a:p>
      </dgm:t>
    </dgm:pt>
    <dgm:pt modelId="{1A8419F1-5C06-4642-B7FC-7DE593946164}" type="pres">
      <dgm:prSet presAssocID="{04ADF4B6-D456-4A48-99DA-C9FFEE706DCA}" presName="descendantText" presStyleLbl="alignAcc1" presStyleIdx="0" presStyleCnt="5">
        <dgm:presLayoutVars>
          <dgm:bulletEnabled val="1"/>
        </dgm:presLayoutVars>
      </dgm:prSet>
      <dgm:spPr/>
      <dgm:t>
        <a:bodyPr/>
        <a:lstStyle/>
        <a:p>
          <a:endParaRPr lang="de-DE"/>
        </a:p>
      </dgm:t>
    </dgm:pt>
    <dgm:pt modelId="{6771E1FF-4AEC-4478-8944-918A8D9DCDA9}" type="pres">
      <dgm:prSet presAssocID="{3391974E-8F95-4D6F-84B6-3A7BA75BE956}" presName="sp" presStyleCnt="0"/>
      <dgm:spPr/>
    </dgm:pt>
    <dgm:pt modelId="{D5A11AF0-D853-44C7-8F66-660BBBF19A12}" type="pres">
      <dgm:prSet presAssocID="{E6859B9F-656B-48D8-8F03-D3636FCFAE9A}" presName="composite" presStyleCnt="0"/>
      <dgm:spPr/>
    </dgm:pt>
    <dgm:pt modelId="{2BE2B50F-AB32-4AD7-B405-B0ABE70FAACC}" type="pres">
      <dgm:prSet presAssocID="{E6859B9F-656B-48D8-8F03-D3636FCFAE9A}" presName="parentText" presStyleLbl="alignNode1" presStyleIdx="1" presStyleCnt="5">
        <dgm:presLayoutVars>
          <dgm:chMax val="1"/>
          <dgm:bulletEnabled val="1"/>
        </dgm:presLayoutVars>
      </dgm:prSet>
      <dgm:spPr/>
      <dgm:t>
        <a:bodyPr/>
        <a:lstStyle/>
        <a:p>
          <a:endParaRPr lang="de-DE"/>
        </a:p>
      </dgm:t>
    </dgm:pt>
    <dgm:pt modelId="{34ACA5EE-0EC4-4F74-AB8F-0E6DB9E06103}" type="pres">
      <dgm:prSet presAssocID="{E6859B9F-656B-48D8-8F03-D3636FCFAE9A}" presName="descendantText" presStyleLbl="alignAcc1" presStyleIdx="1" presStyleCnt="5">
        <dgm:presLayoutVars>
          <dgm:bulletEnabled val="1"/>
        </dgm:presLayoutVars>
      </dgm:prSet>
      <dgm:spPr/>
      <dgm:t>
        <a:bodyPr/>
        <a:lstStyle/>
        <a:p>
          <a:endParaRPr lang="de-DE"/>
        </a:p>
      </dgm:t>
    </dgm:pt>
    <dgm:pt modelId="{C863F294-DADD-4942-8D2D-5293EDA639C7}" type="pres">
      <dgm:prSet presAssocID="{BB0B74F5-6123-4209-8828-74711D783E37}" presName="sp" presStyleCnt="0"/>
      <dgm:spPr/>
    </dgm:pt>
    <dgm:pt modelId="{4C1619D5-70DF-4861-9DD7-718161F5FB0F}" type="pres">
      <dgm:prSet presAssocID="{AE5E4CAB-A904-4B3A-8E4C-A17AC83ED186}" presName="composite" presStyleCnt="0"/>
      <dgm:spPr/>
    </dgm:pt>
    <dgm:pt modelId="{ECC9439F-1C01-4CE3-95C4-C1E56ED35B2D}" type="pres">
      <dgm:prSet presAssocID="{AE5E4CAB-A904-4B3A-8E4C-A17AC83ED186}" presName="parentText" presStyleLbl="alignNode1" presStyleIdx="2" presStyleCnt="5">
        <dgm:presLayoutVars>
          <dgm:chMax val="1"/>
          <dgm:bulletEnabled val="1"/>
        </dgm:presLayoutVars>
      </dgm:prSet>
      <dgm:spPr/>
      <dgm:t>
        <a:bodyPr/>
        <a:lstStyle/>
        <a:p>
          <a:endParaRPr lang="de-DE"/>
        </a:p>
      </dgm:t>
    </dgm:pt>
    <dgm:pt modelId="{5BF8D239-AC26-423A-B0F1-E1F410CED680}" type="pres">
      <dgm:prSet presAssocID="{AE5E4CAB-A904-4B3A-8E4C-A17AC83ED186}" presName="descendantText" presStyleLbl="alignAcc1" presStyleIdx="2" presStyleCnt="5">
        <dgm:presLayoutVars>
          <dgm:bulletEnabled val="1"/>
        </dgm:presLayoutVars>
      </dgm:prSet>
      <dgm:spPr/>
      <dgm:t>
        <a:bodyPr/>
        <a:lstStyle/>
        <a:p>
          <a:endParaRPr lang="de-DE"/>
        </a:p>
      </dgm:t>
    </dgm:pt>
    <dgm:pt modelId="{7A7F9F84-A8AC-4367-A597-C6BD1BFE0803}" type="pres">
      <dgm:prSet presAssocID="{6D1B92B4-CF44-46B4-922E-B14CCC5CCB35}" presName="sp" presStyleCnt="0"/>
      <dgm:spPr/>
    </dgm:pt>
    <dgm:pt modelId="{9EEC120C-A065-493E-92AE-0D847E83A3CC}" type="pres">
      <dgm:prSet presAssocID="{6653D2AD-141F-40EF-B35E-F691F676EB45}" presName="composite" presStyleCnt="0"/>
      <dgm:spPr/>
    </dgm:pt>
    <dgm:pt modelId="{4BC2E29D-C28C-40F9-9E7B-5554A9990747}" type="pres">
      <dgm:prSet presAssocID="{6653D2AD-141F-40EF-B35E-F691F676EB45}" presName="parentText" presStyleLbl="alignNode1" presStyleIdx="3" presStyleCnt="5">
        <dgm:presLayoutVars>
          <dgm:chMax val="1"/>
          <dgm:bulletEnabled val="1"/>
        </dgm:presLayoutVars>
      </dgm:prSet>
      <dgm:spPr/>
      <dgm:t>
        <a:bodyPr/>
        <a:lstStyle/>
        <a:p>
          <a:endParaRPr lang="de-DE"/>
        </a:p>
      </dgm:t>
    </dgm:pt>
    <dgm:pt modelId="{72A16E76-3D26-44C1-BF62-CC654F106877}" type="pres">
      <dgm:prSet presAssocID="{6653D2AD-141F-40EF-B35E-F691F676EB45}" presName="descendantText" presStyleLbl="alignAcc1" presStyleIdx="3" presStyleCnt="5">
        <dgm:presLayoutVars>
          <dgm:bulletEnabled val="1"/>
        </dgm:presLayoutVars>
      </dgm:prSet>
      <dgm:spPr/>
      <dgm:t>
        <a:bodyPr/>
        <a:lstStyle/>
        <a:p>
          <a:endParaRPr lang="de-DE"/>
        </a:p>
      </dgm:t>
    </dgm:pt>
    <dgm:pt modelId="{2F7BD8F4-7F7D-42A1-8545-BF0359F3DCE8}" type="pres">
      <dgm:prSet presAssocID="{A19ADAEA-96F2-4315-AB14-EE72A1A292A8}" presName="sp" presStyleCnt="0"/>
      <dgm:spPr/>
    </dgm:pt>
    <dgm:pt modelId="{5C656E48-3972-497E-972E-BB254E3C6BB2}" type="pres">
      <dgm:prSet presAssocID="{8373F52D-FABF-4B87-8E21-572D84024FB8}" presName="composite" presStyleCnt="0"/>
      <dgm:spPr/>
    </dgm:pt>
    <dgm:pt modelId="{D7306F10-C792-456E-AF3B-8599FBC14E56}" type="pres">
      <dgm:prSet presAssocID="{8373F52D-FABF-4B87-8E21-572D84024FB8}" presName="parentText" presStyleLbl="alignNode1" presStyleIdx="4" presStyleCnt="5">
        <dgm:presLayoutVars>
          <dgm:chMax val="1"/>
          <dgm:bulletEnabled val="1"/>
        </dgm:presLayoutVars>
      </dgm:prSet>
      <dgm:spPr/>
      <dgm:t>
        <a:bodyPr/>
        <a:lstStyle/>
        <a:p>
          <a:endParaRPr lang="de-DE"/>
        </a:p>
      </dgm:t>
    </dgm:pt>
    <dgm:pt modelId="{6491611D-8460-4012-97DE-50E9CFCE4E34}" type="pres">
      <dgm:prSet presAssocID="{8373F52D-FABF-4B87-8E21-572D84024FB8}" presName="descendantText" presStyleLbl="alignAcc1" presStyleIdx="4" presStyleCnt="5">
        <dgm:presLayoutVars>
          <dgm:bulletEnabled val="1"/>
        </dgm:presLayoutVars>
      </dgm:prSet>
      <dgm:spPr/>
      <dgm:t>
        <a:bodyPr/>
        <a:lstStyle/>
        <a:p>
          <a:endParaRPr lang="de-DE"/>
        </a:p>
      </dgm:t>
    </dgm:pt>
  </dgm:ptLst>
  <dgm:cxnLst>
    <dgm:cxn modelId="{F3B66C73-4D66-4BEA-AD4B-214E19427369}" type="presOf" srcId="{8373F52D-FABF-4B87-8E21-572D84024FB8}" destId="{D7306F10-C792-456E-AF3B-8599FBC14E56}" srcOrd="0" destOrd="0" presId="urn:microsoft.com/office/officeart/2005/8/layout/chevron2"/>
    <dgm:cxn modelId="{B8DEAE1F-CF72-4FE6-9DE0-E5810DCCF33E}" type="presOf" srcId="{A06B08E3-A48E-44C7-B244-2622EC0CBC6D}" destId="{34ACA5EE-0EC4-4F74-AB8F-0E6DB9E06103}" srcOrd="0" destOrd="0" presId="urn:microsoft.com/office/officeart/2005/8/layout/chevron2"/>
    <dgm:cxn modelId="{DF8EBB3E-82A0-498E-B650-6FECF32B3053}" type="presOf" srcId="{E6859B9F-656B-48D8-8F03-D3636FCFAE9A}" destId="{2BE2B50F-AB32-4AD7-B405-B0ABE70FAACC}" srcOrd="0" destOrd="0" presId="urn:microsoft.com/office/officeart/2005/8/layout/chevron2"/>
    <dgm:cxn modelId="{E7124AF5-1C4F-43B1-BAFF-403ADE60C693}" srcId="{F4B93B0A-1698-4A14-B80B-37E773BA83F6}" destId="{04ADF4B6-D456-4A48-99DA-C9FFEE706DCA}" srcOrd="0" destOrd="0" parTransId="{3D30E022-D109-40C1-BD78-4B9FF4E77C93}" sibTransId="{3391974E-8F95-4D6F-84B6-3A7BA75BE956}"/>
    <dgm:cxn modelId="{57DC0D11-6051-415C-8D94-0A8DE92DB584}" type="presOf" srcId="{6751FBBD-C67C-496A-BC4B-9EA4A18C4DE8}" destId="{72A16E76-3D26-44C1-BF62-CC654F106877}" srcOrd="0" destOrd="0" presId="urn:microsoft.com/office/officeart/2005/8/layout/chevron2"/>
    <dgm:cxn modelId="{78AEA49A-FE54-40A0-B576-3BE8E674CF82}" srcId="{6653D2AD-141F-40EF-B35E-F691F676EB45}" destId="{6751FBBD-C67C-496A-BC4B-9EA4A18C4DE8}" srcOrd="0" destOrd="0" parTransId="{DF405881-1D30-44D5-8AF2-B22477FD9E69}" sibTransId="{7EAF2997-5EA5-4CE3-86A4-C969545A6296}"/>
    <dgm:cxn modelId="{1BC2230C-40F7-490E-AC3A-AFC76465682B}" type="presOf" srcId="{04ADF4B6-D456-4A48-99DA-C9FFEE706DCA}" destId="{66DE6205-BC98-462B-A61D-290C7F550AAB}" srcOrd="0" destOrd="0" presId="urn:microsoft.com/office/officeart/2005/8/layout/chevron2"/>
    <dgm:cxn modelId="{5F0AACA5-D2A7-4774-A74B-11543FDBE179}" type="presOf" srcId="{7EF34027-1BD2-4899-8DB3-088D66CABD50}" destId="{6491611D-8460-4012-97DE-50E9CFCE4E34}" srcOrd="0" destOrd="0" presId="urn:microsoft.com/office/officeart/2005/8/layout/chevron2"/>
    <dgm:cxn modelId="{2AC2A8E6-FA52-4684-9994-997C0DC105F2}" srcId="{8373F52D-FABF-4B87-8E21-572D84024FB8}" destId="{7EF34027-1BD2-4899-8DB3-088D66CABD50}" srcOrd="0" destOrd="0" parTransId="{8C45B1E8-C6B6-4648-A3B5-8A31A6A748CA}" sibTransId="{31D69DBC-F154-40E2-8ABF-52E6B96DB9AF}"/>
    <dgm:cxn modelId="{6F06788C-E26C-4215-963B-74B5D569DE87}" srcId="{F4B93B0A-1698-4A14-B80B-37E773BA83F6}" destId="{8373F52D-FABF-4B87-8E21-572D84024FB8}" srcOrd="4" destOrd="0" parTransId="{03AC5902-8735-4599-8209-226244BF7AAC}" sibTransId="{D1CF7DD9-2730-48C8-B800-CA46DE86639B}"/>
    <dgm:cxn modelId="{5F222693-691D-4C92-85C2-857948C916FE}" type="presOf" srcId="{AE5E4CAB-A904-4B3A-8E4C-A17AC83ED186}" destId="{ECC9439F-1C01-4CE3-95C4-C1E56ED35B2D}" srcOrd="0" destOrd="0" presId="urn:microsoft.com/office/officeart/2005/8/layout/chevron2"/>
    <dgm:cxn modelId="{5C09F5DC-43F9-41ED-ABE9-0ED764DFD994}" srcId="{AE5E4CAB-A904-4B3A-8E4C-A17AC83ED186}" destId="{3622139B-B50B-416B-BFC2-71BFB003AE14}" srcOrd="0" destOrd="0" parTransId="{D7ADE852-5CF1-403D-B369-EB64CB3B38CE}" sibTransId="{3D8515F3-9BA5-42C9-BC6B-982852459E17}"/>
    <dgm:cxn modelId="{BAD30155-0D2A-4204-8D45-C6C7DDD206E0}" srcId="{F4B93B0A-1698-4A14-B80B-37E773BA83F6}" destId="{6653D2AD-141F-40EF-B35E-F691F676EB45}" srcOrd="3" destOrd="0" parTransId="{F2A5F1E6-D937-42B3-9F40-AF062F7E523E}" sibTransId="{A19ADAEA-96F2-4315-AB14-EE72A1A292A8}"/>
    <dgm:cxn modelId="{5C18ED5F-E67F-48D6-8147-A0FED3002D25}" srcId="{E6859B9F-656B-48D8-8F03-D3636FCFAE9A}" destId="{A06B08E3-A48E-44C7-B244-2622EC0CBC6D}" srcOrd="0" destOrd="0" parTransId="{01958EAD-C407-4428-A5F7-D0D07F7A4714}" sibTransId="{BAA1F132-6BC5-42A8-BE48-CE63B84D95E1}"/>
    <dgm:cxn modelId="{521B455D-4F7E-407A-8EEF-270636DC1239}" type="presOf" srcId="{6459AE58-CFCA-41AD-A744-B9E70E9FBE3C}" destId="{1A8419F1-5C06-4642-B7FC-7DE593946164}" srcOrd="0" destOrd="0" presId="urn:microsoft.com/office/officeart/2005/8/layout/chevron2"/>
    <dgm:cxn modelId="{59D87AA1-3229-426E-BE94-3E45A5F8CEE1}" type="presOf" srcId="{3622139B-B50B-416B-BFC2-71BFB003AE14}" destId="{5BF8D239-AC26-423A-B0F1-E1F410CED680}" srcOrd="0" destOrd="0" presId="urn:microsoft.com/office/officeart/2005/8/layout/chevron2"/>
    <dgm:cxn modelId="{BAB5AA3F-362E-434E-907A-ABC0E9B3311A}" type="presOf" srcId="{6653D2AD-141F-40EF-B35E-F691F676EB45}" destId="{4BC2E29D-C28C-40F9-9E7B-5554A9990747}" srcOrd="0" destOrd="0" presId="urn:microsoft.com/office/officeart/2005/8/layout/chevron2"/>
    <dgm:cxn modelId="{D30B4882-2038-4B40-9A9E-7F26ACD4E528}" srcId="{F4B93B0A-1698-4A14-B80B-37E773BA83F6}" destId="{E6859B9F-656B-48D8-8F03-D3636FCFAE9A}" srcOrd="1" destOrd="0" parTransId="{C5747DCA-D833-4EE9-B4AC-DB7FE6AA436A}" sibTransId="{BB0B74F5-6123-4209-8828-74711D783E37}"/>
    <dgm:cxn modelId="{89838529-56D9-4C2B-B79D-098E7C7D5152}" type="presOf" srcId="{F4B93B0A-1698-4A14-B80B-37E773BA83F6}" destId="{D7E0B0ED-7F60-4FB6-AA3F-89BEA80D57BC}" srcOrd="0" destOrd="0" presId="urn:microsoft.com/office/officeart/2005/8/layout/chevron2"/>
    <dgm:cxn modelId="{D1FB9293-F5F2-485B-8FEC-621ADF2B0FB6}" srcId="{F4B93B0A-1698-4A14-B80B-37E773BA83F6}" destId="{AE5E4CAB-A904-4B3A-8E4C-A17AC83ED186}" srcOrd="2" destOrd="0" parTransId="{29F0DCEB-A530-4DBB-926F-73CD8FF130CB}" sibTransId="{6D1B92B4-CF44-46B4-922E-B14CCC5CCB35}"/>
    <dgm:cxn modelId="{B45E361A-B111-45B5-9EFE-EF346635F55C}" srcId="{04ADF4B6-D456-4A48-99DA-C9FFEE706DCA}" destId="{6459AE58-CFCA-41AD-A744-B9E70E9FBE3C}" srcOrd="0" destOrd="0" parTransId="{A4E4E3E8-B601-4F98-ACC4-9B710FB1833E}" sibTransId="{B8CB1549-7E77-48DA-8C5E-F838ADBEFC29}"/>
    <dgm:cxn modelId="{53B8E647-C518-4AE7-8879-CC10B8D6302F}" type="presParOf" srcId="{D7E0B0ED-7F60-4FB6-AA3F-89BEA80D57BC}" destId="{A2F71AF9-A385-416F-8D4D-7FC58AC699BC}" srcOrd="0" destOrd="0" presId="urn:microsoft.com/office/officeart/2005/8/layout/chevron2"/>
    <dgm:cxn modelId="{EBB37FBC-1EA7-421C-A1CE-8C153D4D6AA9}" type="presParOf" srcId="{A2F71AF9-A385-416F-8D4D-7FC58AC699BC}" destId="{66DE6205-BC98-462B-A61D-290C7F550AAB}" srcOrd="0" destOrd="0" presId="urn:microsoft.com/office/officeart/2005/8/layout/chevron2"/>
    <dgm:cxn modelId="{2009CEED-C2B8-4917-86E8-256DF2AEB584}" type="presParOf" srcId="{A2F71AF9-A385-416F-8D4D-7FC58AC699BC}" destId="{1A8419F1-5C06-4642-B7FC-7DE593946164}" srcOrd="1" destOrd="0" presId="urn:microsoft.com/office/officeart/2005/8/layout/chevron2"/>
    <dgm:cxn modelId="{6134EFE6-23ED-402A-9B3C-AE677272C922}" type="presParOf" srcId="{D7E0B0ED-7F60-4FB6-AA3F-89BEA80D57BC}" destId="{6771E1FF-4AEC-4478-8944-918A8D9DCDA9}" srcOrd="1" destOrd="0" presId="urn:microsoft.com/office/officeart/2005/8/layout/chevron2"/>
    <dgm:cxn modelId="{3AB7C28E-1759-4474-AB66-E917D55F3F75}" type="presParOf" srcId="{D7E0B0ED-7F60-4FB6-AA3F-89BEA80D57BC}" destId="{D5A11AF0-D853-44C7-8F66-660BBBF19A12}" srcOrd="2" destOrd="0" presId="urn:microsoft.com/office/officeart/2005/8/layout/chevron2"/>
    <dgm:cxn modelId="{7C29B59E-18CF-4DB6-B241-9893F2730285}" type="presParOf" srcId="{D5A11AF0-D853-44C7-8F66-660BBBF19A12}" destId="{2BE2B50F-AB32-4AD7-B405-B0ABE70FAACC}" srcOrd="0" destOrd="0" presId="urn:microsoft.com/office/officeart/2005/8/layout/chevron2"/>
    <dgm:cxn modelId="{691472B7-23B6-4A95-85EF-8DE1D5727F73}" type="presParOf" srcId="{D5A11AF0-D853-44C7-8F66-660BBBF19A12}" destId="{34ACA5EE-0EC4-4F74-AB8F-0E6DB9E06103}" srcOrd="1" destOrd="0" presId="urn:microsoft.com/office/officeart/2005/8/layout/chevron2"/>
    <dgm:cxn modelId="{3BBDC245-A102-4718-AF14-9EE502CDC419}" type="presParOf" srcId="{D7E0B0ED-7F60-4FB6-AA3F-89BEA80D57BC}" destId="{C863F294-DADD-4942-8D2D-5293EDA639C7}" srcOrd="3" destOrd="0" presId="urn:microsoft.com/office/officeart/2005/8/layout/chevron2"/>
    <dgm:cxn modelId="{BF43D558-6E65-40A3-B105-5ACF272B90C3}" type="presParOf" srcId="{D7E0B0ED-7F60-4FB6-AA3F-89BEA80D57BC}" destId="{4C1619D5-70DF-4861-9DD7-718161F5FB0F}" srcOrd="4" destOrd="0" presId="urn:microsoft.com/office/officeart/2005/8/layout/chevron2"/>
    <dgm:cxn modelId="{7797618A-BCF2-4E40-B161-D18BB77DC2F6}" type="presParOf" srcId="{4C1619D5-70DF-4861-9DD7-718161F5FB0F}" destId="{ECC9439F-1C01-4CE3-95C4-C1E56ED35B2D}" srcOrd="0" destOrd="0" presId="urn:microsoft.com/office/officeart/2005/8/layout/chevron2"/>
    <dgm:cxn modelId="{0649CFFF-F602-4309-BEBD-AAAFB5E120F4}" type="presParOf" srcId="{4C1619D5-70DF-4861-9DD7-718161F5FB0F}" destId="{5BF8D239-AC26-423A-B0F1-E1F410CED680}" srcOrd="1" destOrd="0" presId="urn:microsoft.com/office/officeart/2005/8/layout/chevron2"/>
    <dgm:cxn modelId="{324330D9-317B-4E62-A417-3DFDEE491105}" type="presParOf" srcId="{D7E0B0ED-7F60-4FB6-AA3F-89BEA80D57BC}" destId="{7A7F9F84-A8AC-4367-A597-C6BD1BFE0803}" srcOrd="5" destOrd="0" presId="urn:microsoft.com/office/officeart/2005/8/layout/chevron2"/>
    <dgm:cxn modelId="{A4B316B1-26B0-4F9C-B7A8-C57857F14A3C}" type="presParOf" srcId="{D7E0B0ED-7F60-4FB6-AA3F-89BEA80D57BC}" destId="{9EEC120C-A065-493E-92AE-0D847E83A3CC}" srcOrd="6" destOrd="0" presId="urn:microsoft.com/office/officeart/2005/8/layout/chevron2"/>
    <dgm:cxn modelId="{7A3E286A-7B72-4FC7-8A12-95D77F4F4007}" type="presParOf" srcId="{9EEC120C-A065-493E-92AE-0D847E83A3CC}" destId="{4BC2E29D-C28C-40F9-9E7B-5554A9990747}" srcOrd="0" destOrd="0" presId="urn:microsoft.com/office/officeart/2005/8/layout/chevron2"/>
    <dgm:cxn modelId="{70C083CF-AAB6-4AB1-83A5-8D543E19C354}" type="presParOf" srcId="{9EEC120C-A065-493E-92AE-0D847E83A3CC}" destId="{72A16E76-3D26-44C1-BF62-CC654F106877}" srcOrd="1" destOrd="0" presId="urn:microsoft.com/office/officeart/2005/8/layout/chevron2"/>
    <dgm:cxn modelId="{76612EDF-C577-4BC7-A79C-EC14C1B4D5A4}" type="presParOf" srcId="{D7E0B0ED-7F60-4FB6-AA3F-89BEA80D57BC}" destId="{2F7BD8F4-7F7D-42A1-8545-BF0359F3DCE8}" srcOrd="7" destOrd="0" presId="urn:microsoft.com/office/officeart/2005/8/layout/chevron2"/>
    <dgm:cxn modelId="{02C82A70-5C77-41AE-BC14-DF65B11116D3}" type="presParOf" srcId="{D7E0B0ED-7F60-4FB6-AA3F-89BEA80D57BC}" destId="{5C656E48-3972-497E-972E-BB254E3C6BB2}" srcOrd="8" destOrd="0" presId="urn:microsoft.com/office/officeart/2005/8/layout/chevron2"/>
    <dgm:cxn modelId="{495B3FB4-816C-43A8-8B36-137A2E3DD479}" type="presParOf" srcId="{5C656E48-3972-497E-972E-BB254E3C6BB2}" destId="{D7306F10-C792-456E-AF3B-8599FBC14E56}" srcOrd="0" destOrd="0" presId="urn:microsoft.com/office/officeart/2005/8/layout/chevron2"/>
    <dgm:cxn modelId="{B0FBDA9D-11FF-421F-AE09-967A18FEDB95}" type="presParOf" srcId="{5C656E48-3972-497E-972E-BB254E3C6BB2}" destId="{6491611D-8460-4012-97DE-50E9CFCE4E34}"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6226936-0860-474F-BAF2-987EE81541A4}" type="doc">
      <dgm:prSet loTypeId="urn:microsoft.com/office/officeart/2005/8/layout/chevron1" loCatId="process" qsTypeId="urn:microsoft.com/office/officeart/2005/8/quickstyle/simple1" qsCatId="simple" csTypeId="urn:microsoft.com/office/officeart/2005/8/colors/accent1_2" csCatId="accent1" phldr="1"/>
      <dgm:spPr/>
    </dgm:pt>
    <dgm:pt modelId="{7F917ABD-4FBB-4491-ADD3-D29D134B4291}">
      <dgm:prSet phldrT="[Text]"/>
      <dgm:spPr/>
      <dgm:t>
        <a:bodyPr/>
        <a:lstStyle/>
        <a:p>
          <a:r>
            <a:rPr lang="de-DE" dirty="0" smtClean="0"/>
            <a:t>Rohstoff-</a:t>
          </a:r>
          <a:r>
            <a:rPr lang="de-DE" dirty="0" err="1" smtClean="0"/>
            <a:t>beschaffung</a:t>
          </a:r>
          <a:endParaRPr lang="de-DE" dirty="0"/>
        </a:p>
      </dgm:t>
    </dgm:pt>
    <dgm:pt modelId="{6FE1A796-5F29-42D6-B91E-D584F64F5BA8}" type="parTrans" cxnId="{FF4917D8-3921-4D1D-A787-2EE2947241B6}">
      <dgm:prSet/>
      <dgm:spPr/>
      <dgm:t>
        <a:bodyPr/>
        <a:lstStyle/>
        <a:p>
          <a:endParaRPr lang="de-DE"/>
        </a:p>
      </dgm:t>
    </dgm:pt>
    <dgm:pt modelId="{7D115F81-1637-404B-AB15-E82FE400D5C0}" type="sibTrans" cxnId="{FF4917D8-3921-4D1D-A787-2EE2947241B6}">
      <dgm:prSet/>
      <dgm:spPr/>
      <dgm:t>
        <a:bodyPr/>
        <a:lstStyle/>
        <a:p>
          <a:endParaRPr lang="de-DE"/>
        </a:p>
      </dgm:t>
    </dgm:pt>
    <dgm:pt modelId="{0D9BC087-2EAF-499B-A7C0-5945E1D0B000}">
      <dgm:prSet phldrT="[Text]"/>
      <dgm:spPr/>
      <dgm:t>
        <a:bodyPr/>
        <a:lstStyle/>
        <a:p>
          <a:r>
            <a:rPr lang="de-DE" dirty="0" smtClean="0"/>
            <a:t>Produktion (Backstube)</a:t>
          </a:r>
          <a:endParaRPr lang="de-DE" dirty="0"/>
        </a:p>
      </dgm:t>
    </dgm:pt>
    <dgm:pt modelId="{A9CEC1F2-974B-4B41-8813-B8E83ADA6ABC}" type="parTrans" cxnId="{34672826-D693-4A5F-A2D6-6FDAFAA37DD3}">
      <dgm:prSet/>
      <dgm:spPr/>
      <dgm:t>
        <a:bodyPr/>
        <a:lstStyle/>
        <a:p>
          <a:endParaRPr lang="de-DE"/>
        </a:p>
      </dgm:t>
    </dgm:pt>
    <dgm:pt modelId="{DBA3F9BC-39A4-4FC1-8E68-47F2FA71521D}" type="sibTrans" cxnId="{34672826-D693-4A5F-A2D6-6FDAFAA37DD3}">
      <dgm:prSet/>
      <dgm:spPr/>
      <dgm:t>
        <a:bodyPr/>
        <a:lstStyle/>
        <a:p>
          <a:endParaRPr lang="de-DE"/>
        </a:p>
      </dgm:t>
    </dgm:pt>
    <dgm:pt modelId="{E2725DAD-2BAB-477F-984A-BE9A8C4E70E4}">
      <dgm:prSet phldrT="[Text]"/>
      <dgm:spPr/>
      <dgm:t>
        <a:bodyPr/>
        <a:lstStyle/>
        <a:p>
          <a:r>
            <a:rPr lang="de-DE" dirty="0" smtClean="0"/>
            <a:t>Vertrieb (Bäckereifiliale)</a:t>
          </a:r>
          <a:endParaRPr lang="de-DE" dirty="0"/>
        </a:p>
      </dgm:t>
    </dgm:pt>
    <dgm:pt modelId="{85696474-B211-4758-AD50-F789CAA73FBA}" type="parTrans" cxnId="{0040DB62-3933-4A2E-B933-4E33D2FE4960}">
      <dgm:prSet/>
      <dgm:spPr/>
      <dgm:t>
        <a:bodyPr/>
        <a:lstStyle/>
        <a:p>
          <a:endParaRPr lang="de-DE"/>
        </a:p>
      </dgm:t>
    </dgm:pt>
    <dgm:pt modelId="{DFEB55C9-9F22-49D9-A756-C4DC8749C5EC}" type="sibTrans" cxnId="{0040DB62-3933-4A2E-B933-4E33D2FE4960}">
      <dgm:prSet/>
      <dgm:spPr/>
      <dgm:t>
        <a:bodyPr/>
        <a:lstStyle/>
        <a:p>
          <a:endParaRPr lang="de-DE"/>
        </a:p>
      </dgm:t>
    </dgm:pt>
    <dgm:pt modelId="{732BDE78-66A2-45CE-9017-CBB9C6138FEA}" type="pres">
      <dgm:prSet presAssocID="{36226936-0860-474F-BAF2-987EE81541A4}" presName="Name0" presStyleCnt="0">
        <dgm:presLayoutVars>
          <dgm:dir/>
          <dgm:animLvl val="lvl"/>
          <dgm:resizeHandles val="exact"/>
        </dgm:presLayoutVars>
      </dgm:prSet>
      <dgm:spPr/>
    </dgm:pt>
    <dgm:pt modelId="{B9F90C0B-1721-4436-99D9-7A3EC4D655BC}" type="pres">
      <dgm:prSet presAssocID="{7F917ABD-4FBB-4491-ADD3-D29D134B4291}" presName="parTxOnly" presStyleLbl="node1" presStyleIdx="0" presStyleCnt="3">
        <dgm:presLayoutVars>
          <dgm:chMax val="0"/>
          <dgm:chPref val="0"/>
          <dgm:bulletEnabled val="1"/>
        </dgm:presLayoutVars>
      </dgm:prSet>
      <dgm:spPr/>
      <dgm:t>
        <a:bodyPr/>
        <a:lstStyle/>
        <a:p>
          <a:endParaRPr lang="de-DE"/>
        </a:p>
      </dgm:t>
    </dgm:pt>
    <dgm:pt modelId="{34F93456-F19D-4322-A7F0-A6F556B53D01}" type="pres">
      <dgm:prSet presAssocID="{7D115F81-1637-404B-AB15-E82FE400D5C0}" presName="parTxOnlySpace" presStyleCnt="0"/>
      <dgm:spPr/>
    </dgm:pt>
    <dgm:pt modelId="{6AECB9DB-AEED-473F-BFA6-27AD8FD932B4}" type="pres">
      <dgm:prSet presAssocID="{0D9BC087-2EAF-499B-A7C0-5945E1D0B000}" presName="parTxOnly" presStyleLbl="node1" presStyleIdx="1" presStyleCnt="3">
        <dgm:presLayoutVars>
          <dgm:chMax val="0"/>
          <dgm:chPref val="0"/>
          <dgm:bulletEnabled val="1"/>
        </dgm:presLayoutVars>
      </dgm:prSet>
      <dgm:spPr/>
      <dgm:t>
        <a:bodyPr/>
        <a:lstStyle/>
        <a:p>
          <a:endParaRPr lang="de-DE"/>
        </a:p>
      </dgm:t>
    </dgm:pt>
    <dgm:pt modelId="{4EBFEC82-B1B2-4853-B5B6-5AD7D057FB9C}" type="pres">
      <dgm:prSet presAssocID="{DBA3F9BC-39A4-4FC1-8E68-47F2FA71521D}" presName="parTxOnlySpace" presStyleCnt="0"/>
      <dgm:spPr/>
    </dgm:pt>
    <dgm:pt modelId="{3F060C92-6F02-4E1E-9E21-7DEDA5E62E38}" type="pres">
      <dgm:prSet presAssocID="{E2725DAD-2BAB-477F-984A-BE9A8C4E70E4}" presName="parTxOnly" presStyleLbl="node1" presStyleIdx="2" presStyleCnt="3">
        <dgm:presLayoutVars>
          <dgm:chMax val="0"/>
          <dgm:chPref val="0"/>
          <dgm:bulletEnabled val="1"/>
        </dgm:presLayoutVars>
      </dgm:prSet>
      <dgm:spPr/>
      <dgm:t>
        <a:bodyPr/>
        <a:lstStyle/>
        <a:p>
          <a:endParaRPr lang="de-DE"/>
        </a:p>
      </dgm:t>
    </dgm:pt>
  </dgm:ptLst>
  <dgm:cxnLst>
    <dgm:cxn modelId="{34672826-D693-4A5F-A2D6-6FDAFAA37DD3}" srcId="{36226936-0860-474F-BAF2-987EE81541A4}" destId="{0D9BC087-2EAF-499B-A7C0-5945E1D0B000}" srcOrd="1" destOrd="0" parTransId="{A9CEC1F2-974B-4B41-8813-B8E83ADA6ABC}" sibTransId="{DBA3F9BC-39A4-4FC1-8E68-47F2FA71521D}"/>
    <dgm:cxn modelId="{7CFBBDA7-27B3-48DD-933E-482524E647C2}" type="presOf" srcId="{36226936-0860-474F-BAF2-987EE81541A4}" destId="{732BDE78-66A2-45CE-9017-CBB9C6138FEA}" srcOrd="0" destOrd="0" presId="urn:microsoft.com/office/officeart/2005/8/layout/chevron1"/>
    <dgm:cxn modelId="{FF4917D8-3921-4D1D-A787-2EE2947241B6}" srcId="{36226936-0860-474F-BAF2-987EE81541A4}" destId="{7F917ABD-4FBB-4491-ADD3-D29D134B4291}" srcOrd="0" destOrd="0" parTransId="{6FE1A796-5F29-42D6-B91E-D584F64F5BA8}" sibTransId="{7D115F81-1637-404B-AB15-E82FE400D5C0}"/>
    <dgm:cxn modelId="{77076B8D-CBFC-41D8-ADFD-0C2D13D5AF8C}" type="presOf" srcId="{0D9BC087-2EAF-499B-A7C0-5945E1D0B000}" destId="{6AECB9DB-AEED-473F-BFA6-27AD8FD932B4}" srcOrd="0" destOrd="0" presId="urn:microsoft.com/office/officeart/2005/8/layout/chevron1"/>
    <dgm:cxn modelId="{23CF2737-29AF-41C2-9C41-468C8BF3F0ED}" type="presOf" srcId="{7F917ABD-4FBB-4491-ADD3-D29D134B4291}" destId="{B9F90C0B-1721-4436-99D9-7A3EC4D655BC}" srcOrd="0" destOrd="0" presId="urn:microsoft.com/office/officeart/2005/8/layout/chevron1"/>
    <dgm:cxn modelId="{0040DB62-3933-4A2E-B933-4E33D2FE4960}" srcId="{36226936-0860-474F-BAF2-987EE81541A4}" destId="{E2725DAD-2BAB-477F-984A-BE9A8C4E70E4}" srcOrd="2" destOrd="0" parTransId="{85696474-B211-4758-AD50-F789CAA73FBA}" sibTransId="{DFEB55C9-9F22-49D9-A756-C4DC8749C5EC}"/>
    <dgm:cxn modelId="{D2FEA856-8F05-4211-9567-41BBD6BC0740}" type="presOf" srcId="{E2725DAD-2BAB-477F-984A-BE9A8C4E70E4}" destId="{3F060C92-6F02-4E1E-9E21-7DEDA5E62E38}" srcOrd="0" destOrd="0" presId="urn:microsoft.com/office/officeart/2005/8/layout/chevron1"/>
    <dgm:cxn modelId="{BCA240A9-85AA-454E-ACEC-92563B615813}" type="presParOf" srcId="{732BDE78-66A2-45CE-9017-CBB9C6138FEA}" destId="{B9F90C0B-1721-4436-99D9-7A3EC4D655BC}" srcOrd="0" destOrd="0" presId="urn:microsoft.com/office/officeart/2005/8/layout/chevron1"/>
    <dgm:cxn modelId="{CABBB58E-CEA6-4E61-A18C-8388231ABBC8}" type="presParOf" srcId="{732BDE78-66A2-45CE-9017-CBB9C6138FEA}" destId="{34F93456-F19D-4322-A7F0-A6F556B53D01}" srcOrd="1" destOrd="0" presId="urn:microsoft.com/office/officeart/2005/8/layout/chevron1"/>
    <dgm:cxn modelId="{165C177E-23BA-4809-A968-BFEFFD3FB522}" type="presParOf" srcId="{732BDE78-66A2-45CE-9017-CBB9C6138FEA}" destId="{6AECB9DB-AEED-473F-BFA6-27AD8FD932B4}" srcOrd="2" destOrd="0" presId="urn:microsoft.com/office/officeart/2005/8/layout/chevron1"/>
    <dgm:cxn modelId="{8F0BB9D7-CD00-470E-A697-35AB1B223394}" type="presParOf" srcId="{732BDE78-66A2-45CE-9017-CBB9C6138FEA}" destId="{4EBFEC82-B1B2-4853-B5B6-5AD7D057FB9C}" srcOrd="3" destOrd="0" presId="urn:microsoft.com/office/officeart/2005/8/layout/chevron1"/>
    <dgm:cxn modelId="{F5FC7BF9-EE47-4248-8E4C-E16C3DF9F46A}" type="presParOf" srcId="{732BDE78-66A2-45CE-9017-CBB9C6138FEA}" destId="{3F060C92-6F02-4E1E-9E21-7DEDA5E62E38}"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6226936-0860-474F-BAF2-987EE81541A4}" type="doc">
      <dgm:prSet loTypeId="urn:microsoft.com/office/officeart/2005/8/layout/chevron1" loCatId="process" qsTypeId="urn:microsoft.com/office/officeart/2005/8/quickstyle/simple1" qsCatId="simple" csTypeId="urn:microsoft.com/office/officeart/2005/8/colors/accent1_2" csCatId="accent1" phldr="1"/>
      <dgm:spPr/>
    </dgm:pt>
    <dgm:pt modelId="{7F917ABD-4FBB-4491-ADD3-D29D134B4291}">
      <dgm:prSet phldrT="[Text]"/>
      <dgm:spPr/>
      <dgm:t>
        <a:bodyPr/>
        <a:lstStyle/>
        <a:p>
          <a:r>
            <a:rPr lang="de-DE" dirty="0" smtClean="0"/>
            <a:t>Rohstoff-</a:t>
          </a:r>
          <a:r>
            <a:rPr lang="de-DE" dirty="0" err="1" smtClean="0"/>
            <a:t>beschaffung</a:t>
          </a:r>
          <a:endParaRPr lang="de-DE" dirty="0"/>
        </a:p>
      </dgm:t>
    </dgm:pt>
    <dgm:pt modelId="{6FE1A796-5F29-42D6-B91E-D584F64F5BA8}" type="parTrans" cxnId="{FF4917D8-3921-4D1D-A787-2EE2947241B6}">
      <dgm:prSet/>
      <dgm:spPr/>
      <dgm:t>
        <a:bodyPr/>
        <a:lstStyle/>
        <a:p>
          <a:endParaRPr lang="de-DE"/>
        </a:p>
      </dgm:t>
    </dgm:pt>
    <dgm:pt modelId="{7D115F81-1637-404B-AB15-E82FE400D5C0}" type="sibTrans" cxnId="{FF4917D8-3921-4D1D-A787-2EE2947241B6}">
      <dgm:prSet/>
      <dgm:spPr/>
      <dgm:t>
        <a:bodyPr/>
        <a:lstStyle/>
        <a:p>
          <a:endParaRPr lang="de-DE"/>
        </a:p>
      </dgm:t>
    </dgm:pt>
    <dgm:pt modelId="{0D9BC087-2EAF-499B-A7C0-5945E1D0B000}">
      <dgm:prSet phldrT="[Text]"/>
      <dgm:spPr/>
      <dgm:t>
        <a:bodyPr/>
        <a:lstStyle/>
        <a:p>
          <a:r>
            <a:rPr lang="de-DE" dirty="0" smtClean="0"/>
            <a:t>Produktion (Backstube)</a:t>
          </a:r>
          <a:endParaRPr lang="de-DE" dirty="0"/>
        </a:p>
      </dgm:t>
    </dgm:pt>
    <dgm:pt modelId="{A9CEC1F2-974B-4B41-8813-B8E83ADA6ABC}" type="parTrans" cxnId="{34672826-D693-4A5F-A2D6-6FDAFAA37DD3}">
      <dgm:prSet/>
      <dgm:spPr/>
      <dgm:t>
        <a:bodyPr/>
        <a:lstStyle/>
        <a:p>
          <a:endParaRPr lang="de-DE"/>
        </a:p>
      </dgm:t>
    </dgm:pt>
    <dgm:pt modelId="{DBA3F9BC-39A4-4FC1-8E68-47F2FA71521D}" type="sibTrans" cxnId="{34672826-D693-4A5F-A2D6-6FDAFAA37DD3}">
      <dgm:prSet/>
      <dgm:spPr/>
      <dgm:t>
        <a:bodyPr/>
        <a:lstStyle/>
        <a:p>
          <a:endParaRPr lang="de-DE"/>
        </a:p>
      </dgm:t>
    </dgm:pt>
    <dgm:pt modelId="{E2725DAD-2BAB-477F-984A-BE9A8C4E70E4}">
      <dgm:prSet phldrT="[Text]"/>
      <dgm:spPr/>
      <dgm:t>
        <a:bodyPr/>
        <a:lstStyle/>
        <a:p>
          <a:r>
            <a:rPr lang="de-DE" dirty="0" smtClean="0"/>
            <a:t>Vertrieb (Bäckereifiliale)</a:t>
          </a:r>
          <a:endParaRPr lang="de-DE" dirty="0"/>
        </a:p>
      </dgm:t>
    </dgm:pt>
    <dgm:pt modelId="{85696474-B211-4758-AD50-F789CAA73FBA}" type="parTrans" cxnId="{0040DB62-3933-4A2E-B933-4E33D2FE4960}">
      <dgm:prSet/>
      <dgm:spPr/>
      <dgm:t>
        <a:bodyPr/>
        <a:lstStyle/>
        <a:p>
          <a:endParaRPr lang="de-DE"/>
        </a:p>
      </dgm:t>
    </dgm:pt>
    <dgm:pt modelId="{DFEB55C9-9F22-49D9-A756-C4DC8749C5EC}" type="sibTrans" cxnId="{0040DB62-3933-4A2E-B933-4E33D2FE4960}">
      <dgm:prSet/>
      <dgm:spPr/>
      <dgm:t>
        <a:bodyPr/>
        <a:lstStyle/>
        <a:p>
          <a:endParaRPr lang="de-DE"/>
        </a:p>
      </dgm:t>
    </dgm:pt>
    <dgm:pt modelId="{732BDE78-66A2-45CE-9017-CBB9C6138FEA}" type="pres">
      <dgm:prSet presAssocID="{36226936-0860-474F-BAF2-987EE81541A4}" presName="Name0" presStyleCnt="0">
        <dgm:presLayoutVars>
          <dgm:dir/>
          <dgm:animLvl val="lvl"/>
          <dgm:resizeHandles val="exact"/>
        </dgm:presLayoutVars>
      </dgm:prSet>
      <dgm:spPr/>
    </dgm:pt>
    <dgm:pt modelId="{B9F90C0B-1721-4436-99D9-7A3EC4D655BC}" type="pres">
      <dgm:prSet presAssocID="{7F917ABD-4FBB-4491-ADD3-D29D134B4291}" presName="parTxOnly" presStyleLbl="node1" presStyleIdx="0" presStyleCnt="3">
        <dgm:presLayoutVars>
          <dgm:chMax val="0"/>
          <dgm:chPref val="0"/>
          <dgm:bulletEnabled val="1"/>
        </dgm:presLayoutVars>
      </dgm:prSet>
      <dgm:spPr/>
      <dgm:t>
        <a:bodyPr/>
        <a:lstStyle/>
        <a:p>
          <a:endParaRPr lang="de-DE"/>
        </a:p>
      </dgm:t>
    </dgm:pt>
    <dgm:pt modelId="{34F93456-F19D-4322-A7F0-A6F556B53D01}" type="pres">
      <dgm:prSet presAssocID="{7D115F81-1637-404B-AB15-E82FE400D5C0}" presName="parTxOnlySpace" presStyleCnt="0"/>
      <dgm:spPr/>
    </dgm:pt>
    <dgm:pt modelId="{6AECB9DB-AEED-473F-BFA6-27AD8FD932B4}" type="pres">
      <dgm:prSet presAssocID="{0D9BC087-2EAF-499B-A7C0-5945E1D0B000}" presName="parTxOnly" presStyleLbl="node1" presStyleIdx="1" presStyleCnt="3">
        <dgm:presLayoutVars>
          <dgm:chMax val="0"/>
          <dgm:chPref val="0"/>
          <dgm:bulletEnabled val="1"/>
        </dgm:presLayoutVars>
      </dgm:prSet>
      <dgm:spPr/>
      <dgm:t>
        <a:bodyPr/>
        <a:lstStyle/>
        <a:p>
          <a:endParaRPr lang="de-DE"/>
        </a:p>
      </dgm:t>
    </dgm:pt>
    <dgm:pt modelId="{4EBFEC82-B1B2-4853-B5B6-5AD7D057FB9C}" type="pres">
      <dgm:prSet presAssocID="{DBA3F9BC-39A4-4FC1-8E68-47F2FA71521D}" presName="parTxOnlySpace" presStyleCnt="0"/>
      <dgm:spPr/>
    </dgm:pt>
    <dgm:pt modelId="{3F060C92-6F02-4E1E-9E21-7DEDA5E62E38}" type="pres">
      <dgm:prSet presAssocID="{E2725DAD-2BAB-477F-984A-BE9A8C4E70E4}" presName="parTxOnly" presStyleLbl="node1" presStyleIdx="2" presStyleCnt="3">
        <dgm:presLayoutVars>
          <dgm:chMax val="0"/>
          <dgm:chPref val="0"/>
          <dgm:bulletEnabled val="1"/>
        </dgm:presLayoutVars>
      </dgm:prSet>
      <dgm:spPr/>
      <dgm:t>
        <a:bodyPr/>
        <a:lstStyle/>
        <a:p>
          <a:endParaRPr lang="de-DE"/>
        </a:p>
      </dgm:t>
    </dgm:pt>
  </dgm:ptLst>
  <dgm:cxnLst>
    <dgm:cxn modelId="{34672826-D693-4A5F-A2D6-6FDAFAA37DD3}" srcId="{36226936-0860-474F-BAF2-987EE81541A4}" destId="{0D9BC087-2EAF-499B-A7C0-5945E1D0B000}" srcOrd="1" destOrd="0" parTransId="{A9CEC1F2-974B-4B41-8813-B8E83ADA6ABC}" sibTransId="{DBA3F9BC-39A4-4FC1-8E68-47F2FA71521D}"/>
    <dgm:cxn modelId="{FF4917D8-3921-4D1D-A787-2EE2947241B6}" srcId="{36226936-0860-474F-BAF2-987EE81541A4}" destId="{7F917ABD-4FBB-4491-ADD3-D29D134B4291}" srcOrd="0" destOrd="0" parTransId="{6FE1A796-5F29-42D6-B91E-D584F64F5BA8}" sibTransId="{7D115F81-1637-404B-AB15-E82FE400D5C0}"/>
    <dgm:cxn modelId="{0578B840-1AED-4423-9737-215866AD9CEA}" type="presOf" srcId="{7F917ABD-4FBB-4491-ADD3-D29D134B4291}" destId="{B9F90C0B-1721-4436-99D9-7A3EC4D655BC}" srcOrd="0" destOrd="0" presId="urn:microsoft.com/office/officeart/2005/8/layout/chevron1"/>
    <dgm:cxn modelId="{9DAC5B13-43A4-4F5A-ABFF-7DD062A0C5D1}" type="presOf" srcId="{0D9BC087-2EAF-499B-A7C0-5945E1D0B000}" destId="{6AECB9DB-AEED-473F-BFA6-27AD8FD932B4}" srcOrd="0" destOrd="0" presId="urn:microsoft.com/office/officeart/2005/8/layout/chevron1"/>
    <dgm:cxn modelId="{13342869-D26A-4F3C-88F8-14007B879177}" type="presOf" srcId="{36226936-0860-474F-BAF2-987EE81541A4}" destId="{732BDE78-66A2-45CE-9017-CBB9C6138FEA}" srcOrd="0" destOrd="0" presId="urn:microsoft.com/office/officeart/2005/8/layout/chevron1"/>
    <dgm:cxn modelId="{0040DB62-3933-4A2E-B933-4E33D2FE4960}" srcId="{36226936-0860-474F-BAF2-987EE81541A4}" destId="{E2725DAD-2BAB-477F-984A-BE9A8C4E70E4}" srcOrd="2" destOrd="0" parTransId="{85696474-B211-4758-AD50-F789CAA73FBA}" sibTransId="{DFEB55C9-9F22-49D9-A756-C4DC8749C5EC}"/>
    <dgm:cxn modelId="{430C45F0-AFC8-41CE-966A-E7F517DFF9B6}" type="presOf" srcId="{E2725DAD-2BAB-477F-984A-BE9A8C4E70E4}" destId="{3F060C92-6F02-4E1E-9E21-7DEDA5E62E38}" srcOrd="0" destOrd="0" presId="urn:microsoft.com/office/officeart/2005/8/layout/chevron1"/>
    <dgm:cxn modelId="{3CF57183-C83D-4465-833D-9E8235A32B12}" type="presParOf" srcId="{732BDE78-66A2-45CE-9017-CBB9C6138FEA}" destId="{B9F90C0B-1721-4436-99D9-7A3EC4D655BC}" srcOrd="0" destOrd="0" presId="urn:microsoft.com/office/officeart/2005/8/layout/chevron1"/>
    <dgm:cxn modelId="{D2E5B0FB-08D6-4133-B8C1-21EB7215313F}" type="presParOf" srcId="{732BDE78-66A2-45CE-9017-CBB9C6138FEA}" destId="{34F93456-F19D-4322-A7F0-A6F556B53D01}" srcOrd="1" destOrd="0" presId="urn:microsoft.com/office/officeart/2005/8/layout/chevron1"/>
    <dgm:cxn modelId="{CE4CC026-2A10-496E-A888-58782711D163}" type="presParOf" srcId="{732BDE78-66A2-45CE-9017-CBB9C6138FEA}" destId="{6AECB9DB-AEED-473F-BFA6-27AD8FD932B4}" srcOrd="2" destOrd="0" presId="urn:microsoft.com/office/officeart/2005/8/layout/chevron1"/>
    <dgm:cxn modelId="{9601B652-B2C4-4834-88FC-09878A61CD43}" type="presParOf" srcId="{732BDE78-66A2-45CE-9017-CBB9C6138FEA}" destId="{4EBFEC82-B1B2-4853-B5B6-5AD7D057FB9C}" srcOrd="3" destOrd="0" presId="urn:microsoft.com/office/officeart/2005/8/layout/chevron1"/>
    <dgm:cxn modelId="{D2E78E55-6AC8-4004-88AC-26F5B7BE0D6B}" type="presParOf" srcId="{732BDE78-66A2-45CE-9017-CBB9C6138FEA}" destId="{3F060C92-6F02-4E1E-9E21-7DEDA5E62E38}" srcOrd="4" destOrd="0" presId="urn:microsoft.com/office/officeart/2005/8/layout/chevron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CBD7E84-D123-463F-BFE5-2472C2942B6A}" type="doc">
      <dgm:prSet loTypeId="urn:microsoft.com/office/officeart/2005/8/layout/arrow5" loCatId="relationship" qsTypeId="urn:microsoft.com/office/officeart/2005/8/quickstyle/simple1" qsCatId="simple" csTypeId="urn:microsoft.com/office/officeart/2005/8/colors/accent1_2" csCatId="accent1" phldr="1"/>
      <dgm:spPr/>
      <dgm:t>
        <a:bodyPr/>
        <a:lstStyle/>
        <a:p>
          <a:endParaRPr lang="de-DE"/>
        </a:p>
      </dgm:t>
    </dgm:pt>
    <dgm:pt modelId="{720B3998-7CF2-455F-8D9F-810B30BF8035}">
      <dgm:prSet phldrT="[Text]"/>
      <dgm:spPr/>
      <dgm:t>
        <a:bodyPr/>
        <a:lstStyle/>
        <a:p>
          <a:r>
            <a:rPr lang="de-DE" dirty="0" smtClean="0"/>
            <a:t>Ständige Verfügbarkeit, Frische, breites Angebot</a:t>
          </a:r>
          <a:endParaRPr lang="de-DE" dirty="0"/>
        </a:p>
      </dgm:t>
    </dgm:pt>
    <dgm:pt modelId="{3F34142D-F13E-4778-BE7B-36AA37130CD5}" type="parTrans" cxnId="{8D7F5ED7-2EEB-4EC4-AA4B-E8DB2D183A59}">
      <dgm:prSet/>
      <dgm:spPr/>
      <dgm:t>
        <a:bodyPr/>
        <a:lstStyle/>
        <a:p>
          <a:endParaRPr lang="de-DE"/>
        </a:p>
      </dgm:t>
    </dgm:pt>
    <dgm:pt modelId="{A67EC60A-9D2D-4112-81E6-3A06B83CD2B2}" type="sibTrans" cxnId="{8D7F5ED7-2EEB-4EC4-AA4B-E8DB2D183A59}">
      <dgm:prSet/>
      <dgm:spPr/>
      <dgm:t>
        <a:bodyPr/>
        <a:lstStyle/>
        <a:p>
          <a:endParaRPr lang="de-DE"/>
        </a:p>
      </dgm:t>
    </dgm:pt>
    <dgm:pt modelId="{1D062F65-9707-4B51-A67E-17ADE62D4AC5}">
      <dgm:prSet phldrT="[Text]"/>
      <dgm:spPr/>
      <dgm:t>
        <a:bodyPr/>
        <a:lstStyle/>
        <a:p>
          <a:r>
            <a:rPr lang="de-DE" dirty="0" smtClean="0"/>
            <a:t>Geringe Retouren, Schonung von Ressourcen</a:t>
          </a:r>
          <a:endParaRPr lang="de-DE" dirty="0"/>
        </a:p>
      </dgm:t>
    </dgm:pt>
    <dgm:pt modelId="{C91A3356-62CC-4BFB-9004-26353450F29B}" type="parTrans" cxnId="{15E58C43-9808-43D4-8635-3E143ED3C0DF}">
      <dgm:prSet/>
      <dgm:spPr/>
      <dgm:t>
        <a:bodyPr/>
        <a:lstStyle/>
        <a:p>
          <a:endParaRPr lang="de-DE"/>
        </a:p>
      </dgm:t>
    </dgm:pt>
    <dgm:pt modelId="{00534FC7-900D-4BE4-81F6-DC7E0D15A115}" type="sibTrans" cxnId="{15E58C43-9808-43D4-8635-3E143ED3C0DF}">
      <dgm:prSet/>
      <dgm:spPr/>
      <dgm:t>
        <a:bodyPr/>
        <a:lstStyle/>
        <a:p>
          <a:endParaRPr lang="de-DE"/>
        </a:p>
      </dgm:t>
    </dgm:pt>
    <dgm:pt modelId="{A64F7A8B-F6FA-491E-B79F-4B68FBD5E69D}" type="pres">
      <dgm:prSet presAssocID="{4CBD7E84-D123-463F-BFE5-2472C2942B6A}" presName="diagram" presStyleCnt="0">
        <dgm:presLayoutVars>
          <dgm:dir/>
          <dgm:resizeHandles val="exact"/>
        </dgm:presLayoutVars>
      </dgm:prSet>
      <dgm:spPr/>
      <dgm:t>
        <a:bodyPr/>
        <a:lstStyle/>
        <a:p>
          <a:endParaRPr lang="de-DE"/>
        </a:p>
      </dgm:t>
    </dgm:pt>
    <dgm:pt modelId="{3A57BBFC-4F40-4EBC-86EC-EE810DC08B26}" type="pres">
      <dgm:prSet presAssocID="{720B3998-7CF2-455F-8D9F-810B30BF8035}" presName="arrow" presStyleLbl="node1" presStyleIdx="0" presStyleCnt="2">
        <dgm:presLayoutVars>
          <dgm:bulletEnabled val="1"/>
        </dgm:presLayoutVars>
      </dgm:prSet>
      <dgm:spPr/>
      <dgm:t>
        <a:bodyPr/>
        <a:lstStyle/>
        <a:p>
          <a:endParaRPr lang="de-DE"/>
        </a:p>
      </dgm:t>
    </dgm:pt>
    <dgm:pt modelId="{68353EC9-A3FA-476A-8C2F-CA65C641120C}" type="pres">
      <dgm:prSet presAssocID="{1D062F65-9707-4B51-A67E-17ADE62D4AC5}" presName="arrow" presStyleLbl="node1" presStyleIdx="1" presStyleCnt="2">
        <dgm:presLayoutVars>
          <dgm:bulletEnabled val="1"/>
        </dgm:presLayoutVars>
      </dgm:prSet>
      <dgm:spPr/>
      <dgm:t>
        <a:bodyPr/>
        <a:lstStyle/>
        <a:p>
          <a:endParaRPr lang="de-DE"/>
        </a:p>
      </dgm:t>
    </dgm:pt>
  </dgm:ptLst>
  <dgm:cxnLst>
    <dgm:cxn modelId="{15E58C43-9808-43D4-8635-3E143ED3C0DF}" srcId="{4CBD7E84-D123-463F-BFE5-2472C2942B6A}" destId="{1D062F65-9707-4B51-A67E-17ADE62D4AC5}" srcOrd="1" destOrd="0" parTransId="{C91A3356-62CC-4BFB-9004-26353450F29B}" sibTransId="{00534FC7-900D-4BE4-81F6-DC7E0D15A115}"/>
    <dgm:cxn modelId="{79EDE0EF-6184-4A6C-9484-A0F1AF9F15DB}" type="presOf" srcId="{4CBD7E84-D123-463F-BFE5-2472C2942B6A}" destId="{A64F7A8B-F6FA-491E-B79F-4B68FBD5E69D}" srcOrd="0" destOrd="0" presId="urn:microsoft.com/office/officeart/2005/8/layout/arrow5"/>
    <dgm:cxn modelId="{B702F529-A027-4D61-BF81-562557700E3F}" type="presOf" srcId="{720B3998-7CF2-455F-8D9F-810B30BF8035}" destId="{3A57BBFC-4F40-4EBC-86EC-EE810DC08B26}" srcOrd="0" destOrd="0" presId="urn:microsoft.com/office/officeart/2005/8/layout/arrow5"/>
    <dgm:cxn modelId="{A8621A21-7F9F-4969-8689-D26D88727B77}" type="presOf" srcId="{1D062F65-9707-4B51-A67E-17ADE62D4AC5}" destId="{68353EC9-A3FA-476A-8C2F-CA65C641120C}" srcOrd="0" destOrd="0" presId="urn:microsoft.com/office/officeart/2005/8/layout/arrow5"/>
    <dgm:cxn modelId="{8D7F5ED7-2EEB-4EC4-AA4B-E8DB2D183A59}" srcId="{4CBD7E84-D123-463F-BFE5-2472C2942B6A}" destId="{720B3998-7CF2-455F-8D9F-810B30BF8035}" srcOrd="0" destOrd="0" parTransId="{3F34142D-F13E-4778-BE7B-36AA37130CD5}" sibTransId="{A67EC60A-9D2D-4112-81E6-3A06B83CD2B2}"/>
    <dgm:cxn modelId="{84269372-39B8-499E-807E-0D7D56182005}" type="presParOf" srcId="{A64F7A8B-F6FA-491E-B79F-4B68FBD5E69D}" destId="{3A57BBFC-4F40-4EBC-86EC-EE810DC08B26}" srcOrd="0" destOrd="0" presId="urn:microsoft.com/office/officeart/2005/8/layout/arrow5"/>
    <dgm:cxn modelId="{AD68C615-DDE1-4D6C-BD6B-D97DD4654BB4}" type="presParOf" srcId="{A64F7A8B-F6FA-491E-B79F-4B68FBD5E69D}" destId="{68353EC9-A3FA-476A-8C2F-CA65C641120C}" srcOrd="1" destOrd="0" presId="urn:microsoft.com/office/officeart/2005/8/layout/arrow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50444" y="0"/>
            <a:ext cx="2945659" cy="496332"/>
          </a:xfrm>
          <a:prstGeom prst="rect">
            <a:avLst/>
          </a:prstGeom>
        </p:spPr>
        <p:txBody>
          <a:bodyPr vert="horz" lIns="91440" tIns="45720" rIns="91440" bIns="45720" rtlCol="0"/>
          <a:lstStyle>
            <a:lvl1pPr algn="r">
              <a:defRPr sz="1200"/>
            </a:lvl1pPr>
          </a:lstStyle>
          <a:p>
            <a:fld id="{C328D092-51D9-448D-871F-B8F769768C5A}" type="datetimeFigureOut">
              <a:rPr lang="de-DE" smtClean="0"/>
              <a:pPr/>
              <a:t>23.05.2016</a:t>
            </a:fld>
            <a:endParaRPr lang="de-DE"/>
          </a:p>
        </p:txBody>
      </p:sp>
      <p:sp>
        <p:nvSpPr>
          <p:cNvPr id="4" name="Fußzeilenplatzhalter 3"/>
          <p:cNvSpPr>
            <a:spLocks noGrp="1"/>
          </p:cNvSpPr>
          <p:nvPr>
            <p:ph type="ftr" sz="quarter" idx="2"/>
          </p:nvPr>
        </p:nvSpPr>
        <p:spPr>
          <a:xfrm>
            <a:off x="1" y="9428583"/>
            <a:ext cx="2945659" cy="496332"/>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50444" y="9428583"/>
            <a:ext cx="2945659" cy="496332"/>
          </a:xfrm>
          <a:prstGeom prst="rect">
            <a:avLst/>
          </a:prstGeom>
        </p:spPr>
        <p:txBody>
          <a:bodyPr vert="horz" lIns="91440" tIns="45720" rIns="91440" bIns="45720" rtlCol="0" anchor="b"/>
          <a:lstStyle>
            <a:lvl1pPr algn="r">
              <a:defRPr sz="1200"/>
            </a:lvl1pPr>
          </a:lstStyle>
          <a:p>
            <a:fld id="{D805422B-0D0B-4DBC-AD82-176829141A76}" type="slidenum">
              <a:rPr lang="de-DE" smtClean="0"/>
              <a:pPr/>
              <a:t>‹Nr.›</a:t>
            </a:fld>
            <a:endParaRPr lang="de-DE"/>
          </a:p>
        </p:txBody>
      </p:sp>
    </p:spTree>
    <p:extLst>
      <p:ext uri="{BB962C8B-B14F-4D97-AF65-F5344CB8AC3E}">
        <p14:creationId xmlns:p14="http://schemas.microsoft.com/office/powerpoint/2010/main" val="12457494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Notizenplatzhalter 7"/>
          <p:cNvSpPr>
            <a:spLocks noGrp="1"/>
          </p:cNvSpPr>
          <p:nvPr>
            <p:ph type="body" sz="quarter" idx="3"/>
          </p:nvPr>
        </p:nvSpPr>
        <p:spPr>
          <a:xfrm>
            <a:off x="230485" y="2947095"/>
            <a:ext cx="6336704" cy="6235005"/>
          </a:xfrm>
          <a:prstGeom prst="rect">
            <a:avLst/>
          </a:prstGeom>
        </p:spPr>
        <p:txBody>
          <a:bodyPr vert="horz" lIns="91440" tIns="45720" rIns="91440" bIns="45720" rtlCol="0"/>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9" name="Foliennummernplatzhalter 8"/>
          <p:cNvSpPr>
            <a:spLocks noGrp="1"/>
          </p:cNvSpPr>
          <p:nvPr>
            <p:ph type="sldNum" sz="quarter" idx="5"/>
          </p:nvPr>
        </p:nvSpPr>
        <p:spPr>
          <a:xfrm>
            <a:off x="3849689" y="9428164"/>
            <a:ext cx="2946400" cy="496887"/>
          </a:xfrm>
          <a:prstGeom prst="rect">
            <a:avLst/>
          </a:prstGeom>
        </p:spPr>
        <p:txBody>
          <a:bodyPr vert="horz" lIns="91440" tIns="45720" rIns="91440" bIns="45720" rtlCol="0" anchor="b"/>
          <a:lstStyle>
            <a:lvl1pPr algn="r">
              <a:defRPr sz="1200"/>
            </a:lvl1pPr>
          </a:lstStyle>
          <a:p>
            <a:fld id="{A5BA662B-43DE-4FE9-83D3-90DA7AE449DD}" type="slidenum">
              <a:rPr lang="de-DE" smtClean="0"/>
              <a:pPr/>
              <a:t>‹Nr.›</a:t>
            </a:fld>
            <a:endParaRPr lang="de-DE"/>
          </a:p>
        </p:txBody>
      </p:sp>
      <p:sp>
        <p:nvSpPr>
          <p:cNvPr id="2" name="Folienbildplatzhalter 1"/>
          <p:cNvSpPr>
            <a:spLocks noGrp="1" noRot="1" noChangeAspect="1"/>
          </p:cNvSpPr>
          <p:nvPr>
            <p:ph type="sldImg" idx="2"/>
          </p:nvPr>
        </p:nvSpPr>
        <p:spPr>
          <a:xfrm>
            <a:off x="1454621" y="138783"/>
            <a:ext cx="3623768" cy="2699575"/>
          </a:xfrm>
          <a:prstGeom prst="rect">
            <a:avLst/>
          </a:prstGeom>
          <a:noFill/>
          <a:ln w="12700">
            <a:solidFill>
              <a:prstClr val="black"/>
            </a:solidFill>
          </a:ln>
        </p:spPr>
        <p:txBody>
          <a:bodyPr vert="horz" lIns="91440" tIns="45720" rIns="91440" bIns="45720" rtlCol="0" anchor="ctr"/>
          <a:lstStyle/>
          <a:p>
            <a:endParaRPr lang="de-DE"/>
          </a:p>
        </p:txBody>
      </p:sp>
    </p:spTree>
    <p:extLst>
      <p:ext uri="{BB962C8B-B14F-4D97-AF65-F5344CB8AC3E}">
        <p14:creationId xmlns:p14="http://schemas.microsoft.com/office/powerpoint/2010/main" val="1926522766"/>
      </p:ext>
    </p:extLst>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mn-lt"/>
        <a:ea typeface="+mn-ea"/>
        <a:cs typeface="+mn-cs"/>
      </a:defRPr>
    </a:lvl1pPr>
    <a:lvl2pPr marL="457200" algn="l" defTabSz="914400" rtl="0" eaLnBrk="1" latinLnBrk="0" hangingPunct="1">
      <a:defRPr sz="1600" kern="1200">
        <a:solidFill>
          <a:schemeClr val="tx1"/>
        </a:solidFill>
        <a:latin typeface="+mn-lt"/>
        <a:ea typeface="+mn-ea"/>
        <a:cs typeface="+mn-cs"/>
      </a:defRPr>
    </a:lvl2pPr>
    <a:lvl3pPr marL="914400" algn="l" defTabSz="914400" rtl="0" eaLnBrk="1" latinLnBrk="0" hangingPunct="1">
      <a:defRPr sz="1600" kern="1200">
        <a:solidFill>
          <a:schemeClr val="tx1"/>
        </a:solidFill>
        <a:latin typeface="+mn-lt"/>
        <a:ea typeface="+mn-ea"/>
        <a:cs typeface="+mn-cs"/>
      </a:defRPr>
    </a:lvl3pPr>
    <a:lvl4pPr marL="1371600" algn="l" defTabSz="914400" rtl="0" eaLnBrk="1" latinLnBrk="0" hangingPunct="1">
      <a:defRPr sz="1600" kern="1200">
        <a:solidFill>
          <a:schemeClr val="tx1"/>
        </a:solidFill>
        <a:latin typeface="+mn-lt"/>
        <a:ea typeface="+mn-ea"/>
        <a:cs typeface="+mn-cs"/>
      </a:defRPr>
    </a:lvl4pPr>
    <a:lvl5pPr marL="1828800" algn="l" defTabSz="914400" rtl="0" eaLnBrk="1" latinLnBrk="0" hangingPunct="1">
      <a:defRPr sz="16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bmelv.de/SharedDocs/Downloads/Ernaehrung/WvL/Studie_Lebensmittelabfaelle_Kurzfassung.pdf?__blob=publicationFile"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zugutfuerdietonne.de/was-kannst-du-dagegen-tun/besser-lagern/brotbackwaren/?tx_contrast=1"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82713" y="138113"/>
            <a:ext cx="3648075" cy="2736850"/>
          </a:xfrm>
          <a:prstGeom prst="rect">
            <a:avLst/>
          </a:prstGeom>
        </p:spPr>
      </p:sp>
      <p:sp>
        <p:nvSpPr>
          <p:cNvPr id="3" name="Notizenplatzhalter 2"/>
          <p:cNvSpPr>
            <a:spLocks noGrp="1"/>
          </p:cNvSpPr>
          <p:nvPr>
            <p:ph type="body" idx="1"/>
          </p:nvPr>
        </p:nvSpPr>
        <p:spPr>
          <a:xfrm>
            <a:off x="158478" y="3091111"/>
            <a:ext cx="6480720" cy="6408713"/>
          </a:xfrm>
          <a:prstGeom prst="rect">
            <a:avLst/>
          </a:prstGeom>
        </p:spPr>
        <p:txBody>
          <a:bodyPr>
            <a:normAutofit/>
          </a:bodyPr>
          <a:lstStyle/>
          <a:p>
            <a:pPr>
              <a:buFont typeface="Arial" pitchFamily="34" charset="0"/>
              <a:buNone/>
            </a:pPr>
            <a:r>
              <a:rPr lang="de-DE" dirty="0" smtClean="0"/>
              <a:t>Workshop</a:t>
            </a:r>
            <a:r>
              <a:rPr lang="de-DE" baseline="0" dirty="0" smtClean="0"/>
              <a:t> für </a:t>
            </a:r>
            <a:r>
              <a:rPr lang="de-DE" baseline="0" dirty="0" err="1" smtClean="0"/>
              <a:t>BäckereifacherkäuferInnen</a:t>
            </a:r>
            <a:r>
              <a:rPr lang="de-DE" baseline="0" dirty="0" smtClean="0"/>
              <a:t> zum Frustrationsmanagement bei </a:t>
            </a:r>
            <a:r>
              <a:rPr lang="de-DE" baseline="0" dirty="0" err="1" smtClean="0"/>
              <a:t>KundInnen</a:t>
            </a:r>
            <a:endParaRPr lang="de-DE" baseline="0" dirty="0" smtClean="0"/>
          </a:p>
          <a:p>
            <a:pPr>
              <a:buFont typeface="Arial" pitchFamily="34" charset="0"/>
              <a:buNone/>
            </a:pPr>
            <a:endParaRPr lang="de-DE" baseline="0" dirty="0" smtClean="0"/>
          </a:p>
          <a:p>
            <a:pPr>
              <a:buFont typeface="Arial" pitchFamily="34" charset="0"/>
              <a:buNone/>
            </a:pPr>
            <a:r>
              <a:rPr lang="de-DE" baseline="0" dirty="0" smtClean="0"/>
              <a:t>Vom </a:t>
            </a:r>
            <a:r>
              <a:rPr lang="de-DE" baseline="0" dirty="0" err="1" smtClean="0"/>
              <a:t>iSuN</a:t>
            </a:r>
            <a:r>
              <a:rPr lang="de-DE" baseline="0" dirty="0" smtClean="0"/>
              <a:t> der FH Münster (Das </a:t>
            </a:r>
            <a:r>
              <a:rPr lang="de-DE" baseline="0" dirty="0" err="1" smtClean="0"/>
              <a:t>iSuN</a:t>
            </a:r>
            <a:r>
              <a:rPr lang="de-DE" baseline="0" dirty="0" smtClean="0"/>
              <a:t> ist als Ort des Fortschritts ausgezeichnet.)</a:t>
            </a:r>
          </a:p>
          <a:p>
            <a:pPr>
              <a:buFont typeface="Arial" pitchFamily="34" charset="0"/>
              <a:buNone/>
            </a:pPr>
            <a:endParaRPr lang="de-DE" baseline="0" dirty="0" smtClean="0"/>
          </a:p>
          <a:p>
            <a:pPr>
              <a:buFont typeface="Arial" pitchFamily="34" charset="0"/>
              <a:buNone/>
            </a:pPr>
            <a:r>
              <a:rPr lang="de-DE" baseline="0" dirty="0" smtClean="0"/>
              <a:t>Finanziert durch das Klimaschutzministerium (MKULNV NRW)</a:t>
            </a:r>
            <a:endParaRPr lang="de-DE" dirty="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1</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normAutofit/>
          </a:bodyPr>
          <a:lstStyle/>
          <a:p>
            <a:r>
              <a:rPr lang="de-DE" dirty="0" smtClean="0"/>
              <a:t>Auch weitere Experten haben zur Unterstützung teilgenommen: Verbände, Innungen, Handwerkskammer,</a:t>
            </a:r>
            <a:r>
              <a:rPr lang="de-DE" baseline="0" dirty="0" smtClean="0"/>
              <a:t> Beratungsunternehmen, Effizienzagentur, Verbraucherzentrale.</a:t>
            </a:r>
            <a:endParaRPr lang="de-DE" dirty="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10</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normAutofit/>
          </a:bodyPr>
          <a:lstStyle/>
          <a:p>
            <a:pPr>
              <a:buFont typeface="Arial" pitchFamily="34" charset="0"/>
              <a:buNone/>
            </a:pPr>
            <a:r>
              <a:rPr lang="de-DE" sz="1600" kern="1200" baseline="0" dirty="0" smtClean="0">
                <a:solidFill>
                  <a:schemeClr val="tx1"/>
                </a:solidFill>
                <a:latin typeface="+mn-lt"/>
                <a:ea typeface="+mn-ea"/>
                <a:cs typeface="+mn-cs"/>
              </a:rPr>
              <a:t>Ergebnisse der Messungen in den sechs Projekt-Bäckereien: Retouren liegen etwa zwischen 4 und 17 %.</a:t>
            </a:r>
          </a:p>
          <a:p>
            <a:pPr>
              <a:buFont typeface="Arial" pitchFamily="34" charset="0"/>
              <a:buNone/>
            </a:pPr>
            <a:endParaRPr lang="de-DE" sz="1600" kern="1200" baseline="0" dirty="0" smtClean="0">
              <a:solidFill>
                <a:schemeClr val="tx1"/>
              </a:solidFill>
              <a:latin typeface="+mn-lt"/>
              <a:ea typeface="+mn-ea"/>
              <a:cs typeface="+mn-cs"/>
            </a:endParaRPr>
          </a:p>
          <a:p>
            <a:pPr>
              <a:buFont typeface="Arial" pitchFamily="34" charset="0"/>
              <a:buNone/>
            </a:pPr>
            <a:r>
              <a:rPr lang="de-DE" sz="1600" kern="1200" baseline="0" dirty="0" smtClean="0">
                <a:solidFill>
                  <a:schemeClr val="tx1"/>
                </a:solidFill>
                <a:latin typeface="+mn-lt"/>
                <a:ea typeface="+mn-ea"/>
                <a:cs typeface="+mn-cs"/>
              </a:rPr>
              <a:t>Es handelt sich jeweils um Handwerksbäckereien.</a:t>
            </a:r>
          </a:p>
          <a:p>
            <a:pPr>
              <a:buFont typeface="Arial" pitchFamily="34" charset="0"/>
              <a:buNone/>
            </a:pPr>
            <a:r>
              <a:rPr lang="de-DE" sz="1600" kern="1200" baseline="0" dirty="0" smtClean="0">
                <a:solidFill>
                  <a:schemeClr val="tx1"/>
                </a:solidFill>
                <a:latin typeface="+mn-lt"/>
                <a:ea typeface="+mn-ea"/>
                <a:cs typeface="+mn-cs"/>
              </a:rPr>
              <a:t>Erfasst wurde, wie beschrieben, die </a:t>
            </a:r>
            <a:r>
              <a:rPr lang="de-DE" sz="1600" kern="1200" baseline="0" dirty="0" err="1" smtClean="0">
                <a:solidFill>
                  <a:schemeClr val="tx1"/>
                </a:solidFill>
                <a:latin typeface="+mn-lt"/>
                <a:ea typeface="+mn-ea"/>
                <a:cs typeface="+mn-cs"/>
              </a:rPr>
              <a:t>Retourenmenge</a:t>
            </a:r>
            <a:r>
              <a:rPr lang="de-DE" sz="1600" kern="1200" baseline="0" dirty="0" smtClean="0">
                <a:solidFill>
                  <a:schemeClr val="tx1"/>
                </a:solidFill>
                <a:latin typeface="+mn-lt"/>
                <a:ea typeface="+mn-ea"/>
                <a:cs typeface="+mn-cs"/>
              </a:rPr>
              <a:t> in Beziehung zur Liefermenge. Eventuelle zusätzliche Produkte (wie z.B. Kaffee, Getränke oder Zeitschriften) wurden nicht betrachtet. Außerdem war der Bereich der Torten weitestgehend ausgegrenzt. </a:t>
            </a:r>
          </a:p>
          <a:p>
            <a:pPr>
              <a:buFont typeface="Arial" pitchFamily="34" charset="0"/>
              <a:buNone/>
            </a:pPr>
            <a:r>
              <a:rPr lang="de-DE" sz="1600" kern="1200" baseline="0" dirty="0" smtClean="0">
                <a:solidFill>
                  <a:schemeClr val="tx1"/>
                </a:solidFill>
                <a:latin typeface="+mn-lt"/>
                <a:ea typeface="+mn-ea"/>
                <a:cs typeface="+mn-cs"/>
              </a:rPr>
              <a:t>Hier sind lediglich fünf Bäckereien dargestellt, da so eine Vergleichbarkeit der Daten gewährleistet ist. Die Distributionswege sind in den Projektbetrieben sehr unterschiedlich.</a:t>
            </a:r>
          </a:p>
          <a:p>
            <a:pPr>
              <a:buFont typeface="Arial" pitchFamily="34" charset="0"/>
              <a:buNone/>
            </a:pPr>
            <a:r>
              <a:rPr lang="de-DE" sz="1600" kern="1200" baseline="0" dirty="0" smtClean="0">
                <a:solidFill>
                  <a:schemeClr val="tx1"/>
                </a:solidFill>
                <a:latin typeface="+mn-lt"/>
                <a:ea typeface="+mn-ea"/>
                <a:cs typeface="+mn-cs"/>
              </a:rPr>
              <a:t>Messwoche: Produktion von Sonntag </a:t>
            </a:r>
            <a:r>
              <a:rPr lang="de-DE" sz="1600" kern="1200" baseline="0" dirty="0" err="1" smtClean="0">
                <a:solidFill>
                  <a:schemeClr val="tx1"/>
                </a:solidFill>
                <a:latin typeface="+mn-lt"/>
                <a:ea typeface="+mn-ea"/>
                <a:cs typeface="+mn-cs"/>
              </a:rPr>
              <a:t>abend</a:t>
            </a:r>
            <a:r>
              <a:rPr lang="de-DE" sz="1600" kern="1200" baseline="0" dirty="0" smtClean="0">
                <a:solidFill>
                  <a:schemeClr val="tx1"/>
                </a:solidFill>
                <a:latin typeface="+mn-lt"/>
                <a:ea typeface="+mn-ea"/>
                <a:cs typeface="+mn-cs"/>
              </a:rPr>
              <a:t> bis Samstag </a:t>
            </a:r>
            <a:r>
              <a:rPr lang="de-DE" sz="1600" kern="1200" baseline="0" dirty="0" err="1" smtClean="0">
                <a:solidFill>
                  <a:schemeClr val="tx1"/>
                </a:solidFill>
                <a:latin typeface="+mn-lt"/>
                <a:ea typeface="+mn-ea"/>
                <a:cs typeface="+mn-cs"/>
              </a:rPr>
              <a:t>vormittag</a:t>
            </a:r>
            <a:r>
              <a:rPr lang="de-DE" sz="1600" kern="1200" baseline="0" dirty="0" smtClean="0">
                <a:solidFill>
                  <a:schemeClr val="tx1"/>
                </a:solidFill>
                <a:latin typeface="+mn-lt"/>
                <a:ea typeface="+mn-ea"/>
                <a:cs typeface="+mn-cs"/>
              </a:rPr>
              <a:t> wurde erfasst, sodass die Verkaufstage Montag bis Samstag integriert waren. </a:t>
            </a:r>
          </a:p>
          <a:p>
            <a:pPr>
              <a:buFont typeface="Arial" pitchFamily="34" charset="0"/>
              <a:buNone/>
            </a:pPr>
            <a:r>
              <a:rPr lang="de-DE" sz="1600" kern="1200" baseline="0" dirty="0" smtClean="0">
                <a:solidFill>
                  <a:schemeClr val="tx1"/>
                </a:solidFill>
                <a:latin typeface="+mn-lt"/>
                <a:ea typeface="+mn-ea"/>
                <a:cs typeface="+mn-cs"/>
              </a:rPr>
              <a:t>Erhoben wurden neben den Retouren im Rahmen der Messwoche: Ausschüsse am Ofen und im Versand, </a:t>
            </a:r>
            <a:r>
              <a:rPr lang="de-DE" sz="1600" kern="1200" baseline="0" dirty="0" err="1" smtClean="0">
                <a:solidFill>
                  <a:schemeClr val="tx1"/>
                </a:solidFill>
                <a:latin typeface="+mn-lt"/>
                <a:ea typeface="+mn-ea"/>
                <a:cs typeface="+mn-cs"/>
              </a:rPr>
              <a:t>Fegemehle</a:t>
            </a:r>
            <a:r>
              <a:rPr lang="de-DE" sz="1600" kern="1200" baseline="0" dirty="0" smtClean="0">
                <a:solidFill>
                  <a:schemeClr val="tx1"/>
                </a:solidFill>
                <a:latin typeface="+mn-lt"/>
                <a:ea typeface="+mn-ea"/>
                <a:cs typeface="+mn-cs"/>
              </a:rPr>
              <a:t>, Lagerverluste (über ein halbes Jahr).</a:t>
            </a:r>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11</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465263" y="138113"/>
            <a:ext cx="3602037" cy="2700337"/>
          </a:xfrm>
        </p:spPr>
      </p:sp>
      <p:sp>
        <p:nvSpPr>
          <p:cNvPr id="3" name="Notizenplatzhalter 2"/>
          <p:cNvSpPr>
            <a:spLocks noGrp="1"/>
          </p:cNvSpPr>
          <p:nvPr>
            <p:ph type="body" idx="1"/>
          </p:nvPr>
        </p:nvSpPr>
        <p:spPr/>
        <p:txBody>
          <a:bodyPr>
            <a:normAutofit/>
          </a:bodyPr>
          <a:lstStyle/>
          <a:p>
            <a:r>
              <a:rPr lang="de-DE" dirty="0" smtClean="0"/>
              <a:t>Frage offen an </a:t>
            </a:r>
            <a:r>
              <a:rPr lang="de-DE" dirty="0" err="1" smtClean="0"/>
              <a:t>VerkäuferInnen</a:t>
            </a:r>
            <a:r>
              <a:rPr lang="de-DE" dirty="0" smtClean="0"/>
              <a:t> stellen und schätzen lassen</a:t>
            </a:r>
            <a:r>
              <a:rPr lang="de-DE" baseline="0" dirty="0" smtClean="0"/>
              <a:t> während die Brötchen „fallen“.</a:t>
            </a:r>
          </a:p>
          <a:p>
            <a:r>
              <a:rPr lang="de-DE" baseline="0" dirty="0" smtClean="0"/>
              <a:t>Gesamtabfall: Hier sind alle LMA mit einbezogen </a:t>
            </a:r>
            <a:r>
              <a:rPr lang="de-DE" baseline="0" dirty="0" smtClean="0">
                <a:sym typeface="Wingdings" panose="05000000000000000000" pitchFamily="2" charset="2"/>
              </a:rPr>
              <a:t> Retouren und auch Ausschüsse, </a:t>
            </a:r>
            <a:r>
              <a:rPr lang="de-DE" baseline="0" dirty="0" err="1" smtClean="0">
                <a:sym typeface="Wingdings" panose="05000000000000000000" pitchFamily="2" charset="2"/>
              </a:rPr>
              <a:t>Fegemehle</a:t>
            </a:r>
            <a:r>
              <a:rPr lang="de-DE" baseline="0" dirty="0" smtClean="0">
                <a:sym typeface="Wingdings" panose="05000000000000000000" pitchFamily="2" charset="2"/>
              </a:rPr>
              <a:t>, Lagerverluste.</a:t>
            </a:r>
            <a:endParaRPr lang="de-DE" baseline="0" dirty="0" smtClean="0"/>
          </a:p>
          <a:p>
            <a:endParaRPr lang="de-DE" baseline="0" dirty="0" smtClean="0"/>
          </a:p>
          <a:p>
            <a:r>
              <a:rPr lang="de-DE" baseline="0" dirty="0" smtClean="0"/>
              <a:t>Im Durchschnitt sind 2730 kg Lebensmittelabfall in einem Betrieb während der Messwoche angefallen. 2730 kg entsprechen in etwa dem Gewicht eines mittelgroßen Elefanten. </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12</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normAutofit/>
          </a:bodyPr>
          <a:lstStyle/>
          <a:p>
            <a:r>
              <a:rPr lang="de-DE" sz="1600" kern="1200" baseline="0" dirty="0" smtClean="0">
                <a:solidFill>
                  <a:schemeClr val="tx1"/>
                </a:solidFill>
                <a:latin typeface="+mn-lt"/>
                <a:ea typeface="+mn-ea"/>
                <a:cs typeface="+mn-cs"/>
              </a:rPr>
              <a:t>Welchem Wert in Euro entspricht das gerade genannte Gewicht an Lebensmittelabfällen bei Brot und Backwaren?</a:t>
            </a:r>
          </a:p>
          <a:p>
            <a:endParaRPr lang="de-DE" sz="1600" kern="1200" baseline="0" dirty="0" smtClean="0">
              <a:solidFill>
                <a:schemeClr val="tx1"/>
              </a:solidFill>
              <a:latin typeface="+mn-lt"/>
              <a:ea typeface="+mn-ea"/>
              <a:cs typeface="+mn-cs"/>
            </a:endParaRPr>
          </a:p>
          <a:p>
            <a:r>
              <a:rPr lang="de-DE" sz="1600" kern="1200" baseline="0" dirty="0" smtClean="0">
                <a:solidFill>
                  <a:schemeClr val="tx1"/>
                </a:solidFill>
                <a:latin typeface="+mn-lt"/>
                <a:ea typeface="+mn-ea"/>
                <a:cs typeface="+mn-cs"/>
              </a:rPr>
              <a:t>15700 €, so viel kostet in etwa ein neuer VW Golf.</a:t>
            </a:r>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13</a:t>
            </a:fld>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lstStyle/>
          <a:p>
            <a:r>
              <a:rPr lang="de-DE" dirty="0" smtClean="0"/>
              <a:t>Aber was hat das alles nun mit</a:t>
            </a:r>
            <a:r>
              <a:rPr lang="de-DE" baseline="0" dirty="0" smtClean="0"/>
              <a:t> den </a:t>
            </a:r>
            <a:r>
              <a:rPr lang="de-DE" baseline="0" dirty="0" err="1" smtClean="0"/>
              <a:t>VerkäuferInnen</a:t>
            </a:r>
            <a:r>
              <a:rPr lang="de-DE" baseline="0" dirty="0" smtClean="0"/>
              <a:t> zu tun? </a:t>
            </a:r>
          </a:p>
          <a:p>
            <a:r>
              <a:rPr lang="de-DE" baseline="0" dirty="0" smtClean="0"/>
              <a:t>Und was können Sie an dieser Situation ändern?</a:t>
            </a:r>
            <a:endParaRPr lang="de-DE" dirty="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14</a:t>
            </a:fld>
            <a:endParaRPr lang="de-DE"/>
          </a:p>
        </p:txBody>
      </p:sp>
    </p:spTree>
    <p:extLst>
      <p:ext uri="{BB962C8B-B14F-4D97-AF65-F5344CB8AC3E}">
        <p14:creationId xmlns:p14="http://schemas.microsoft.com/office/powerpoint/2010/main" val="37762690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lstStyle/>
          <a:p>
            <a:r>
              <a:rPr lang="de-DE" dirty="0" smtClean="0"/>
              <a:t>Bei dieser Stellschraube</a:t>
            </a:r>
            <a:r>
              <a:rPr lang="de-DE" baseline="0" dirty="0" smtClean="0"/>
              <a:t> – den Retouren – kann die Bäckereifachverkäuferin ansetzen, um die Lebensmittelabfälle zu reduzieren. </a:t>
            </a:r>
          </a:p>
          <a:p>
            <a:endParaRPr lang="de-DE" baseline="0" dirty="0" smtClean="0"/>
          </a:p>
          <a:p>
            <a:r>
              <a:rPr lang="de-DE" baseline="0" dirty="0" smtClean="0"/>
              <a:t>Die Produktionsverluste sind nämlich im Vergleich zur Retoure sehr gering: Meist unter 2 % des Gesamtrohwareneinsatzes geht in der Produktion verloren. Die Retouren hingegen betragen – wie bereits dargestellt – etwa zwischen 4 und 17 %.</a:t>
            </a:r>
            <a:endParaRPr lang="de-DE" dirty="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15</a:t>
            </a:fld>
            <a:endParaRPr lang="de-DE"/>
          </a:p>
        </p:txBody>
      </p:sp>
    </p:spTree>
    <p:extLst>
      <p:ext uri="{BB962C8B-B14F-4D97-AF65-F5344CB8AC3E}">
        <p14:creationId xmlns:p14="http://schemas.microsoft.com/office/powerpoint/2010/main" val="34788688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lstStyle/>
          <a:p>
            <a:r>
              <a:rPr lang="de-DE" dirty="0" smtClean="0"/>
              <a:t>Hier</a:t>
            </a:r>
            <a:r>
              <a:rPr lang="de-DE" baseline="0" dirty="0" smtClean="0"/>
              <a:t> kommt natürlich die Frage auf, was überhaupt eine optimale Retoure sein kann: Gibt es die überhaupt? Wie kann das Bestellwesen optimiert werden, sodass eine optimale Retoure zustand kommt?</a:t>
            </a:r>
          </a:p>
          <a:p>
            <a:endParaRPr lang="de-DE"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de-DE" baseline="0" dirty="0" smtClean="0"/>
              <a:t>So gering wie möglich, so hoch wie nötig.</a:t>
            </a:r>
            <a:endParaRPr lang="de-DE" baseline="0" smtClean="0"/>
          </a:p>
          <a:p>
            <a:endParaRPr lang="de-DE" baseline="0" dirty="0" smtClean="0"/>
          </a:p>
          <a:p>
            <a:endParaRPr lang="de-DE" baseline="0" dirty="0" smtClean="0"/>
          </a:p>
          <a:p>
            <a:r>
              <a:rPr lang="de-DE" baseline="0" dirty="0" smtClean="0"/>
              <a:t>Es sind die Einflussfaktoren auf die Entstehung von Retouren und zur Bestellplanung aufgeführt.</a:t>
            </a:r>
          </a:p>
          <a:p>
            <a:r>
              <a:rPr lang="de-DE" baseline="0" dirty="0" smtClean="0"/>
              <a:t>Diese Liste ist sehr individuell und sicherlich auch Betriebs-spezifisch anzupassen.</a:t>
            </a:r>
          </a:p>
          <a:p>
            <a:endParaRPr lang="de-DE" baseline="0" dirty="0" smtClean="0"/>
          </a:p>
          <a:p>
            <a:r>
              <a:rPr lang="de-DE" baseline="0" dirty="0" smtClean="0"/>
              <a:t>Kernbotschaft dieser Folie ist damit, dass es keine optimale Retoure geben kann, diese aber im Unternehmen auf jeden Fall unter Berücksichtigung der Abhängigkeiten zu diskutieren ist.</a:t>
            </a:r>
            <a:endParaRPr lang="de-DE" dirty="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16</a:t>
            </a:fld>
            <a:endParaRPr lang="de-DE"/>
          </a:p>
        </p:txBody>
      </p:sp>
    </p:spTree>
    <p:extLst>
      <p:ext uri="{BB962C8B-B14F-4D97-AF65-F5344CB8AC3E}">
        <p14:creationId xmlns:p14="http://schemas.microsoft.com/office/powerpoint/2010/main" val="13265095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normAutofit/>
          </a:bodyPr>
          <a:lstStyle/>
          <a:p>
            <a:r>
              <a:rPr lang="de-DE" b="1" dirty="0" smtClean="0"/>
              <a:t>Auf</a:t>
            </a:r>
            <a:r>
              <a:rPr lang="de-DE" b="1" baseline="0" dirty="0" smtClean="0"/>
              <a:t> den folgenden Folien sind einige Szenarien dargestellt, die die gerade erläuterten Aspekte zur Retoure verdeutlichen sollen </a:t>
            </a:r>
            <a:br>
              <a:rPr lang="de-DE" b="1" baseline="0" dirty="0" smtClean="0"/>
            </a:br>
            <a:r>
              <a:rPr lang="de-DE" b="1" baseline="0" dirty="0" smtClean="0">
                <a:sym typeface="Wingdings" panose="05000000000000000000" pitchFamily="2" charset="2"/>
              </a:rPr>
              <a:t> Wie kann eine Retoure interpretiert werden von verschiedenen „Parteien“ im Bäckerei-Betrieb?</a:t>
            </a:r>
            <a:endParaRPr lang="de-DE" b="1" dirty="0" smtClean="0"/>
          </a:p>
          <a:p>
            <a:endParaRPr lang="de-DE" dirty="0" smtClean="0"/>
          </a:p>
          <a:p>
            <a:r>
              <a:rPr lang="de-DE" dirty="0" smtClean="0"/>
              <a:t>Was würde die Natur</a:t>
            </a:r>
            <a:r>
              <a:rPr lang="de-DE" baseline="0" dirty="0" smtClean="0"/>
              <a:t> dazu sagen? </a:t>
            </a:r>
            <a:r>
              <a:rPr lang="de-DE" baseline="0" dirty="0" smtClean="0">
                <a:latin typeface="Calibri"/>
              </a:rPr>
              <a:t>→ um ihr Leben schreien, durch hohe Retouren werden Ressourcen (der Natur) „verschwendet“</a:t>
            </a:r>
            <a:endParaRPr lang="de-DE" baseline="0" dirty="0" smtClean="0"/>
          </a:p>
          <a:p>
            <a:r>
              <a:rPr lang="de-DE" baseline="0" dirty="0" smtClean="0"/>
              <a:t>Was würden Sie als Verkäuferin dazu sagen? </a:t>
            </a:r>
            <a:r>
              <a:rPr lang="de-DE" baseline="0" dirty="0" smtClean="0">
                <a:latin typeface="+mn-lt"/>
              </a:rPr>
              <a:t>→ etwas verlegen, da viel übrig blieb im Regal am Abend; aber besser als ausverkauft, da die Kunden noch genügend Auswahl hatten</a:t>
            </a:r>
            <a:endParaRPr lang="de-DE" baseline="0" dirty="0" smtClean="0"/>
          </a:p>
          <a:p>
            <a:r>
              <a:rPr lang="de-DE" baseline="0" dirty="0" smtClean="0"/>
              <a:t>Was würde Ihr Chef / Ihre Chefin dazu sagen? </a:t>
            </a:r>
            <a:r>
              <a:rPr lang="de-DE" baseline="0" dirty="0" smtClean="0">
                <a:latin typeface="+mn-lt"/>
              </a:rPr>
              <a:t>→ </a:t>
            </a:r>
            <a:r>
              <a:rPr lang="de-DE" baseline="0" dirty="0" smtClean="0"/>
              <a:t>Ungläubig, sieht seine Gewinne davon fliegen; zu viel Einbußen beim Umsatz und zu große Verluste</a:t>
            </a:r>
            <a:endParaRPr lang="de-DE" dirty="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17</a:t>
            </a:fld>
            <a:endParaRPr lang="de-D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normAutofit/>
          </a:bodyPr>
          <a:lstStyle/>
          <a:p>
            <a:r>
              <a:rPr lang="de-DE" dirty="0" smtClean="0"/>
              <a:t>Was würde die Natur</a:t>
            </a:r>
            <a:r>
              <a:rPr lang="de-DE" baseline="0" dirty="0" smtClean="0"/>
              <a:t> dazu sagen? </a:t>
            </a:r>
            <a:r>
              <a:rPr lang="de-DE" baseline="0" dirty="0" smtClean="0">
                <a:latin typeface="+mn-lt"/>
              </a:rPr>
              <a:t>→ selig, da keine Ressourcen ungenutzt bleiben</a:t>
            </a:r>
            <a:endParaRPr lang="de-DE" baseline="0" dirty="0" smtClean="0"/>
          </a:p>
          <a:p>
            <a:r>
              <a:rPr lang="de-DE" baseline="0" dirty="0" smtClean="0"/>
              <a:t>Was würden Sie als Verkäuferin dazu sagen? </a:t>
            </a:r>
            <a:r>
              <a:rPr lang="de-DE" baseline="0" dirty="0" smtClean="0">
                <a:latin typeface="+mn-lt"/>
              </a:rPr>
              <a:t>→ glücklich, weil alles </a:t>
            </a:r>
            <a:r>
              <a:rPr lang="de-DE" baseline="0" dirty="0" err="1" smtClean="0">
                <a:latin typeface="+mn-lt"/>
              </a:rPr>
              <a:t>abverkauft</a:t>
            </a:r>
            <a:r>
              <a:rPr lang="de-DE" baseline="0" dirty="0" smtClean="0">
                <a:latin typeface="+mn-lt"/>
              </a:rPr>
              <a:t> wurde; jedoch verlegen, weil evtl. zu wenig bestellt wurde</a:t>
            </a:r>
            <a:endParaRPr lang="de-DE" baseline="0" dirty="0" smtClean="0"/>
          </a:p>
          <a:p>
            <a:r>
              <a:rPr lang="de-DE" baseline="0" dirty="0" smtClean="0"/>
              <a:t>Was würde Ihr Chef / Ihre Chefin dazu sagen? </a:t>
            </a:r>
            <a:r>
              <a:rPr lang="de-DE" baseline="0" dirty="0" smtClean="0">
                <a:latin typeface="+mn-lt"/>
              </a:rPr>
              <a:t>→ </a:t>
            </a:r>
            <a:r>
              <a:rPr lang="de-DE" baseline="0" dirty="0" smtClean="0"/>
              <a:t>Traurig über entgangenen Umsatz, da sicherlich insbesondere am Abend nicht alle Kunden bedient werden konnten</a:t>
            </a:r>
            <a:endParaRPr lang="de-DE" dirty="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18</a:t>
            </a:fld>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normAutofit/>
          </a:bodyPr>
          <a:lstStyle/>
          <a:p>
            <a:r>
              <a:rPr lang="de-DE" dirty="0" smtClean="0"/>
              <a:t>Verlust</a:t>
            </a:r>
            <a:r>
              <a:rPr lang="de-DE" baseline="0" dirty="0" smtClean="0"/>
              <a:t> ist nicht gleich Verlust. Die Zusammensetzung der Retoure spielt eine Rolle.</a:t>
            </a:r>
          </a:p>
          <a:p>
            <a:endParaRPr lang="de-DE" dirty="0" smtClean="0"/>
          </a:p>
          <a:p>
            <a:r>
              <a:rPr lang="de-DE" dirty="0" smtClean="0"/>
              <a:t>Was würde die Natur</a:t>
            </a:r>
            <a:r>
              <a:rPr lang="de-DE" baseline="0" dirty="0" smtClean="0"/>
              <a:t> dazu sagen? </a:t>
            </a:r>
            <a:r>
              <a:rPr lang="de-DE" baseline="0" dirty="0" smtClean="0">
                <a:latin typeface="+mn-lt"/>
              </a:rPr>
              <a:t>→ nicht glücklich, da gerade Sahneschnitte ein aufwändiges Produkt darstellen und diese nicht abgesetzt wurden</a:t>
            </a:r>
            <a:endParaRPr lang="de-DE" baseline="0" dirty="0" smtClean="0"/>
          </a:p>
          <a:p>
            <a:r>
              <a:rPr lang="de-DE" baseline="0" dirty="0" smtClean="0"/>
              <a:t>Was würden Sie als Verkäuferin dazu sagen? – überfordert, weil so viele Kunden keine Schnittbrötchen mehr kaufen könnten, die aber als Hauptprodukt einer Bäckerei gelten; dafür sind Sahneschnitte reichlich vorhanden, die wahrscheinlich aber nicht alle abgesetzt werden können</a:t>
            </a:r>
          </a:p>
          <a:p>
            <a:r>
              <a:rPr lang="de-DE" baseline="0" dirty="0" smtClean="0"/>
              <a:t>Was würde Ihr Chef / Ihre Chefin dazu sagen? – traurig, da falsche Kalkulation und Umsatzeinbußen durch nicht richtige Produktauswahl am Abend; Schnittbrötchen hätte noch viele verkauft werden können und Sahneschnitten als teures Produkt sind übrig</a:t>
            </a:r>
            <a:endParaRPr lang="de-DE" dirty="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19</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normAutofit/>
          </a:bodyPr>
          <a:lstStyle/>
          <a:p>
            <a:pPr>
              <a:spcAft>
                <a:spcPts val="600"/>
              </a:spcAft>
              <a:buFont typeface="Arial" pitchFamily="34" charset="0"/>
              <a:buNone/>
            </a:pPr>
            <a:r>
              <a:rPr lang="de-DE" sz="1600" dirty="0" smtClean="0"/>
              <a:t>Vorstellung der Durchführenden</a:t>
            </a:r>
          </a:p>
          <a:p>
            <a:pPr>
              <a:spcAft>
                <a:spcPts val="600"/>
              </a:spcAft>
              <a:buFont typeface="Arial" pitchFamily="34" charset="0"/>
              <a:buNone/>
            </a:pPr>
            <a:endParaRPr lang="de-DE" sz="1600" dirty="0" smtClean="0"/>
          </a:p>
          <a:p>
            <a:pPr>
              <a:spcAft>
                <a:spcPts val="600"/>
              </a:spcAft>
              <a:buFont typeface="Arial" pitchFamily="34" charset="0"/>
              <a:buNone/>
            </a:pPr>
            <a:r>
              <a:rPr lang="de-DE" sz="1600" dirty="0" smtClean="0"/>
              <a:t>Hintergrund: Warum gewann das Thema Lebensmittelabfall auch in der Forschung an Relevanz und wurde somit</a:t>
            </a:r>
            <a:r>
              <a:rPr lang="de-DE" sz="1600" baseline="0" dirty="0" smtClean="0"/>
              <a:t> interessant für Schulungsinhalte in Bäckereien?</a:t>
            </a:r>
            <a:endParaRPr lang="de-DE" sz="1600" dirty="0" smtClean="0"/>
          </a:p>
          <a:p>
            <a:pPr>
              <a:spcAft>
                <a:spcPts val="600"/>
              </a:spcAft>
              <a:buFont typeface="Arial" pitchFamily="34" charset="0"/>
              <a:buChar char="•"/>
            </a:pPr>
            <a:r>
              <a:rPr lang="de-DE" sz="1600" kern="1200" baseline="0" dirty="0" smtClean="0">
                <a:solidFill>
                  <a:schemeClr val="tx1"/>
                </a:solidFill>
                <a:latin typeface="+mn-lt"/>
                <a:ea typeface="+mn-ea"/>
                <a:cs typeface="+mn-cs"/>
              </a:rPr>
              <a:t>Anstoßen des Themas Lebensmittelabfälle (LMA) durch den Film „Taste </a:t>
            </a:r>
            <a:r>
              <a:rPr lang="de-DE" sz="1600" kern="1200" baseline="0" dirty="0" err="1" smtClean="0">
                <a:solidFill>
                  <a:schemeClr val="tx1"/>
                </a:solidFill>
                <a:latin typeface="+mn-lt"/>
                <a:ea typeface="+mn-ea"/>
                <a:cs typeface="+mn-cs"/>
              </a:rPr>
              <a:t>the</a:t>
            </a:r>
            <a:r>
              <a:rPr lang="de-DE" sz="1600" kern="1200" baseline="0" dirty="0" smtClean="0">
                <a:solidFill>
                  <a:schemeClr val="tx1"/>
                </a:solidFill>
                <a:latin typeface="+mn-lt"/>
                <a:ea typeface="+mn-ea"/>
                <a:cs typeface="+mn-cs"/>
              </a:rPr>
              <a:t> </a:t>
            </a:r>
            <a:r>
              <a:rPr lang="de-DE" sz="1600" kern="1200" baseline="0" dirty="0" err="1" smtClean="0">
                <a:solidFill>
                  <a:schemeClr val="tx1"/>
                </a:solidFill>
                <a:latin typeface="+mn-lt"/>
                <a:ea typeface="+mn-ea"/>
                <a:cs typeface="+mn-cs"/>
              </a:rPr>
              <a:t>Waste</a:t>
            </a:r>
            <a:r>
              <a:rPr lang="de-DE" sz="1600" kern="1200" baseline="0" dirty="0" smtClean="0">
                <a:solidFill>
                  <a:schemeClr val="tx1"/>
                </a:solidFill>
                <a:latin typeface="+mn-lt"/>
                <a:ea typeface="+mn-ea"/>
                <a:cs typeface="+mn-cs"/>
              </a:rPr>
              <a:t>“ von Valentin Thurn</a:t>
            </a:r>
          </a:p>
          <a:p>
            <a:pPr>
              <a:spcAft>
                <a:spcPts val="600"/>
              </a:spcAft>
              <a:buFont typeface="Arial" pitchFamily="34" charset="0"/>
              <a:buChar char="•"/>
            </a:pPr>
            <a:r>
              <a:rPr lang="de-DE" sz="1600" kern="1200" baseline="0" dirty="0" smtClean="0">
                <a:solidFill>
                  <a:schemeClr val="tx1"/>
                </a:solidFill>
                <a:latin typeface="+mn-lt"/>
                <a:ea typeface="+mn-ea"/>
                <a:cs typeface="+mn-cs"/>
              </a:rPr>
              <a:t>Danach Studie zur Untersuchung von LMA: „Identifikation von Ursachen und Handlungsoptionen zur Verringerung von Lebensmittelabfällen in Nordrhein-Westfalen“</a:t>
            </a:r>
          </a:p>
          <a:p>
            <a:pPr>
              <a:spcAft>
                <a:spcPts val="600"/>
              </a:spcAft>
              <a:buFont typeface="Arial" pitchFamily="34" charset="0"/>
              <a:buChar char="•"/>
            </a:pPr>
            <a:r>
              <a:rPr lang="de-DE" sz="1600" kern="1200" baseline="0" dirty="0" smtClean="0">
                <a:solidFill>
                  <a:schemeClr val="tx1"/>
                </a:solidFill>
                <a:latin typeface="+mn-lt"/>
                <a:ea typeface="+mn-ea"/>
                <a:cs typeface="+mn-cs"/>
              </a:rPr>
              <a:t>Ziel: Wertschätzung für Lebensmittel und Entwicklung eines nachhaltigen Lebensstil</a:t>
            </a:r>
            <a:endParaRPr lang="de-DE" sz="1600" dirty="0" smtClean="0"/>
          </a:p>
          <a:p>
            <a:pPr marL="0" marR="0" lvl="1" indent="0" algn="l" defTabSz="914400" rtl="0" eaLnBrk="1" fontAlgn="auto" latinLnBrk="0" hangingPunct="1">
              <a:lnSpc>
                <a:spcPct val="100000"/>
              </a:lnSpc>
              <a:spcBef>
                <a:spcPts val="0"/>
              </a:spcBef>
              <a:spcAft>
                <a:spcPts val="600"/>
              </a:spcAft>
              <a:buClrTx/>
              <a:buSzTx/>
              <a:buFont typeface="Arial" pitchFamily="34" charset="0"/>
              <a:buChar char="•"/>
              <a:tabLst/>
              <a:defRPr/>
            </a:pPr>
            <a:r>
              <a:rPr lang="de-DE" sz="1600" dirty="0" smtClean="0"/>
              <a:t>Ziel der Europaischen Kommission (2011): Halbierung der Lebensmittelabfälle bis 2020</a:t>
            </a:r>
          </a:p>
          <a:p>
            <a:pPr marL="0" marR="0" lvl="1" indent="0" algn="l" defTabSz="914400" rtl="0" eaLnBrk="1" fontAlgn="auto" latinLnBrk="0" hangingPunct="1">
              <a:lnSpc>
                <a:spcPct val="100000"/>
              </a:lnSpc>
              <a:spcBef>
                <a:spcPts val="0"/>
              </a:spcBef>
              <a:spcAft>
                <a:spcPts val="600"/>
              </a:spcAft>
              <a:buClrTx/>
              <a:buSzTx/>
              <a:buFont typeface="Arial" pitchFamily="34" charset="0"/>
              <a:buChar char="•"/>
              <a:tabLst/>
              <a:defRPr/>
            </a:pPr>
            <a:r>
              <a:rPr lang="de-DE" sz="1600" dirty="0" smtClean="0"/>
              <a:t>Auftraggeber dieser Studie:</a:t>
            </a:r>
            <a:r>
              <a:rPr lang="de-DE" sz="1600" baseline="0" dirty="0" smtClean="0"/>
              <a:t> </a:t>
            </a:r>
            <a:r>
              <a:rPr lang="de-DE" sz="1600" dirty="0" smtClean="0"/>
              <a:t>Ministerium für Klimaschutz, Umwelt, Landwirtschaft, Natur- und Verbraucherschutz des Landes Nordrhein-Westfalen</a:t>
            </a:r>
          </a:p>
          <a:p>
            <a:pPr marL="0" marR="0" lvl="1" indent="0" algn="l" defTabSz="914400" rtl="0" eaLnBrk="1" fontAlgn="auto" latinLnBrk="0" hangingPunct="1">
              <a:lnSpc>
                <a:spcPct val="100000"/>
              </a:lnSpc>
              <a:spcBef>
                <a:spcPts val="0"/>
              </a:spcBef>
              <a:spcAft>
                <a:spcPts val="600"/>
              </a:spcAft>
              <a:buClrTx/>
              <a:buSzTx/>
              <a:buFont typeface="Arial" pitchFamily="34" charset="0"/>
              <a:buChar char="•"/>
              <a:tabLst/>
              <a:defRPr/>
            </a:pPr>
            <a:r>
              <a:rPr lang="de-DE" sz="1600" dirty="0" smtClean="0"/>
              <a:t>Projektleitung: </a:t>
            </a:r>
            <a:r>
              <a:rPr lang="de-DE" sz="1600" dirty="0" err="1" smtClean="0"/>
              <a:t>iSuN</a:t>
            </a:r>
            <a:r>
              <a:rPr lang="de-DE" sz="1600" dirty="0" smtClean="0"/>
              <a:t> (Institut für nachhaltige Ernährung und Ernährungswirtschaft )</a:t>
            </a:r>
          </a:p>
          <a:p>
            <a:pPr marL="0" marR="0" lvl="1" indent="0" algn="l" defTabSz="914400" rtl="0" eaLnBrk="1" fontAlgn="auto" latinLnBrk="0" hangingPunct="1">
              <a:lnSpc>
                <a:spcPct val="100000"/>
              </a:lnSpc>
              <a:spcBef>
                <a:spcPts val="0"/>
              </a:spcBef>
              <a:spcAft>
                <a:spcPts val="600"/>
              </a:spcAft>
              <a:buClrTx/>
              <a:buSzTx/>
              <a:buFont typeface="Arial" pitchFamily="34" charset="0"/>
              <a:buChar char="•"/>
              <a:tabLst/>
              <a:defRPr/>
            </a:pPr>
            <a:r>
              <a:rPr lang="de-DE" sz="1600" dirty="0" smtClean="0"/>
              <a:t>Zeitrahmen: 9/2011 – 2/2012</a:t>
            </a:r>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2</a:t>
            </a:fld>
            <a:endParaRPr lang="de-D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465263" y="138113"/>
            <a:ext cx="3602037" cy="2700337"/>
          </a:xfrm>
        </p:spPr>
      </p:sp>
      <p:sp>
        <p:nvSpPr>
          <p:cNvPr id="3" name="Notizenplatzhalter 2"/>
          <p:cNvSpPr>
            <a:spLocks noGrp="1"/>
          </p:cNvSpPr>
          <p:nvPr>
            <p:ph type="body" idx="1"/>
          </p:nvPr>
        </p:nvSpPr>
        <p:spPr/>
        <p:txBody>
          <a:bodyPr>
            <a:normAutofit/>
          </a:bodyPr>
          <a:lstStyle/>
          <a:p>
            <a:r>
              <a:rPr lang="de-DE" dirty="0" smtClean="0"/>
              <a:t>Um Retouren zu senken, müssen eben viele</a:t>
            </a:r>
            <a:r>
              <a:rPr lang="de-DE" baseline="0" dirty="0" smtClean="0"/>
              <a:t> Faktoren berücksichtigt werden. Und es gibt viele unterschiedliche Interessensgruppen bei der Bewertung einer Retoure.</a:t>
            </a:r>
          </a:p>
          <a:p>
            <a:endParaRPr lang="de-DE" baseline="0" dirty="0" smtClean="0"/>
          </a:p>
          <a:p>
            <a:r>
              <a:rPr lang="de-DE" dirty="0" smtClean="0"/>
              <a:t>Retouren</a:t>
            </a:r>
            <a:r>
              <a:rPr lang="de-DE" baseline="0" dirty="0" smtClean="0"/>
              <a:t> basieren stets auf einem komplexen Zusammenspiel bei dem das Bestellwesen – in möglichst optimaler Form – die Basis darstellt, um Retouren zu beeinflussen.</a:t>
            </a:r>
            <a:endParaRPr lang="de-DE" dirty="0"/>
          </a:p>
        </p:txBody>
      </p:sp>
      <p:sp>
        <p:nvSpPr>
          <p:cNvPr id="4" name="Foliennummernplatzhalter 3"/>
          <p:cNvSpPr>
            <a:spLocks noGrp="1"/>
          </p:cNvSpPr>
          <p:nvPr>
            <p:ph type="sldNum" sz="quarter" idx="10"/>
          </p:nvPr>
        </p:nvSpPr>
        <p:spPr/>
        <p:txBody>
          <a:bodyPr/>
          <a:lstStyle/>
          <a:p>
            <a:fld id="{6280E1BF-7C1F-4A23-A6C4-FBF93BC8B1E7}" type="slidenum">
              <a:rPr lang="de-DE" smtClean="0"/>
              <a:pPr/>
              <a:t>20</a:t>
            </a:fld>
            <a:endParaRPr lang="de-D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lstStyle/>
          <a:p>
            <a:r>
              <a:rPr lang="de-DE" dirty="0" smtClean="0">
                <a:sym typeface="Wingdings" panose="05000000000000000000" pitchFamily="2" charset="2"/>
              </a:rPr>
              <a:t> Überleitung zum </a:t>
            </a:r>
            <a:r>
              <a:rPr lang="de-DE" smtClean="0">
                <a:sym typeface="Wingdings" panose="05000000000000000000" pitchFamily="2" charset="2"/>
              </a:rPr>
              <a:t>Thema Frustration</a:t>
            </a:r>
            <a:r>
              <a:rPr lang="de-DE" baseline="0" smtClean="0">
                <a:sym typeface="Wingdings" panose="05000000000000000000" pitchFamily="2" charset="2"/>
              </a:rPr>
              <a:t> beim Kunden</a:t>
            </a:r>
            <a:endParaRPr lang="de-DE" dirty="0" smtClean="0"/>
          </a:p>
          <a:p>
            <a:endParaRPr lang="de-DE" dirty="0" smtClean="0"/>
          </a:p>
          <a:p>
            <a:r>
              <a:rPr lang="de-DE" dirty="0" smtClean="0"/>
              <a:t>Ziel: Nachhaltigkeit bedeutet,</a:t>
            </a:r>
            <a:r>
              <a:rPr lang="de-DE" baseline="0" dirty="0" smtClean="0"/>
              <a:t> Ressourcenverbräuche zu reduzieren</a:t>
            </a:r>
          </a:p>
          <a:p>
            <a:endParaRPr lang="de-DE" baseline="0" dirty="0" smtClean="0"/>
          </a:p>
          <a:p>
            <a:r>
              <a:rPr lang="de-DE" baseline="0" dirty="0" smtClean="0"/>
              <a:t>Somit sind auch Lebensmittelabfälle – hier in Form von Retouren – zu reduzieren, da sie Ressourcenverschwendung bedeuten</a:t>
            </a:r>
          </a:p>
          <a:p>
            <a:endParaRPr lang="de-DE" baseline="0" dirty="0" smtClean="0"/>
          </a:p>
          <a:p>
            <a:r>
              <a:rPr lang="de-DE" baseline="0" dirty="0" smtClean="0"/>
              <a:t>Die Senkung von Retouren steht in engem Zusammenhang mit dem Bestellwesen</a:t>
            </a:r>
          </a:p>
          <a:p>
            <a:endParaRPr lang="de-DE" baseline="0" dirty="0" smtClean="0"/>
          </a:p>
          <a:p>
            <a:r>
              <a:rPr lang="de-DE" baseline="0" dirty="0" smtClean="0"/>
              <a:t>Wenn im Bestellwesen etwas nicht planmäßig läuft, können evtl. nicht alle notwendigen Produkte am Abend vorrätig sein</a:t>
            </a:r>
          </a:p>
          <a:p>
            <a:endParaRPr lang="de-DE" baseline="0" dirty="0" smtClean="0"/>
          </a:p>
          <a:p>
            <a:r>
              <a:rPr lang="de-DE" baseline="0" dirty="0" smtClean="0"/>
              <a:t>Wenn Kunden nicht bekommen, was sie sich wünschen, kann es zu Frust kommen (wenn </a:t>
            </a:r>
            <a:r>
              <a:rPr lang="de-DE" baseline="0" dirty="0" err="1" smtClean="0"/>
              <a:t>VerkäuferInnen</a:t>
            </a:r>
            <a:r>
              <a:rPr lang="de-DE" baseline="0" dirty="0" smtClean="0"/>
              <a:t> nicht Alternativprodukte bewerben oder ähnliche Maßnahmen zur Vermeidung von Frust ergreifen)</a:t>
            </a:r>
            <a:endParaRPr lang="de-DE" dirty="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21</a:t>
            </a:fld>
            <a:endParaRPr lang="de-DE"/>
          </a:p>
        </p:txBody>
      </p:sp>
    </p:spTree>
    <p:extLst>
      <p:ext uri="{BB962C8B-B14F-4D97-AF65-F5344CB8AC3E}">
        <p14:creationId xmlns:p14="http://schemas.microsoft.com/office/powerpoint/2010/main" val="39893623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lstStyle/>
          <a:p>
            <a:r>
              <a:rPr lang="de-DE" dirty="0" smtClean="0"/>
              <a:t>„Früher“ lag der Engpass in Unternehmen </a:t>
            </a:r>
            <a:r>
              <a:rPr lang="de-DE" baseline="0" dirty="0" smtClean="0"/>
              <a:t>auf Seiten der Rohstoffbeschaffung, da diese noch nicht effizient ausgebaut war. Was aber produziert wurde, wurde auch verkauft.</a:t>
            </a:r>
          </a:p>
          <a:p>
            <a:endParaRPr lang="de-DE" baseline="0" dirty="0" smtClean="0"/>
          </a:p>
          <a:p>
            <a:r>
              <a:rPr lang="de-DE" dirty="0" smtClean="0"/>
              <a:t>Heute liegt der Engpass in Unternehmen auf Seiten des Vertriebs. Die Beschaffung ist effizient und verbessert. Problematisch ist heute allerdings eher Angebot und Nachfrage in ein Gleichgewicht zu bringen.</a:t>
            </a:r>
            <a:endParaRPr lang="de-DE" dirty="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22</a:t>
            </a:fld>
            <a:endParaRPr lang="de-DE"/>
          </a:p>
        </p:txBody>
      </p:sp>
    </p:spTree>
    <p:extLst>
      <p:ext uri="{BB962C8B-B14F-4D97-AF65-F5344CB8AC3E}">
        <p14:creationId xmlns:p14="http://schemas.microsoft.com/office/powerpoint/2010/main" val="10549725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lstStyle/>
          <a:p>
            <a:r>
              <a:rPr lang="de-DE" dirty="0" smtClean="0"/>
              <a:t>Zur Unterstreichung des „</a:t>
            </a:r>
            <a:r>
              <a:rPr lang="de-DE" dirty="0" err="1" smtClean="0"/>
              <a:t>engpassorienterten</a:t>
            </a:r>
            <a:r>
              <a:rPr lang="de-DE" dirty="0" smtClean="0"/>
              <a:t> Vertriebs“ kommt</a:t>
            </a:r>
            <a:r>
              <a:rPr lang="de-DE" baseline="0" dirty="0" smtClean="0"/>
              <a:t> hier noch eine Sequenz aus dem Film.</a:t>
            </a:r>
          </a:p>
          <a:p>
            <a:endParaRPr lang="de-DE" baseline="0" dirty="0" smtClean="0"/>
          </a:p>
          <a:p>
            <a:r>
              <a:rPr lang="de-DE" baseline="0" dirty="0" smtClean="0"/>
              <a:t>In den 1960er Jahren gab es ein Versorgungsproblem. Es mussten „hungrige Menschen satt gemacht werden“. Heute leben die Menschen im Überfluss und der Einzelhandel steht vor der Aufgabe, „satte Menschen hungrig zu machen“. Der Wettbewerb ist insbesondere in Deutschland im Lebensmittelhandel sehr intensiv. Pro Kopf gibt es in Deutschland mehr Verkaufsfläche als irgendwo anders auf der Welt. </a:t>
            </a:r>
            <a:endParaRPr lang="de-DE" dirty="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23</a:t>
            </a:fld>
            <a:endParaRPr lang="de-DE"/>
          </a:p>
        </p:txBody>
      </p:sp>
    </p:spTree>
    <p:extLst>
      <p:ext uri="{BB962C8B-B14F-4D97-AF65-F5344CB8AC3E}">
        <p14:creationId xmlns:p14="http://schemas.microsoft.com/office/powerpoint/2010/main" val="20932911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baseline="0" dirty="0" smtClean="0"/>
              <a:t>Diesen Widerspruch wollen wir nun im Rollenspiel darstellen.</a:t>
            </a:r>
          </a:p>
          <a:p>
            <a:endParaRPr lang="de-DE" dirty="0" smtClean="0"/>
          </a:p>
          <a:p>
            <a:r>
              <a:rPr lang="de-DE" dirty="0" smtClean="0"/>
              <a:t>Die </a:t>
            </a:r>
            <a:r>
              <a:rPr lang="de-DE" dirty="0" err="1" smtClean="0"/>
              <a:t>VerkäuferInnen</a:t>
            </a:r>
            <a:r>
              <a:rPr lang="de-DE" dirty="0" smtClean="0"/>
              <a:t> stehen zwischen zwei Extremen:</a:t>
            </a:r>
          </a:p>
          <a:p>
            <a:pPr marL="171450" indent="-171450">
              <a:buFont typeface="Arial" panose="020B0604020202020204" pitchFamily="34" charset="0"/>
              <a:buChar char="•"/>
            </a:pPr>
            <a:r>
              <a:rPr lang="de-DE" dirty="0" smtClean="0"/>
              <a:t>Verbraucher</a:t>
            </a:r>
            <a:r>
              <a:rPr lang="de-DE" baseline="0" dirty="0" smtClean="0"/>
              <a:t> möchten ständige Verfügbarkeit, frische Produkte und ein breites Angebot.</a:t>
            </a:r>
          </a:p>
          <a:p>
            <a:pPr marL="171450" indent="-171450">
              <a:buFont typeface="Arial" panose="020B0604020202020204" pitchFamily="34" charset="0"/>
              <a:buChar char="•"/>
            </a:pPr>
            <a:r>
              <a:rPr lang="de-DE" baseline="0" dirty="0" smtClean="0"/>
              <a:t>Das Unternehmen und die Gesellschaft wünscht sich geringe Retouren und somit eine Schonung von Ressourcen.</a:t>
            </a:r>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24</a:t>
            </a:fld>
            <a:endParaRPr lang="de-DE"/>
          </a:p>
        </p:txBody>
      </p:sp>
    </p:spTree>
    <p:extLst>
      <p:ext uri="{BB962C8B-B14F-4D97-AF65-F5344CB8AC3E}">
        <p14:creationId xmlns:p14="http://schemas.microsoft.com/office/powerpoint/2010/main" val="10318380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normAutofit/>
          </a:bodyPr>
          <a:lstStyle/>
          <a:p>
            <a:r>
              <a:rPr lang="de-DE" dirty="0" smtClean="0"/>
              <a:t>Zur Simulation</a:t>
            </a:r>
            <a:r>
              <a:rPr lang="de-DE" baseline="0" dirty="0" smtClean="0"/>
              <a:t> von „Frust-Situationen“ soll nun dieses Spiel durchgeführt werden.</a:t>
            </a:r>
          </a:p>
          <a:p>
            <a:r>
              <a:rPr lang="de-DE" baseline="0" dirty="0" smtClean="0"/>
              <a:t>Anleitung in Kurzform ist hier auf den Folien. Eine ausführliche Anleitung kann in ausgedruckter Form ausgeteilt werden.</a:t>
            </a:r>
            <a:endParaRPr lang="de-DE"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de-DE"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de-DE" dirty="0" smtClean="0"/>
              <a:t>Der Verkäufer  / die Verkäuferin hat die Aufgabe, entweder den Kunden / die Kundin oder den / die Chefin im Rahmen ihrer / seiner Möglichkeiten zufrieden zu stellen</a:t>
            </a:r>
          </a:p>
          <a:p>
            <a:endParaRPr lang="de-DE" dirty="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25</a:t>
            </a:fld>
            <a:endParaRPr lang="de-DE"/>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lstStyle/>
          <a:p>
            <a:r>
              <a:rPr lang="de-DE" dirty="0" smtClean="0"/>
              <a:t>Besprechung im Plenum</a:t>
            </a:r>
            <a:r>
              <a:rPr lang="de-DE" baseline="0" dirty="0" smtClean="0"/>
              <a:t> findet nach jedem Rollenspiel getrennt statt.</a:t>
            </a:r>
            <a:endParaRPr lang="de-DE" dirty="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26</a:t>
            </a:fld>
            <a:endParaRPr lang="de-DE"/>
          </a:p>
        </p:txBody>
      </p:sp>
    </p:spTree>
    <p:extLst>
      <p:ext uri="{BB962C8B-B14F-4D97-AF65-F5344CB8AC3E}">
        <p14:creationId xmlns:p14="http://schemas.microsoft.com/office/powerpoint/2010/main" val="5106378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lstStyle/>
          <a:p>
            <a:r>
              <a:rPr lang="de-DE" dirty="0" smtClean="0"/>
              <a:t>Los geht‘s!</a:t>
            </a:r>
            <a:endParaRPr lang="de-DE" dirty="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27</a:t>
            </a:fld>
            <a:endParaRPr lang="de-DE"/>
          </a:p>
        </p:txBody>
      </p:sp>
    </p:spTree>
    <p:extLst>
      <p:ext uri="{BB962C8B-B14F-4D97-AF65-F5344CB8AC3E}">
        <p14:creationId xmlns:p14="http://schemas.microsoft.com/office/powerpoint/2010/main" val="22310495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normAutofit/>
          </a:bodyPr>
          <a:lstStyle/>
          <a:p>
            <a:pPr marL="514350" indent="-514350">
              <a:buFont typeface="Arial" pitchFamily="34" charset="0"/>
              <a:buNone/>
            </a:pPr>
            <a:r>
              <a:rPr lang="de-DE" dirty="0" smtClean="0">
                <a:latin typeface="+mn-lt"/>
              </a:rPr>
              <a:t>5 Minuten Revue passieren lassen</a:t>
            </a:r>
            <a:r>
              <a:rPr lang="de-DE" baseline="0" dirty="0" smtClean="0">
                <a:latin typeface="+mn-lt"/>
              </a:rPr>
              <a:t> des Spiels</a:t>
            </a:r>
            <a:r>
              <a:rPr lang="de-DE" dirty="0" smtClean="0">
                <a:latin typeface="+mn-lt"/>
              </a:rPr>
              <a:t> in</a:t>
            </a:r>
            <a:r>
              <a:rPr lang="de-DE" baseline="0" dirty="0" smtClean="0">
                <a:latin typeface="+mn-lt"/>
              </a:rPr>
              <a:t> Kleingruppen anhand der aufgeführten Fragestellung</a:t>
            </a:r>
            <a:r>
              <a:rPr lang="de-DE" dirty="0" smtClean="0">
                <a:latin typeface="+mn-lt"/>
              </a:rPr>
              <a:t>.</a:t>
            </a:r>
            <a:r>
              <a:rPr lang="de-DE" dirty="0" smtClean="0"/>
              <a:t> </a:t>
            </a:r>
          </a:p>
          <a:p>
            <a:pPr>
              <a:buFont typeface="Arial" pitchFamily="34" charset="0"/>
              <a:buNone/>
            </a:pPr>
            <a:r>
              <a:rPr lang="de-DE" dirty="0" smtClean="0">
                <a:latin typeface="+mn-lt"/>
              </a:rPr>
              <a:t>Kärtchen verteilen zum Notieren der Aspekte, Aspekte sammeln und</a:t>
            </a:r>
            <a:r>
              <a:rPr lang="de-DE" baseline="0" dirty="0" smtClean="0">
                <a:latin typeface="+mn-lt"/>
              </a:rPr>
              <a:t> </a:t>
            </a:r>
            <a:r>
              <a:rPr lang="de-DE" baseline="0" dirty="0" err="1" smtClean="0">
                <a:latin typeface="+mn-lt"/>
              </a:rPr>
              <a:t>clustern</a:t>
            </a:r>
            <a:r>
              <a:rPr lang="de-DE" baseline="0" dirty="0" smtClean="0">
                <a:latin typeface="+mn-lt"/>
              </a:rPr>
              <a:t>/besprechen.</a:t>
            </a:r>
          </a:p>
          <a:p>
            <a:endParaRPr lang="de-DE" baseline="0" dirty="0" smtClean="0">
              <a:latin typeface="+mn-lt"/>
            </a:endParaRPr>
          </a:p>
          <a:p>
            <a:pPr marL="514350" indent="-514350">
              <a:buFont typeface="+mj-lt"/>
              <a:buAutoNum type="arabicPeriod"/>
            </a:pPr>
            <a:r>
              <a:rPr lang="de-DE" dirty="0" smtClean="0"/>
              <a:t>Welche Rolle hat welche Interessen?</a:t>
            </a:r>
          </a:p>
          <a:p>
            <a:pPr marL="514350" indent="-514350">
              <a:buFont typeface="+mj-lt"/>
              <a:buAutoNum type="arabicPeriod"/>
            </a:pPr>
            <a:r>
              <a:rPr lang="de-DE" dirty="0" smtClean="0"/>
              <a:t>Welche Erwartungen haben der Kunde / die Kundin und der Chefin / die Chefin?</a:t>
            </a:r>
          </a:p>
          <a:p>
            <a:pPr marL="514350" indent="-514350">
              <a:buFont typeface="+mj-lt"/>
              <a:buAutoNum type="arabicPeriod"/>
            </a:pPr>
            <a:r>
              <a:rPr lang="de-DE" dirty="0" smtClean="0"/>
              <a:t>Welche Möglichkeiten gibt es, die Erwartungen von Kunde / Kundin und Chef / Chefin alternativ zu erfüllen?</a:t>
            </a:r>
          </a:p>
          <a:p>
            <a:endParaRPr lang="de-DE" baseline="0" dirty="0" smtClean="0">
              <a:latin typeface="+mn-lt"/>
            </a:endParaRPr>
          </a:p>
          <a:p>
            <a:endParaRPr lang="de-DE" baseline="0" dirty="0" smtClean="0">
              <a:latin typeface="+mn-lt"/>
            </a:endParaRPr>
          </a:p>
          <a:p>
            <a:pPr marL="342900" indent="-342900">
              <a:buAutoNum type="arabicPeriod"/>
            </a:pPr>
            <a:r>
              <a:rPr lang="de-DE" baseline="0" dirty="0" smtClean="0">
                <a:latin typeface="+mn-lt"/>
              </a:rPr>
              <a:t>Interessen allgemein: z.B. </a:t>
            </a:r>
            <a:r>
              <a:rPr lang="de-DE" baseline="0" dirty="0" err="1" smtClean="0">
                <a:latin typeface="+mn-lt"/>
              </a:rPr>
              <a:t>ChefIn</a:t>
            </a:r>
            <a:r>
              <a:rPr lang="de-DE" baseline="0" dirty="0" smtClean="0">
                <a:latin typeface="+mn-lt"/>
              </a:rPr>
              <a:t> möchte Umsatz generieren, </a:t>
            </a:r>
            <a:r>
              <a:rPr lang="de-DE" baseline="0" dirty="0" err="1" smtClean="0">
                <a:latin typeface="+mn-lt"/>
              </a:rPr>
              <a:t>KundIn</a:t>
            </a:r>
            <a:r>
              <a:rPr lang="de-DE" baseline="0" dirty="0" smtClean="0">
                <a:latin typeface="+mn-lt"/>
              </a:rPr>
              <a:t> möchte kaufen, </a:t>
            </a:r>
            <a:r>
              <a:rPr lang="de-DE" baseline="0" dirty="0" err="1" smtClean="0">
                <a:latin typeface="+mn-lt"/>
              </a:rPr>
              <a:t>VerkäuferIn</a:t>
            </a:r>
            <a:r>
              <a:rPr lang="de-DE" baseline="0" dirty="0" smtClean="0">
                <a:latin typeface="+mn-lt"/>
              </a:rPr>
              <a:t> möchte verkaufen</a:t>
            </a:r>
          </a:p>
          <a:p>
            <a:pPr marL="342900" indent="-342900">
              <a:buAutoNum type="arabicPeriod"/>
            </a:pPr>
            <a:r>
              <a:rPr lang="de-DE" baseline="0" dirty="0" smtClean="0">
                <a:latin typeface="+mn-lt"/>
              </a:rPr>
              <a:t>Erwartungen konkret in der Situation, um das vorliegende Problem zu lösen</a:t>
            </a:r>
          </a:p>
          <a:p>
            <a:pPr marL="342900" indent="-342900">
              <a:buAutoNum type="arabicPeriod"/>
            </a:pPr>
            <a:r>
              <a:rPr lang="de-DE" baseline="0" dirty="0" smtClean="0">
                <a:latin typeface="+mn-lt"/>
              </a:rPr>
              <a:t>Möglichkeiten für alle drei Parteien, z.B. Kunde Erwartungen zurückschrauben, </a:t>
            </a:r>
            <a:r>
              <a:rPr lang="de-DE" baseline="0" dirty="0" err="1" smtClean="0">
                <a:latin typeface="+mn-lt"/>
              </a:rPr>
              <a:t>VerkäuferIn</a:t>
            </a:r>
            <a:r>
              <a:rPr lang="de-DE" baseline="0" dirty="0" smtClean="0">
                <a:latin typeface="+mn-lt"/>
              </a:rPr>
              <a:t> entgegenkommen, </a:t>
            </a:r>
            <a:r>
              <a:rPr lang="de-DE" baseline="0" dirty="0" err="1" smtClean="0">
                <a:latin typeface="+mn-lt"/>
              </a:rPr>
              <a:t>ChefIn</a:t>
            </a:r>
            <a:r>
              <a:rPr lang="de-DE" baseline="0" dirty="0" smtClean="0">
                <a:latin typeface="+mn-lt"/>
              </a:rPr>
              <a:t> Respekt </a:t>
            </a:r>
            <a:r>
              <a:rPr lang="de-DE" baseline="0" dirty="0" err="1" smtClean="0">
                <a:latin typeface="+mn-lt"/>
              </a:rPr>
              <a:t>VerkäuferIn</a:t>
            </a:r>
            <a:r>
              <a:rPr lang="de-DE" baseline="0" dirty="0" smtClean="0">
                <a:latin typeface="+mn-lt"/>
              </a:rPr>
              <a:t> zeigen </a:t>
            </a:r>
            <a:r>
              <a:rPr lang="de-DE" baseline="0" dirty="0" smtClean="0">
                <a:latin typeface="+mn-lt"/>
                <a:sym typeface="Wingdings" panose="05000000000000000000" pitchFamily="2" charset="2"/>
              </a:rPr>
              <a:t> Maßnahmen zur Reduktion von LMA</a:t>
            </a:r>
            <a:endParaRPr lang="de-DE" dirty="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28</a:t>
            </a:fld>
            <a:endParaRPr lang="de-DE"/>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smtClean="0"/>
              <a:t>Beim Anpinnen der</a:t>
            </a:r>
            <a:r>
              <a:rPr lang="de-DE" baseline="0" dirty="0" smtClean="0"/>
              <a:t> Kärtchen können diese bereits </a:t>
            </a:r>
            <a:r>
              <a:rPr lang="de-DE" baseline="0" dirty="0" err="1" smtClean="0"/>
              <a:t>geclustert</a:t>
            </a:r>
            <a:r>
              <a:rPr lang="de-DE" baseline="0" dirty="0" smtClean="0"/>
              <a:t> werden nach bestimmten Oberthemen und den drei Fragestellungen.</a:t>
            </a:r>
          </a:p>
          <a:p>
            <a:pPr marL="0" marR="0" indent="0" algn="l" defTabSz="914400" rtl="0" eaLnBrk="1" fontAlgn="auto" latinLnBrk="0" hangingPunct="1">
              <a:lnSpc>
                <a:spcPct val="100000"/>
              </a:lnSpc>
              <a:spcBef>
                <a:spcPts val="0"/>
              </a:spcBef>
              <a:spcAft>
                <a:spcPts val="0"/>
              </a:spcAft>
              <a:buClrTx/>
              <a:buSzTx/>
              <a:buFontTx/>
              <a:buNone/>
              <a:tabLst/>
              <a:defRPr/>
            </a:pPr>
            <a:endParaRPr lang="de-DE"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de-DE" baseline="0" dirty="0" smtClean="0"/>
              <a:t>Nach der Sammlung der Aspekte zum Rollenspiel wird (bei Bedarf, etwa drei Rollenspiele pro Schulung) ab Folie 29 wiederholt mit dem nächsten Rollenspiel.</a:t>
            </a:r>
            <a:endParaRPr lang="de-DE" dirty="0" smtClean="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29</a:t>
            </a:fld>
            <a:endParaRPr lang="de-DE"/>
          </a:p>
        </p:txBody>
      </p:sp>
    </p:spTree>
    <p:extLst>
      <p:ext uri="{BB962C8B-B14F-4D97-AF65-F5344CB8AC3E}">
        <p14:creationId xmlns:p14="http://schemas.microsoft.com/office/powerpoint/2010/main" val="18119923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de-DE" dirty="0" smtClean="0"/>
              <a:t>Dauer des Workshops: 2 Stunden</a:t>
            </a:r>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3</a:t>
            </a:fld>
            <a:endParaRPr lang="de-DE"/>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normAutofit/>
          </a:bodyPr>
          <a:lstStyle/>
          <a:p>
            <a:r>
              <a:rPr lang="de-DE" sz="1600" dirty="0" smtClean="0"/>
              <a:t>Was können Sie ab morgen beim Bestellen oder Verkaufen anders machen? (Antworten der </a:t>
            </a:r>
            <a:r>
              <a:rPr lang="de-DE" sz="1600" dirty="0" err="1" smtClean="0"/>
              <a:t>TeilnehmerInnen</a:t>
            </a:r>
            <a:r>
              <a:rPr lang="de-DE" sz="1600" dirty="0" smtClean="0"/>
              <a:t> abfragen)</a:t>
            </a:r>
            <a:endParaRPr lang="de-DE" sz="1600" dirty="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30</a:t>
            </a:fld>
            <a:endParaRPr lang="de-DE"/>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normAutofit/>
          </a:bodyPr>
          <a:lstStyle/>
          <a:p>
            <a:pPr>
              <a:buFont typeface="Arial" pitchFamily="34" charset="0"/>
              <a:buChar char="•"/>
            </a:pPr>
            <a:r>
              <a:rPr lang="de-DE" dirty="0" smtClean="0"/>
              <a:t>Nehmen Sie gestressten Kundinnen den Wind aus den Segeln. Machen Sie ein Kompliment, bevor Sie ihre Bestellung entgegen nehmen. Geben Sie Ihren Kundinnen vom ersten Moment ein gutes Gefühl</a:t>
            </a:r>
          </a:p>
          <a:p>
            <a:pPr>
              <a:buFont typeface="Arial" pitchFamily="34" charset="0"/>
              <a:buChar char="•"/>
            </a:pPr>
            <a:endParaRPr lang="de-DE" dirty="0" smtClean="0"/>
          </a:p>
          <a:p>
            <a:pPr>
              <a:buFont typeface="Arial" pitchFamily="34" charset="0"/>
              <a:buChar char="•"/>
            </a:pPr>
            <a:r>
              <a:rPr lang="de-DE" dirty="0" smtClean="0"/>
              <a:t>Kundenfrust entsteht aus enttäuschten Erwartungen. Diese Erwartungen müssen nicht unbedingt realitätsnah sein. Um auch weiterhin höflich und freundlich zu bleiben, hilft es Ihnen, wenn Sie sich vor Augen führen, dass Sie alles richtig gemacht haben</a:t>
            </a:r>
          </a:p>
          <a:p>
            <a:pPr>
              <a:buFont typeface="Arial" pitchFamily="34" charset="0"/>
              <a:buChar char="•"/>
            </a:pPr>
            <a:endParaRPr lang="de-DE" dirty="0" smtClean="0"/>
          </a:p>
          <a:p>
            <a:pPr>
              <a:buFont typeface="Arial" pitchFamily="34" charset="0"/>
              <a:buChar char="•"/>
            </a:pPr>
            <a:r>
              <a:rPr lang="de-DE" dirty="0" smtClean="0"/>
              <a:t>Gehen Sie mit Entschuldigungen eher großzügig um. Sie kosten zwar manchmal Überwindung (gerade, wenn Sie keinen Fehler gemacht haben), aber sie deeskalieren sofort die Stimmung.</a:t>
            </a:r>
          </a:p>
          <a:p>
            <a:pPr>
              <a:buFont typeface="Arial" pitchFamily="34" charset="0"/>
              <a:buChar char="•"/>
            </a:pPr>
            <a:endParaRPr lang="de-DE" dirty="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31</a:t>
            </a:fld>
            <a:endParaRPr lang="de-DE"/>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normAutofit/>
          </a:bodyPr>
          <a:lstStyle/>
          <a:p>
            <a:pPr>
              <a:buFont typeface="Arial" pitchFamily="34" charset="0"/>
              <a:buChar char="•"/>
            </a:pPr>
            <a:r>
              <a:rPr lang="de-DE" dirty="0" smtClean="0"/>
              <a:t>Entschuldigen Sie sich auch für Fehler, die Ihre Kolleginnen gemacht haben. Der Kunde differenziert nicht zwischen Verkäuferinnen. Er versteht Ihre Filiale bzw. die Bäckerei im Moment der Frustration als eine Person.</a:t>
            </a:r>
          </a:p>
          <a:p>
            <a:pPr>
              <a:buFont typeface="Arial" pitchFamily="34" charset="0"/>
              <a:buNone/>
            </a:pPr>
            <a:endParaRPr lang="de-DE" dirty="0" smtClean="0"/>
          </a:p>
          <a:p>
            <a:pPr>
              <a:buFont typeface="Arial" pitchFamily="34" charset="0"/>
              <a:buChar char="•"/>
            </a:pPr>
            <a:r>
              <a:rPr lang="de-DE" dirty="0" smtClean="0"/>
              <a:t>Alternativen vorschlagen / Vorteil zu Alternativen aufzählen</a:t>
            </a:r>
          </a:p>
          <a:p>
            <a:pPr>
              <a:buFont typeface="Arial" pitchFamily="34" charset="0"/>
              <a:buChar char="•"/>
            </a:pPr>
            <a:endParaRPr lang="de-DE" dirty="0" smtClean="0"/>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de-DE" dirty="0" smtClean="0"/>
              <a:t>Hinweis auf Besonderheit im Bäcker-Gewerbe:</a:t>
            </a:r>
            <a:r>
              <a:rPr lang="de-DE" baseline="0" dirty="0" smtClean="0"/>
              <a:t> Hier kommen die Kunden, um zu kaufen und nahezu 100 % der Kunden kaufen auch etwas. Dies ist anders z.B. in der Textilbranche, hier kaufen nur etwa 25 % der Kunden, die in ein Geschäft kommen, auch Kleidung.</a:t>
            </a:r>
            <a:endParaRPr lang="de-DE" dirty="0" smtClean="0"/>
          </a:p>
          <a:p>
            <a:pPr>
              <a:buFont typeface="Arial" pitchFamily="34" charset="0"/>
              <a:buNone/>
            </a:pPr>
            <a:endParaRPr lang="de-DE" dirty="0" smtClean="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32</a:t>
            </a:fld>
            <a:endParaRPr lang="de-DE"/>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normAutofit/>
          </a:bodyPr>
          <a:lstStyle/>
          <a:p>
            <a:pPr>
              <a:buFont typeface="Arial" pitchFamily="34" charset="0"/>
              <a:buChar char="•"/>
            </a:pPr>
            <a:r>
              <a:rPr lang="de-DE" dirty="0" smtClean="0"/>
              <a:t>Manche Kundinnen können mit ihrer Frustration nur schlecht umgehen. Sie brauchen dabei Unterstützung. Fangen Sie diese Kundinnen emotional auf, ähnlich wie sie es bei einem Kind machen würden.</a:t>
            </a:r>
          </a:p>
          <a:p>
            <a:pPr>
              <a:buFont typeface="Arial" pitchFamily="34" charset="0"/>
              <a:buChar char="•"/>
            </a:pPr>
            <a:endParaRPr lang="de-DE" dirty="0" smtClean="0"/>
          </a:p>
          <a:p>
            <a:pPr>
              <a:buFont typeface="Arial" pitchFamily="34" charset="0"/>
              <a:buChar char="•"/>
            </a:pPr>
            <a:r>
              <a:rPr lang="de-DE" dirty="0" smtClean="0"/>
              <a:t>Solidarisieren Sie sich mit frustrierten Kundinnen. Geben Sie der Kundin das Gefühl, dass Sie den Sachverhalt genau so sehen und dass Sie mit ihr in einem Boot sitzen</a:t>
            </a:r>
          </a:p>
          <a:p>
            <a:pPr>
              <a:buFont typeface="Arial" pitchFamily="34" charset="0"/>
              <a:buChar char="•"/>
            </a:pPr>
            <a:endParaRPr lang="de-DE" dirty="0" smtClean="0"/>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de-DE" baseline="0" dirty="0" smtClean="0"/>
              <a:t>„Leere Regale“: Dies ist ein sehr komplexes Thema, aber mit ein wenige Fingerspitzengefühlt können die </a:t>
            </a:r>
            <a:r>
              <a:rPr lang="de-DE" baseline="0" dirty="0" err="1" smtClean="0"/>
              <a:t>VerkäuferInnen</a:t>
            </a:r>
            <a:r>
              <a:rPr lang="de-DE" baseline="0" dirty="0" smtClean="0"/>
              <a:t> sicherlich den ein oder anderen Kunden informieren und Verständnis wecken. Vielleicht wäre eine Nutzung von „</a:t>
            </a:r>
            <a:r>
              <a:rPr lang="de-DE" baseline="0" dirty="0" err="1" smtClean="0"/>
              <a:t>Dummies</a:t>
            </a:r>
            <a:r>
              <a:rPr lang="de-DE" baseline="0" dirty="0" smtClean="0"/>
              <a:t>“ zum Suggerieren voller Regale oder Hinweisen, auf Vorbestellungen in diesem Zusammenhang auch sinnvoll.</a:t>
            </a:r>
            <a:endParaRPr lang="de-DE" dirty="0" smtClean="0"/>
          </a:p>
          <a:p>
            <a:pPr>
              <a:buFont typeface="Arial" pitchFamily="34" charset="0"/>
              <a:buChar char="•"/>
            </a:pPr>
            <a:endParaRPr lang="de-DE" dirty="0" smtClean="0"/>
          </a:p>
          <a:p>
            <a:endParaRPr lang="de-DE" dirty="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33</a:t>
            </a:fld>
            <a:endParaRPr lang="de-DE"/>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normAutofit/>
          </a:bodyPr>
          <a:lstStyle/>
          <a:p>
            <a:pPr>
              <a:buFont typeface="Arial" pitchFamily="34" charset="0"/>
              <a:buChar char="•"/>
            </a:pPr>
            <a:r>
              <a:rPr lang="de-DE" dirty="0" smtClean="0"/>
              <a:t>Klären Sie Kundinnen über den Hintergrund von leeren Regalen auf: Nachhaltigkeit / Retouren-Minimierung kann und sollte sich durch leerere Regale am Abend auszeichnen</a:t>
            </a:r>
          </a:p>
          <a:p>
            <a:pPr>
              <a:buFont typeface="Arial" pitchFamily="34" charset="0"/>
              <a:buChar char="•"/>
            </a:pPr>
            <a:r>
              <a:rPr lang="de-DE" dirty="0" smtClean="0"/>
              <a:t>Die Kundin möchte am „gesellschaftlichen Gewinn“ beteiligt werden, wenn sie schon nicht ihr Wunschprodukt kaufen kann. Sagen Sie ihr, dass sie etwas Gutes im Sinne der Nachhaltigkeit getan hat</a:t>
            </a:r>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34</a:t>
            </a:fld>
            <a:endParaRPr lang="de-DE"/>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normAutofit/>
          </a:bodyPr>
          <a:lstStyle/>
          <a:p>
            <a:r>
              <a:rPr lang="de-DE" dirty="0" smtClean="0"/>
              <a:t>Welche Fragen gibt es noch?</a:t>
            </a:r>
          </a:p>
          <a:p>
            <a:endParaRPr lang="de-DE"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de-DE" dirty="0" smtClean="0"/>
              <a:t>Austeilen der „Goldenen</a:t>
            </a:r>
            <a:r>
              <a:rPr lang="de-DE" baseline="0" dirty="0" smtClean="0"/>
              <a:t> Regeln zur Vermeidung von Lebensmittelabfällen im Bäckerei-Verkauf“: Als Gedankenstütze für die tägliche Arbeit in den Filialen aufhängen</a:t>
            </a:r>
            <a:endParaRPr lang="de-DE" dirty="0" smtClean="0"/>
          </a:p>
          <a:p>
            <a:endParaRPr lang="de-DE" dirty="0" smtClean="0"/>
          </a:p>
          <a:p>
            <a:r>
              <a:rPr lang="de-DE" dirty="0" smtClean="0"/>
              <a:t>Auf</a:t>
            </a:r>
            <a:r>
              <a:rPr lang="de-DE" baseline="0" dirty="0" smtClean="0"/>
              <a:t> dem Bild sind einige Brotkrümel dargestellt.</a:t>
            </a:r>
          </a:p>
          <a:p>
            <a:endParaRPr lang="de-DE" baseline="0" dirty="0" smtClean="0"/>
          </a:p>
          <a:p>
            <a:r>
              <a:rPr lang="de-DE" baseline="0" dirty="0" smtClean="0"/>
              <a:t>Carlo </a:t>
            </a:r>
            <a:r>
              <a:rPr lang="de-DE" baseline="0" dirty="0" err="1" smtClean="0"/>
              <a:t>Petrini</a:t>
            </a:r>
            <a:r>
              <a:rPr lang="de-DE" baseline="0" dirty="0" smtClean="0"/>
              <a:t> (Internationaler Präsident von Slow Food), „Der Wert der kleinen Krümel“:</a:t>
            </a:r>
          </a:p>
          <a:p>
            <a:r>
              <a:rPr lang="de-DE" sz="1200" kern="1200" dirty="0" smtClean="0">
                <a:solidFill>
                  <a:schemeClr val="tx1"/>
                </a:solidFill>
                <a:effectLst/>
                <a:latin typeface="+mn-lt"/>
                <a:ea typeface="+mn-ea"/>
                <a:cs typeface="+mn-cs"/>
              </a:rPr>
              <a:t>„Ich erinnere mich ganz genau an meinen Großvater, wie er bei den Familienfeiern mit uns am Tisch saß. War er mit dem Essen fertig, sammelte er sorgfältig die Brotkrumen ein, die auf die Tischdecke gefallen waren. Er bildete mit der Hand eine kleine Schale, legte alle bis zum letzten Krümel hinein und brachte die Hand an den Mund. In Süditalien machen die Alten noch heute eine andere Geste, wenn ein Stück Brot auf den Boden fällt: Sie heben es auf und küssen es, bevor sie es wieder auf den Tisch legen. Diese Handlungen, die von einem tiefen Respekt für das Essen zeugen, als sei es etwas Heiliges, sind heute von unseren Mahlzeiten verschwunden. Das Säubern der Tischdecke von den Brotkrümeln im Restaurant hat als einzigen Zweck, den Tisch sauber zu halten, auch um zu betonen, dass es sich um ein feines Restaurant handelt.“</a:t>
            </a:r>
          </a:p>
          <a:p>
            <a:r>
              <a:rPr lang="de-DE" sz="1200" kern="1200" dirty="0" smtClean="0">
                <a:solidFill>
                  <a:schemeClr val="tx1"/>
                </a:solidFill>
                <a:effectLst/>
                <a:latin typeface="+mn-lt"/>
                <a:ea typeface="+mn-ea"/>
                <a:cs typeface="+mn-cs"/>
              </a:rPr>
              <a:t>„Also, auch der Genuss kann die Verschwendung verhindern, denn er zeigt uns, dass das Essen in seiner Komplexität begriffen werden muss, um ihm seine Bedeutung und seinen Wert zurückzugeben. Fangen wir also bei uns zu Hause an: Denken wir jeden Tag an das, was wir essen und an das, was wir gerade wegwerfen. Das Leben wird schöner und sinnvoller, wenn wir begreifen, was alles hinter unserem Essen steht. Und das nutzt auch der Erde und denjenigen, die sie bewohnen – egal wo.“</a:t>
            </a:r>
          </a:p>
          <a:p>
            <a:endParaRPr lang="de-DE" sz="1200" kern="1200" dirty="0" smtClean="0">
              <a:solidFill>
                <a:schemeClr val="tx1"/>
              </a:solidFill>
              <a:effectLst/>
              <a:latin typeface="+mn-lt"/>
              <a:ea typeface="+mn-ea"/>
              <a:cs typeface="+mn-cs"/>
            </a:endParaRPr>
          </a:p>
          <a:p>
            <a:endParaRPr lang="de-DE" baseline="0" dirty="0" smtClean="0"/>
          </a:p>
          <a:p>
            <a:r>
              <a:rPr lang="de-DE" baseline="0" dirty="0" smtClean="0">
                <a:sym typeface="Wingdings" panose="05000000000000000000" pitchFamily="2" charset="2"/>
              </a:rPr>
              <a:t> Wertschätzung ist und bleibt ein wichtiges Thema zur Reduktion von Lebensmittelabfall</a:t>
            </a:r>
            <a:endParaRPr lang="de-DE" dirty="0" smtClean="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35</a:t>
            </a:fld>
            <a:endParaRPr lang="de-DE"/>
          </a:p>
        </p:txBody>
      </p:sp>
    </p:spTree>
    <p:extLst>
      <p:ext uri="{BB962C8B-B14F-4D97-AF65-F5344CB8AC3E}">
        <p14:creationId xmlns:p14="http://schemas.microsoft.com/office/powerpoint/2010/main" val="863326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lstStyle/>
          <a:p>
            <a:r>
              <a:rPr lang="de-DE" dirty="0" smtClean="0"/>
              <a:t>Wie kommt die</a:t>
            </a:r>
            <a:r>
              <a:rPr lang="de-DE" baseline="0" dirty="0" smtClean="0"/>
              <a:t> Fachhochschule dazu, sich in Bäckereibetrieben umzusehen? Das ist eindeutig nicht das „Tagesgeschäft“ einer FH.</a:t>
            </a:r>
          </a:p>
          <a:p>
            <a:endParaRPr lang="de-DE" baseline="0" dirty="0" smtClean="0"/>
          </a:p>
          <a:p>
            <a:r>
              <a:rPr lang="de-DE" baseline="0" dirty="0" smtClean="0"/>
              <a:t>Aber durch die Betrachtung von Bäckereien „durch eine andere Brille“ werden auch andere Aspekte offensichtlich.</a:t>
            </a:r>
          </a:p>
          <a:p>
            <a:r>
              <a:rPr lang="de-DE" baseline="0" dirty="0" smtClean="0"/>
              <a:t>Und durch die objektive Forschung werden allgemeingültige Erkenntnisse generiert.</a:t>
            </a:r>
          </a:p>
          <a:p>
            <a:endParaRPr lang="de-DE" dirty="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4</a:t>
            </a:fld>
            <a:endParaRPr lang="de-DE"/>
          </a:p>
        </p:txBody>
      </p:sp>
    </p:spTree>
    <p:extLst>
      <p:ext uri="{BB962C8B-B14F-4D97-AF65-F5344CB8AC3E}">
        <p14:creationId xmlns:p14="http://schemas.microsoft.com/office/powerpoint/2010/main" val="1802876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normAutofit/>
          </a:bodyPr>
          <a:lstStyle/>
          <a:p>
            <a:r>
              <a:rPr lang="de-DE" dirty="0" smtClean="0"/>
              <a:t>Männer sind auch trotz</a:t>
            </a:r>
            <a:r>
              <a:rPr lang="de-DE" baseline="0" dirty="0" smtClean="0"/>
              <a:t> der Verwendung der weiblichen Form im weiteren Verlauf der Schulung stets mitgemeint! Ein Großteil des Personals in den Verkaufsstellen von Bäckereien sind aber Frauen, daher ist bei Problemen mit der Gender-Gleichberechtigung die weibliche Form bevorzugt worden.</a:t>
            </a:r>
            <a:endParaRPr lang="de-DE" dirty="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5</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normAutofit/>
          </a:bodyPr>
          <a:lstStyle/>
          <a:p>
            <a:pPr marL="0" indent="0">
              <a:buFont typeface="+mj-lt"/>
              <a:buNone/>
            </a:pPr>
            <a:r>
              <a:rPr lang="de-DE" sz="1600" kern="1200" dirty="0" smtClean="0">
                <a:solidFill>
                  <a:schemeClr val="tx1"/>
                </a:solidFill>
                <a:latin typeface="+mn-lt"/>
                <a:ea typeface="+mn-ea"/>
                <a:cs typeface="+mn-cs"/>
              </a:rPr>
              <a:t>Wieviel LMA ist es</a:t>
            </a:r>
            <a:r>
              <a:rPr lang="de-DE" sz="1600" kern="1200" baseline="0" dirty="0" smtClean="0">
                <a:solidFill>
                  <a:schemeClr val="tx1"/>
                </a:solidFill>
                <a:latin typeface="+mn-lt"/>
                <a:ea typeface="+mn-ea"/>
                <a:cs typeface="+mn-cs"/>
              </a:rPr>
              <a:t> nun tatsächlich, der anfällt? Von welchen konkreten Zahlen ist die Rede?</a:t>
            </a:r>
          </a:p>
          <a:p>
            <a:pPr marL="0" indent="0">
              <a:buFont typeface="+mj-lt"/>
              <a:buNone/>
            </a:pPr>
            <a:endParaRPr lang="de-DE" sz="1600" kern="1200" dirty="0" smtClean="0">
              <a:solidFill>
                <a:schemeClr val="tx1"/>
              </a:solidFill>
              <a:latin typeface="+mn-lt"/>
              <a:ea typeface="+mn-ea"/>
              <a:cs typeface="+mn-cs"/>
            </a:endParaRPr>
          </a:p>
          <a:p>
            <a:pPr marL="0" indent="0">
              <a:buFont typeface="+mj-lt"/>
              <a:buNone/>
            </a:pPr>
            <a:r>
              <a:rPr lang="de-DE" sz="1600" kern="1200" dirty="0" smtClean="0">
                <a:solidFill>
                  <a:schemeClr val="tx1"/>
                </a:solidFill>
                <a:latin typeface="+mn-lt"/>
                <a:ea typeface="+mn-ea"/>
                <a:cs typeface="+mn-cs"/>
              </a:rPr>
              <a:t>Hierbei</a:t>
            </a:r>
            <a:r>
              <a:rPr lang="de-DE" sz="1600" kern="1200" baseline="0" dirty="0" smtClean="0">
                <a:solidFill>
                  <a:schemeClr val="tx1"/>
                </a:solidFill>
                <a:latin typeface="+mn-lt"/>
                <a:ea typeface="+mn-ea"/>
                <a:cs typeface="+mn-cs"/>
              </a:rPr>
              <a:t> handelt es sich um Branchenübergreifende Daten, kein spezieller Bezug auf Brot und Backwaren</a:t>
            </a:r>
            <a:endParaRPr lang="de-DE" sz="1600" kern="1200" dirty="0" smtClean="0">
              <a:solidFill>
                <a:schemeClr val="tx1"/>
              </a:solidFill>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de-DE" sz="1600" dirty="0" smtClean="0">
                <a:hlinkClick r:id="rId3" tooltip="Öffnet externen Link in neuem Fenster"/>
              </a:rPr>
              <a:t>Studie der Universität Stuttgart</a:t>
            </a:r>
            <a:r>
              <a:rPr lang="de-DE" sz="1600" baseline="0" dirty="0" smtClean="0"/>
              <a:t> (</a:t>
            </a:r>
            <a:r>
              <a:rPr lang="de-DE" sz="1600" dirty="0" smtClean="0"/>
              <a:t>2012): 82 Kilogramm =</a:t>
            </a:r>
            <a:r>
              <a:rPr lang="de-DE" sz="1600" baseline="0" dirty="0" smtClean="0"/>
              <a:t> ca. </a:t>
            </a:r>
            <a:r>
              <a:rPr lang="de-DE" sz="1600" dirty="0" smtClean="0"/>
              <a:t>zwei vollgepackte Einkaufswagen</a:t>
            </a:r>
          </a:p>
          <a:p>
            <a:pPr marL="228600" indent="-228600">
              <a:buFont typeface="+mj-lt"/>
              <a:buAutoNum type="arabicPeriod"/>
            </a:pPr>
            <a:r>
              <a:rPr lang="de-DE" sz="1600" kern="1200" dirty="0" smtClean="0">
                <a:solidFill>
                  <a:schemeClr val="tx1"/>
                </a:solidFill>
                <a:latin typeface="+mn-lt"/>
                <a:ea typeface="+mn-ea"/>
                <a:cs typeface="+mn-cs"/>
              </a:rPr>
              <a:t>Vier-Personen Haushalt: Lebensmittelabfälle im Wert von rund 935 EUR</a:t>
            </a:r>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6</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normAutofit/>
          </a:bodyPr>
          <a:lstStyle/>
          <a:p>
            <a:pPr marL="0" indent="0">
              <a:buFont typeface="Arial" panose="020B0604020202020204" pitchFamily="34" charset="0"/>
              <a:buNone/>
            </a:pPr>
            <a:r>
              <a:rPr lang="de-DE" dirty="0" smtClean="0"/>
              <a:t>In dem Bild sind sämtliche Produktgruppen veranschaulicht mit der Prozentzahl der anfallenden LMA (hier in der Reihenfolge nach %</a:t>
            </a:r>
            <a:r>
              <a:rPr lang="de-DE" baseline="0" dirty="0" smtClean="0"/>
              <a:t> sortiert)</a:t>
            </a:r>
            <a:r>
              <a:rPr lang="de-DE" dirty="0" smtClean="0"/>
              <a:t>: Obst und Gemüse, Brot und Backwaren, Stärkebeilagen, Molkereiprodukte, Getränke, Fisch und</a:t>
            </a:r>
            <a:r>
              <a:rPr lang="de-DE" baseline="0" dirty="0" smtClean="0"/>
              <a:t> Fleisch, Öle und Fette.</a:t>
            </a:r>
          </a:p>
          <a:p>
            <a:pPr marL="0" indent="0">
              <a:buFont typeface="Arial" panose="020B0604020202020204" pitchFamily="34" charset="0"/>
              <a:buNone/>
            </a:pPr>
            <a:endParaRPr lang="de-DE" dirty="0" smtClean="0"/>
          </a:p>
          <a:p>
            <a:pPr marL="228600" indent="-228600">
              <a:buFont typeface="Arial" panose="020B0604020202020204" pitchFamily="34" charset="0"/>
              <a:buChar char="•"/>
            </a:pPr>
            <a:r>
              <a:rPr lang="de-DE" dirty="0" smtClean="0"/>
              <a:t>Wir werfen nicht in erster Linie tatsächlich Verdorbenes weg. Sondern Produkte, die uns nicht mehr gut und appetitlich genug erscheinen. </a:t>
            </a:r>
            <a:br>
              <a:rPr lang="de-DE" dirty="0" smtClean="0"/>
            </a:br>
            <a:r>
              <a:rPr lang="de-DE" dirty="0" smtClean="0"/>
              <a:t>Das betrifft vor allem Obst und Gemüse. Welker Salat, schrumpelige Möhren oder Äpfel mit Druckstellen.</a:t>
            </a:r>
            <a:br>
              <a:rPr lang="de-DE" dirty="0" smtClean="0"/>
            </a:br>
            <a:r>
              <a:rPr lang="de-DE" dirty="0" smtClean="0"/>
              <a:t>Obst und Gemüse macht fast die Hälfte des Lebensmittelabfalls aus. </a:t>
            </a:r>
          </a:p>
          <a:p>
            <a:pPr marL="228600" indent="-228600">
              <a:buFont typeface="Arial" panose="020B0604020202020204" pitchFamily="34" charset="0"/>
              <a:buChar char="•"/>
            </a:pPr>
            <a:endParaRPr lang="de-DE" dirty="0" smtClean="0"/>
          </a:p>
          <a:p>
            <a:pPr marL="228600" indent="-228600">
              <a:buFont typeface="Arial" panose="020B0604020202020204" pitchFamily="34" charset="0"/>
              <a:buChar char="•"/>
            </a:pPr>
            <a:r>
              <a:rPr lang="de-DE" dirty="0" smtClean="0"/>
              <a:t>Danach folgen </a:t>
            </a:r>
            <a:r>
              <a:rPr lang="de-DE" dirty="0" smtClean="0">
                <a:hlinkClick r:id="rId3" tooltip="Öffnet internen Link im aktuellen Fenster"/>
              </a:rPr>
              <a:t>Back- und Teigwaren</a:t>
            </a:r>
            <a:r>
              <a:rPr lang="de-DE" dirty="0" smtClean="0"/>
              <a:t> sowie Speisereste. </a:t>
            </a:r>
            <a:endParaRPr lang="de-DE" dirty="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7</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normAutofit/>
          </a:bodyPr>
          <a:lstStyle/>
          <a:p>
            <a:pPr>
              <a:buFont typeface="Arial" pitchFamily="34" charset="0"/>
              <a:buNone/>
            </a:pPr>
            <a:r>
              <a:rPr lang="de-DE" sz="1600" kern="1200" dirty="0" smtClean="0">
                <a:solidFill>
                  <a:schemeClr val="tx1"/>
                </a:solidFill>
                <a:latin typeface="+mn-lt"/>
                <a:ea typeface="+mn-ea"/>
                <a:cs typeface="+mn-cs"/>
              </a:rPr>
              <a:t>Übergang zum Forschungsprojekt zur Brot</a:t>
            </a:r>
            <a:r>
              <a:rPr lang="de-DE" sz="1600" kern="1200" baseline="0" dirty="0" smtClean="0">
                <a:solidFill>
                  <a:schemeClr val="tx1"/>
                </a:solidFill>
                <a:latin typeface="+mn-lt"/>
                <a:ea typeface="+mn-ea"/>
                <a:cs typeface="+mn-cs"/>
              </a:rPr>
              <a:t> und Backwaren der FH Münster: „Reduktion der Lebensmittelabfälle bei Brot und Backwaren – Entwicklung eines Konzepts für Handel, Handwerk und Verbraucher“</a:t>
            </a:r>
            <a:endParaRPr lang="de-DE" sz="1600" kern="1200" dirty="0" smtClean="0">
              <a:solidFill>
                <a:schemeClr val="tx1"/>
              </a:solidFill>
              <a:latin typeface="+mn-lt"/>
              <a:ea typeface="+mn-ea"/>
              <a:cs typeface="+mn-cs"/>
            </a:endParaRPr>
          </a:p>
          <a:p>
            <a:pPr>
              <a:buFont typeface="Arial" pitchFamily="34" charset="0"/>
              <a:buNone/>
            </a:pPr>
            <a:endParaRPr lang="de-DE" sz="1600" kern="1200" dirty="0" smtClean="0">
              <a:solidFill>
                <a:schemeClr val="tx1"/>
              </a:solidFill>
              <a:latin typeface="+mn-lt"/>
              <a:ea typeface="+mn-ea"/>
              <a:cs typeface="+mn-cs"/>
            </a:endParaRPr>
          </a:p>
          <a:p>
            <a:pPr>
              <a:buFont typeface="Arial" pitchFamily="34" charset="0"/>
              <a:buChar char="•"/>
            </a:pPr>
            <a:r>
              <a:rPr lang="de-DE" sz="1600" kern="1200" dirty="0" smtClean="0">
                <a:solidFill>
                  <a:schemeClr val="tx1"/>
                </a:solidFill>
                <a:latin typeface="+mn-lt"/>
                <a:ea typeface="+mn-ea"/>
                <a:cs typeface="+mn-cs"/>
              </a:rPr>
              <a:t>Es gibt weder einen einzelnen Verantwortlichen für Lebensmittelabfälle, noch ein einzelnes Lösungskonzept</a:t>
            </a:r>
          </a:p>
          <a:p>
            <a:pPr>
              <a:buFont typeface="Arial" pitchFamily="34" charset="0"/>
              <a:buNone/>
            </a:pPr>
            <a:endParaRPr lang="de-DE" sz="1600" kern="1200" dirty="0" smtClean="0">
              <a:solidFill>
                <a:schemeClr val="tx1"/>
              </a:solidFill>
              <a:latin typeface="+mn-lt"/>
              <a:ea typeface="+mn-ea"/>
              <a:cs typeface="+mn-cs"/>
            </a:endParaRPr>
          </a:p>
          <a:p>
            <a:pPr>
              <a:buFont typeface="Arial" pitchFamily="34" charset="0"/>
              <a:buChar char="•"/>
            </a:pPr>
            <a:r>
              <a:rPr lang="de-DE" sz="1600" kern="1200" dirty="0" smtClean="0">
                <a:solidFill>
                  <a:schemeClr val="tx1"/>
                </a:solidFill>
                <a:latin typeface="+mn-lt"/>
                <a:ea typeface="+mn-ea"/>
                <a:cs typeface="+mn-cs"/>
              </a:rPr>
              <a:t>Alle Akteure der Prozesskette von Lebensmitteln müssen über das Thema informiert werden </a:t>
            </a:r>
            <a:r>
              <a:rPr lang="de-DE" sz="1600" kern="1200" dirty="0" smtClean="0">
                <a:solidFill>
                  <a:schemeClr val="tx1"/>
                </a:solidFill>
                <a:latin typeface="Calibri"/>
                <a:ea typeface="+mn-ea"/>
                <a:cs typeface="+mn-cs"/>
              </a:rPr>
              <a:t>- deswegen</a:t>
            </a:r>
            <a:r>
              <a:rPr lang="de-DE" sz="1600" kern="1200" baseline="0" dirty="0" smtClean="0">
                <a:solidFill>
                  <a:schemeClr val="tx1"/>
                </a:solidFill>
                <a:latin typeface="Calibri"/>
                <a:ea typeface="+mn-ea"/>
                <a:cs typeface="+mn-cs"/>
              </a:rPr>
              <a:t> sind wir heute hier</a:t>
            </a:r>
          </a:p>
          <a:p>
            <a:pPr>
              <a:buFont typeface="Arial" pitchFamily="34" charset="0"/>
              <a:buNone/>
            </a:pPr>
            <a:endParaRPr lang="de-DE" sz="1600" kern="1200" baseline="0" dirty="0" smtClean="0">
              <a:solidFill>
                <a:schemeClr val="tx1"/>
              </a:solidFill>
              <a:latin typeface="Calibri"/>
              <a:ea typeface="+mn-ea"/>
              <a:cs typeface="+mn-cs"/>
            </a:endParaRPr>
          </a:p>
          <a:p>
            <a:pPr>
              <a:buFont typeface="Arial" pitchFamily="34" charset="0"/>
              <a:buChar char="•"/>
            </a:pPr>
            <a:r>
              <a:rPr lang="de-DE" sz="1600" kern="1200" dirty="0" smtClean="0">
                <a:solidFill>
                  <a:schemeClr val="tx1"/>
                </a:solidFill>
                <a:latin typeface="+mn-lt"/>
                <a:ea typeface="+mn-ea"/>
                <a:cs typeface="+mn-cs"/>
              </a:rPr>
              <a:t>Verbraucher</a:t>
            </a:r>
            <a:r>
              <a:rPr lang="de-DE" sz="1600" kern="1200" baseline="0" dirty="0" smtClean="0">
                <a:solidFill>
                  <a:schemeClr val="tx1"/>
                </a:solidFill>
                <a:latin typeface="+mn-lt"/>
                <a:ea typeface="+mn-ea"/>
                <a:cs typeface="+mn-cs"/>
              </a:rPr>
              <a:t> beäugt lediglich die Produktfrische, tatsächlich jedoch entwickelt z.B. Roggenbrot erst am zweiten Tag seine Aromen </a:t>
            </a:r>
            <a:r>
              <a:rPr lang="de-DE" sz="1600" kern="1200" baseline="0" dirty="0" smtClean="0">
                <a:solidFill>
                  <a:schemeClr val="tx1"/>
                </a:solidFill>
                <a:latin typeface="+mn-lt"/>
                <a:ea typeface="+mn-ea"/>
                <a:cs typeface="+mn-cs"/>
                <a:sym typeface="Wingdings" panose="05000000000000000000" pitchFamily="2" charset="2"/>
              </a:rPr>
              <a:t> Die Kompetenz und das </a:t>
            </a:r>
            <a:r>
              <a:rPr lang="de-DE" sz="1600" kern="1200" baseline="0" dirty="0" err="1" smtClean="0">
                <a:solidFill>
                  <a:schemeClr val="tx1"/>
                </a:solidFill>
                <a:latin typeface="+mn-lt"/>
                <a:ea typeface="+mn-ea"/>
                <a:cs typeface="+mn-cs"/>
                <a:sym typeface="Wingdings" panose="05000000000000000000" pitchFamily="2" charset="2"/>
              </a:rPr>
              <a:t>Know</a:t>
            </a:r>
            <a:r>
              <a:rPr lang="de-DE" sz="1600" kern="1200" baseline="0" dirty="0" smtClean="0">
                <a:solidFill>
                  <a:schemeClr val="tx1"/>
                </a:solidFill>
                <a:latin typeface="+mn-lt"/>
                <a:ea typeface="+mn-ea"/>
                <a:cs typeface="+mn-cs"/>
                <a:sym typeface="Wingdings" panose="05000000000000000000" pitchFamily="2" charset="2"/>
              </a:rPr>
              <a:t> </a:t>
            </a:r>
            <a:r>
              <a:rPr lang="de-DE" sz="1600" kern="1200" baseline="0" dirty="0" err="1" smtClean="0">
                <a:solidFill>
                  <a:schemeClr val="tx1"/>
                </a:solidFill>
                <a:latin typeface="+mn-lt"/>
                <a:ea typeface="+mn-ea"/>
                <a:cs typeface="+mn-cs"/>
                <a:sym typeface="Wingdings" panose="05000000000000000000" pitchFamily="2" charset="2"/>
              </a:rPr>
              <a:t>How</a:t>
            </a:r>
            <a:r>
              <a:rPr lang="de-DE" sz="1600" kern="1200" baseline="0" dirty="0" smtClean="0">
                <a:solidFill>
                  <a:schemeClr val="tx1"/>
                </a:solidFill>
                <a:latin typeface="+mn-lt"/>
                <a:ea typeface="+mn-ea"/>
                <a:cs typeface="+mn-cs"/>
                <a:sym typeface="Wingdings" panose="05000000000000000000" pitchFamily="2" charset="2"/>
              </a:rPr>
              <a:t> zu Brot und Backwaren gehen verloren.</a:t>
            </a:r>
            <a:endParaRPr lang="de-DE" sz="1600" kern="1200" dirty="0" smtClean="0">
              <a:solidFill>
                <a:schemeClr val="tx1"/>
              </a:solidFill>
              <a:latin typeface="+mn-lt"/>
              <a:ea typeface="+mn-ea"/>
              <a:cs typeface="+mn-cs"/>
            </a:endParaRPr>
          </a:p>
          <a:p>
            <a:pPr>
              <a:buFont typeface="Arial" pitchFamily="34" charset="0"/>
              <a:buChar char="•"/>
            </a:pPr>
            <a:r>
              <a:rPr lang="de-DE" sz="1600" kern="1200" dirty="0" smtClean="0">
                <a:solidFill>
                  <a:schemeClr val="tx1"/>
                </a:solidFill>
                <a:latin typeface="+mn-lt"/>
                <a:ea typeface="+mn-ea"/>
                <a:cs typeface="+mn-cs"/>
              </a:rPr>
              <a:t>Die zentralen Ursachen für Lebensmittelverluste der Produktgruppe Brot und Backwaren sind die kurze Produktfrische (sog. „ultrafrische Produkte“) bei gleichzeitig geforderter Verfügbarkeit der frischen Waren bis zum Tagesende</a:t>
            </a:r>
          </a:p>
          <a:p>
            <a:endParaRPr lang="de-DE" sz="1600" dirty="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8</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93788" y="211138"/>
            <a:ext cx="4319587" cy="3240087"/>
          </a:xfrm>
          <a:prstGeom prst="rect">
            <a:avLst/>
          </a:prstGeom>
        </p:spPr>
      </p:sp>
      <p:sp>
        <p:nvSpPr>
          <p:cNvPr id="3" name="Notizenplatzhalter 2"/>
          <p:cNvSpPr>
            <a:spLocks noGrp="1"/>
          </p:cNvSpPr>
          <p:nvPr>
            <p:ph type="body" idx="1"/>
          </p:nvPr>
        </p:nvSpPr>
        <p:spPr>
          <a:xfrm>
            <a:off x="158478" y="3307135"/>
            <a:ext cx="6480720" cy="6192689"/>
          </a:xfrm>
          <a:prstGeom prst="rect">
            <a:avLst/>
          </a:prstGeom>
        </p:spPr>
        <p:txBody>
          <a:bodyPr/>
          <a:lstStyle/>
          <a:p>
            <a:r>
              <a:rPr lang="de-DE" dirty="0" smtClean="0"/>
              <a:t>Der folgende Film war u.a. Anlass</a:t>
            </a:r>
            <a:r>
              <a:rPr lang="de-DE" baseline="0" dirty="0" smtClean="0"/>
              <a:t> für das Klimaschutzministerium, sich in der Forschung dem Thema LMA zu widmen. Einige relevante Passagen für die Schulung sind hier herausgeschnitten.</a:t>
            </a:r>
          </a:p>
          <a:p>
            <a:endParaRPr lang="de-DE" dirty="0" smtClean="0"/>
          </a:p>
          <a:p>
            <a:r>
              <a:rPr lang="de-DE" dirty="0" smtClean="0"/>
              <a:t>In Europa sind Lebensmittel</a:t>
            </a:r>
            <a:r>
              <a:rPr lang="de-DE" baseline="0" dirty="0" smtClean="0"/>
              <a:t> inzwischen so günstig, dass Verbraucher nicht nur Speisereste, sondern auch frische Produkte wegwerfen. In Österreich beispielsweise wirft ein durchschnittlicher Haushalt 100 kg Lebensmittel jährlich weg. Dies entspricht ca. 400 Euro pro Jahr. </a:t>
            </a:r>
          </a:p>
          <a:p>
            <a:r>
              <a:rPr lang="de-DE" baseline="0" dirty="0" smtClean="0"/>
              <a:t>Auf Deutschland hochgerechnet entspricht dies 20 Mrd. Euro jährlich oder dem Jahresumsatz von Aldi. </a:t>
            </a:r>
          </a:p>
          <a:p>
            <a:r>
              <a:rPr lang="de-DE" baseline="0" dirty="0" smtClean="0"/>
              <a:t>Verarbeitete Lebensmittel wie Brot werden besonders häufig weggeworfen. </a:t>
            </a:r>
          </a:p>
          <a:p>
            <a:r>
              <a:rPr lang="de-DE" baseline="0" dirty="0" smtClean="0"/>
              <a:t>Bäckereien, die Shops in Vorkassenzonen betreiben, sind häufig vertraglich verpflichtet, bis 18:30 Uhr ein volles Brotregal vorzuhalten. </a:t>
            </a:r>
          </a:p>
          <a:p>
            <a:r>
              <a:rPr lang="de-DE" baseline="0" dirty="0" smtClean="0"/>
              <a:t>In Deutschland werden jährlich 500.000 Tonnen Brot weggeworfen. Ganz Niedersachsen könnte damit versorgt werden.</a:t>
            </a:r>
            <a:endParaRPr lang="de-DE" dirty="0"/>
          </a:p>
        </p:txBody>
      </p:sp>
      <p:sp>
        <p:nvSpPr>
          <p:cNvPr id="4" name="Foliennummernplatzhalter 3"/>
          <p:cNvSpPr>
            <a:spLocks noGrp="1"/>
          </p:cNvSpPr>
          <p:nvPr>
            <p:ph type="sldNum" sz="quarter" idx="10"/>
          </p:nvPr>
        </p:nvSpPr>
        <p:spPr>
          <a:xfrm>
            <a:off x="3850444" y="9643840"/>
            <a:ext cx="2945659" cy="281075"/>
          </a:xfrm>
          <a:prstGeom prst="rect">
            <a:avLst/>
          </a:prstGeom>
        </p:spPr>
        <p:txBody>
          <a:bodyPr/>
          <a:lstStyle/>
          <a:p>
            <a:fld id="{6280E1BF-7C1F-4A23-A6C4-FBF93BC8B1E7}" type="slidenum">
              <a:rPr lang="de-DE" smtClean="0"/>
              <a:pPr/>
              <a:t>9</a:t>
            </a:fld>
            <a:endParaRPr lang="de-DE"/>
          </a:p>
        </p:txBody>
      </p:sp>
    </p:spTree>
    <p:extLst>
      <p:ext uri="{BB962C8B-B14F-4D97-AF65-F5344CB8AC3E}">
        <p14:creationId xmlns:p14="http://schemas.microsoft.com/office/powerpoint/2010/main" val="42460343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dirty="0" smtClean="0"/>
              <a:t>Titelmasterformat durch Klicken bearbeiten</a:t>
            </a:r>
            <a:endParaRPr lang="de-DE" dirty="0"/>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6E63D0AF-2A7C-4713-8511-EC2685734EE4}" type="datetimeFigureOut">
              <a:rPr lang="de-DE" smtClean="0"/>
              <a:pPr/>
              <a:t>23.05.2016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DBC5F4-7F38-4DF4-B5D4-FB9599B5D9A0}" type="slidenum">
              <a:rPr lang="de-DE" smtClean="0"/>
              <a:pPr/>
              <a:t>‹Nr.›</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6E63D0AF-2A7C-4713-8511-EC2685734EE4}" type="datetimeFigureOut">
              <a:rPr lang="de-DE" smtClean="0"/>
              <a:pPr/>
              <a:t>23.05.2016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DBC5F4-7F38-4DF4-B5D4-FB9599B5D9A0}" type="slidenum">
              <a:rPr lang="de-DE" smtClean="0"/>
              <a:pPr/>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6E63D0AF-2A7C-4713-8511-EC2685734EE4}" type="datetimeFigureOut">
              <a:rPr lang="de-DE" smtClean="0"/>
              <a:pPr/>
              <a:t>23.05.2016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DBC5F4-7F38-4DF4-B5D4-FB9599B5D9A0}" type="slidenum">
              <a:rPr lang="de-DE" smtClean="0"/>
              <a:pPr/>
              <a:t>‹Nr.›</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6E63D0AF-2A7C-4713-8511-EC2685734EE4}" type="datetimeFigureOut">
              <a:rPr lang="de-DE" smtClean="0"/>
              <a:pPr/>
              <a:t>23.05.2016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DBC5F4-7F38-4DF4-B5D4-FB9599B5D9A0}" type="slidenum">
              <a:rPr lang="de-DE" smtClean="0"/>
              <a:pPr/>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p>
            <a:fld id="{6E63D0AF-2A7C-4713-8511-EC2685734EE4}" type="datetimeFigureOut">
              <a:rPr lang="de-DE" smtClean="0"/>
              <a:pPr/>
              <a:t>23.05.2016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DBC5F4-7F38-4DF4-B5D4-FB9599B5D9A0}" type="slidenum">
              <a:rPr lang="de-DE" smtClean="0"/>
              <a:pPr/>
              <a:t>‹Nr.›</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6E63D0AF-2A7C-4713-8511-EC2685734EE4}" type="datetimeFigureOut">
              <a:rPr lang="de-DE" smtClean="0"/>
              <a:pPr/>
              <a:t>23.05.2016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DBC5F4-7F38-4DF4-B5D4-FB9599B5D9A0}" type="slidenum">
              <a:rPr lang="de-DE" smtClean="0"/>
              <a:pPr/>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6E63D0AF-2A7C-4713-8511-EC2685734EE4}" type="datetimeFigureOut">
              <a:rPr lang="de-DE" smtClean="0"/>
              <a:pPr/>
              <a:t>23.05.2016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0DBC5F4-7F38-4DF4-B5D4-FB9599B5D9A0}" type="slidenum">
              <a:rPr lang="de-DE" smtClean="0"/>
              <a:pPr/>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6E63D0AF-2A7C-4713-8511-EC2685734EE4}" type="datetimeFigureOut">
              <a:rPr lang="de-DE" smtClean="0"/>
              <a:pPr/>
              <a:t>23.05.2016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0DBC5F4-7F38-4DF4-B5D4-FB9599B5D9A0}" type="slidenum">
              <a:rPr lang="de-DE" smtClean="0"/>
              <a:pPr/>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6E63D0AF-2A7C-4713-8511-EC2685734EE4}" type="datetimeFigureOut">
              <a:rPr lang="de-DE" smtClean="0"/>
              <a:pPr/>
              <a:t>23.05.2016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0DBC5F4-7F38-4DF4-B5D4-FB9599B5D9A0}" type="slidenum">
              <a:rPr lang="de-DE" smtClean="0"/>
              <a:pPr/>
              <a:t>‹Nr.›</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fld id="{6E63D0AF-2A7C-4713-8511-EC2685734EE4}" type="datetimeFigureOut">
              <a:rPr lang="de-DE" smtClean="0"/>
              <a:pPr/>
              <a:t>23.05.2016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DBC5F4-7F38-4DF4-B5D4-FB9599B5D9A0}" type="slidenum">
              <a:rPr lang="de-DE" smtClean="0"/>
              <a:pPr/>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fld id="{6E63D0AF-2A7C-4713-8511-EC2685734EE4}" type="datetimeFigureOut">
              <a:rPr lang="de-DE" smtClean="0"/>
              <a:pPr/>
              <a:t>23.05.2016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DBC5F4-7F38-4DF4-B5D4-FB9599B5D9A0}" type="slidenum">
              <a:rPr lang="de-DE" smtClean="0"/>
              <a:pPr/>
              <a:t>‹Nr.›</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Grafik 6" descr="tumblr_static_7lcmgvkzvgkkso4woswoo80sk.jpg"/>
          <p:cNvPicPr>
            <a:picLocks noChangeAspect="1"/>
          </p:cNvPicPr>
          <p:nvPr userDrawn="1"/>
        </p:nvPicPr>
        <p:blipFill>
          <a:blip r:embed="rId13" cstate="print"/>
          <a:srcRect l="15932" r="15506" b="11665"/>
          <a:stretch>
            <a:fillRect/>
          </a:stretch>
        </p:blipFill>
        <p:spPr>
          <a:xfrm>
            <a:off x="0" y="-27384"/>
            <a:ext cx="9144000" cy="6885384"/>
          </a:xfrm>
          <a:prstGeom prst="rect">
            <a:avLst/>
          </a:prstGeom>
        </p:spPr>
      </p:pic>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dirty="0" smtClean="0"/>
              <a:t>Titelmasterformat durch Klicken bearbeiten</a:t>
            </a:r>
            <a:endParaRPr lang="de-DE" dirty="0"/>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63D0AF-2A7C-4713-8511-EC2685734EE4}" type="datetimeFigureOut">
              <a:rPr lang="de-DE" smtClean="0"/>
              <a:pPr/>
              <a:t>23.05.2016</a:t>
            </a:fld>
            <a:endParaRPr lang="de-DE" dirty="0"/>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DBC5F4-7F38-4DF4-B5D4-FB9599B5D9A0}" type="slidenum">
              <a:rPr lang="de-DE" smtClean="0"/>
              <a:pPr/>
              <a:t>‹Nr.›</a:t>
            </a:fld>
            <a:endParaRPr 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gif"/><Relationship Id="rId7" Type="http://schemas.openxmlformats.org/officeDocument/2006/relationships/image" Target="../media/image22.png"/><Relationship Id="rId12"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1.jpeg"/><Relationship Id="rId11" Type="http://schemas.openxmlformats.org/officeDocument/2006/relationships/image" Target="../media/image25.jpeg"/><Relationship Id="rId5" Type="http://schemas.openxmlformats.org/officeDocument/2006/relationships/image" Target="../media/image20.png"/><Relationship Id="rId10" Type="http://schemas.openxmlformats.org/officeDocument/2006/relationships/image" Target="../media/image24.jpeg"/><Relationship Id="rId4" Type="http://schemas.openxmlformats.org/officeDocument/2006/relationships/image" Target="../media/image19.png"/><Relationship Id="rId9"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12.jpeg"/><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0.gif"/><Relationship Id="rId4" Type="http://schemas.openxmlformats.org/officeDocument/2006/relationships/image" Target="../media/image33.jpeg"/></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png"/><Relationship Id="rId4" Type="http://schemas.openxmlformats.org/officeDocument/2006/relationships/image" Target="../media/image36.jpeg"/><Relationship Id="rId9" Type="http://schemas.openxmlformats.org/officeDocument/2006/relationships/image" Target="../media/image41.png"/></Relationships>
</file>

<file path=ppt/slides/_rels/slide1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6.jpeg"/><Relationship Id="rId7"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38.jpeg"/><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5.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38.jpe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gif"/><Relationship Id="rId5" Type="http://schemas.openxmlformats.org/officeDocument/2006/relationships/image" Target="../media/image6.jpe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47.png"/><Relationship Id="rId13" Type="http://schemas.microsoft.com/office/2007/relationships/diagramDrawing" Target="../diagrams/drawing3.xml"/><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diagramColors" Target="../diagrams/colors3.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diagramQuickStyle" Target="../diagrams/quickStyle3.xml"/><Relationship Id="rId5" Type="http://schemas.openxmlformats.org/officeDocument/2006/relationships/diagramQuickStyle" Target="../diagrams/quickStyle2.xml"/><Relationship Id="rId10" Type="http://schemas.openxmlformats.org/officeDocument/2006/relationships/diagramLayout" Target="../diagrams/layout3.xml"/><Relationship Id="rId4" Type="http://schemas.openxmlformats.org/officeDocument/2006/relationships/diagramLayout" Target="../diagrams/layout2.xml"/><Relationship Id="rId9" Type="http://schemas.openxmlformats.org/officeDocument/2006/relationships/diagramData" Target="../diagrams/data3.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4.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3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3.png"/><Relationship Id="rId4" Type="http://schemas.openxmlformats.org/officeDocument/2006/relationships/image" Target="../media/image36.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28.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3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57.jpeg"/><Relationship Id="rId4" Type="http://schemas.openxmlformats.org/officeDocument/2006/relationships/image" Target="../media/image56.jpeg"/></Relationships>
</file>

<file path=ppt/slides/_rels/slide3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jpeg"/></Relationships>
</file>

<file path=ppt/slides/_rels/slide3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62.jpeg"/><Relationship Id="rId4" Type="http://schemas.openxmlformats.org/officeDocument/2006/relationships/image" Target="../media/image61.gif"/></Relationships>
</file>

<file path=ppt/slides/_rels/slide3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64.jpeg"/></Relationships>
</file>

<file path=ppt/slides/_rels/slide3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0.gif"/><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7.gif"/><Relationship Id="rId5" Type="http://schemas.openxmlformats.org/officeDocument/2006/relationships/image" Target="../media/image6.jpe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5" name="Picture 3" descr="C:\Users\MediaMarkt\Pictures\Sonstiges\Hintergründe\Tapete\1242075l.jpg"/>
          <p:cNvPicPr>
            <a:picLocks noChangeAspect="1" noChangeArrowheads="1"/>
          </p:cNvPicPr>
          <p:nvPr/>
        </p:nvPicPr>
        <p:blipFill>
          <a:blip r:embed="rId3" cstate="print"/>
          <a:srcRect b="54825"/>
          <a:stretch>
            <a:fillRect/>
          </a:stretch>
        </p:blipFill>
        <p:spPr bwMode="auto">
          <a:xfrm>
            <a:off x="2025415" y="613081"/>
            <a:ext cx="5173633" cy="3739539"/>
          </a:xfrm>
          <a:prstGeom prst="rect">
            <a:avLst/>
          </a:prstGeom>
          <a:noFill/>
        </p:spPr>
      </p:pic>
      <p:sp>
        <p:nvSpPr>
          <p:cNvPr id="13" name="Rechteck 12"/>
          <p:cNvSpPr/>
          <p:nvPr/>
        </p:nvSpPr>
        <p:spPr>
          <a:xfrm>
            <a:off x="1809392" y="627484"/>
            <a:ext cx="5498912" cy="3539854"/>
          </a:xfrm>
          <a:prstGeom prst="rect">
            <a:avLst/>
          </a:prstGeom>
          <a:solidFill>
            <a:schemeClr val="bg1">
              <a:alpha val="6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28" name="Picture 4" descr="C:\Users\MediaMarkt\Documents\iSun Project Prof. Ritter\Produkte von mir\Bilder\13-015B-1-670x468.png"/>
          <p:cNvPicPr>
            <a:picLocks noChangeAspect="1" noChangeArrowheads="1"/>
          </p:cNvPicPr>
          <p:nvPr/>
        </p:nvPicPr>
        <p:blipFill>
          <a:blip r:embed="rId4" cstate="print"/>
          <a:srcRect/>
          <a:stretch>
            <a:fillRect/>
          </a:stretch>
        </p:blipFill>
        <p:spPr bwMode="auto">
          <a:xfrm>
            <a:off x="1331640" y="267444"/>
            <a:ext cx="6484838" cy="4529708"/>
          </a:xfrm>
          <a:prstGeom prst="rect">
            <a:avLst/>
          </a:prstGeom>
          <a:noFill/>
        </p:spPr>
      </p:pic>
      <p:sp>
        <p:nvSpPr>
          <p:cNvPr id="12" name="Textfeld 11"/>
          <p:cNvSpPr txBox="1"/>
          <p:nvPr/>
        </p:nvSpPr>
        <p:spPr>
          <a:xfrm>
            <a:off x="1918671" y="1070734"/>
            <a:ext cx="5245617" cy="2862322"/>
          </a:xfrm>
          <a:prstGeom prst="rect">
            <a:avLst/>
          </a:prstGeom>
          <a:noFill/>
        </p:spPr>
        <p:txBody>
          <a:bodyPr wrap="square" rtlCol="0">
            <a:spAutoFit/>
          </a:bodyPr>
          <a:lstStyle/>
          <a:p>
            <a:pPr algn="ctr"/>
            <a:r>
              <a:rPr lang="de-DE" sz="3600" b="1" dirty="0" smtClean="0"/>
              <a:t>Workshop für </a:t>
            </a:r>
            <a:r>
              <a:rPr lang="de-DE" sz="3600" b="1" dirty="0" err="1" smtClean="0"/>
              <a:t>Bäckereifachver-käuferInnen</a:t>
            </a:r>
            <a:r>
              <a:rPr lang="de-DE" sz="3600" b="1" dirty="0" smtClean="0"/>
              <a:t> zum Frustrationsmanagement bei </a:t>
            </a:r>
            <a:r>
              <a:rPr lang="de-DE" sz="3600" b="1" dirty="0" err="1" smtClean="0"/>
              <a:t>KundInnen</a:t>
            </a:r>
            <a:endParaRPr lang="de-DE" sz="3600" b="1" dirty="0"/>
          </a:p>
        </p:txBody>
      </p:sp>
      <p:pic>
        <p:nvPicPr>
          <p:cNvPr id="20" name="Picture 36" descr="http://www.klimapark-rietberg.de/wp-content/uploads/2013/08/RZ_Logo_nrw-fortschritt_final_2-3.jpg"/>
          <p:cNvPicPr>
            <a:picLocks noChangeAspect="1" noChangeArrowheads="1"/>
          </p:cNvPicPr>
          <p:nvPr/>
        </p:nvPicPr>
        <p:blipFill>
          <a:blip r:embed="rId5" cstate="print"/>
          <a:srcRect/>
          <a:stretch>
            <a:fillRect/>
          </a:stretch>
        </p:blipFill>
        <p:spPr bwMode="auto">
          <a:xfrm>
            <a:off x="4175956" y="5085184"/>
            <a:ext cx="1188132" cy="438977"/>
          </a:xfrm>
          <a:prstGeom prst="rect">
            <a:avLst/>
          </a:prstGeom>
          <a:noFill/>
        </p:spPr>
      </p:pic>
      <p:sp>
        <p:nvSpPr>
          <p:cNvPr id="21" name="Textfeld 20"/>
          <p:cNvSpPr txBox="1"/>
          <p:nvPr/>
        </p:nvSpPr>
        <p:spPr>
          <a:xfrm>
            <a:off x="485005" y="4869020"/>
            <a:ext cx="3078883" cy="215444"/>
          </a:xfrm>
          <a:prstGeom prst="rect">
            <a:avLst/>
          </a:prstGeom>
          <a:noFill/>
        </p:spPr>
        <p:txBody>
          <a:bodyPr wrap="square" rtlCol="0">
            <a:spAutoFit/>
          </a:bodyPr>
          <a:lstStyle/>
          <a:p>
            <a:r>
              <a:rPr lang="de-DE" sz="800" dirty="0"/>
              <a:t>Dieses Projekt wird gefördert durch:</a:t>
            </a:r>
          </a:p>
        </p:txBody>
      </p:sp>
      <p:pic>
        <p:nvPicPr>
          <p:cNvPr id="2" name="Picture 2"/>
          <p:cNvPicPr>
            <a:picLocks noChangeAspect="1" noChangeArrowheads="1"/>
          </p:cNvPicPr>
          <p:nvPr/>
        </p:nvPicPr>
        <p:blipFill>
          <a:blip r:embed="rId6" cstate="print"/>
          <a:srcRect/>
          <a:stretch>
            <a:fillRect/>
          </a:stretch>
        </p:blipFill>
        <p:spPr bwMode="auto">
          <a:xfrm>
            <a:off x="630386" y="5103068"/>
            <a:ext cx="2374899" cy="413444"/>
          </a:xfrm>
          <a:prstGeom prst="rect">
            <a:avLst/>
          </a:prstGeom>
          <a:noFill/>
          <a:ln w="6350">
            <a:solidFill>
              <a:schemeClr val="tx1"/>
            </a:solidFill>
            <a:miter lim="800000"/>
            <a:headEnd/>
            <a:tailEnd/>
          </a:ln>
          <a:effectLst/>
        </p:spPr>
      </p:pic>
      <p:pic>
        <p:nvPicPr>
          <p:cNvPr id="3" name="Picture 4" descr="https://www.fh-muenster.de/isun/index.php.media/288424/iSuN_buntaufhellblau_L_140pixel.jpg"/>
          <p:cNvPicPr>
            <a:picLocks noChangeAspect="1" noChangeArrowheads="1"/>
          </p:cNvPicPr>
          <p:nvPr/>
        </p:nvPicPr>
        <p:blipFill>
          <a:blip r:embed="rId7" cstate="print">
            <a:clrChange>
              <a:clrFrom>
                <a:srgbClr val="DCE4EF"/>
              </a:clrFrom>
              <a:clrTo>
                <a:srgbClr val="DCE4EF">
                  <a:alpha val="0"/>
                </a:srgbClr>
              </a:clrTo>
            </a:clrChange>
          </a:blip>
          <a:srcRect/>
          <a:stretch>
            <a:fillRect/>
          </a:stretch>
        </p:blipFill>
        <p:spPr bwMode="auto">
          <a:xfrm>
            <a:off x="5652120" y="4940448"/>
            <a:ext cx="1333500" cy="876300"/>
          </a:xfrm>
          <a:prstGeom prst="rect">
            <a:avLst/>
          </a:prstGeom>
          <a:noFill/>
        </p:spPr>
      </p:pic>
      <p:pic>
        <p:nvPicPr>
          <p:cNvPr id="1030" name="Picture 6" descr="https://www.fh-muenster.de/img/logo_fh_muenster.gif"/>
          <p:cNvPicPr>
            <a:picLocks noChangeAspect="1" noChangeArrowheads="1"/>
          </p:cNvPicPr>
          <p:nvPr/>
        </p:nvPicPr>
        <p:blipFill>
          <a:blip r:embed="rId8" cstate="print"/>
          <a:srcRect/>
          <a:stretch>
            <a:fillRect/>
          </a:stretch>
        </p:blipFill>
        <p:spPr bwMode="auto">
          <a:xfrm>
            <a:off x="6948264" y="4869858"/>
            <a:ext cx="1872208" cy="863398"/>
          </a:xfrm>
          <a:prstGeom prst="rect">
            <a:avLst/>
          </a:prstGeom>
          <a:noFill/>
          <a:ln w="6350">
            <a:solidFill>
              <a:schemeClr val="tx1"/>
            </a:solid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p:cNvSpPr/>
          <p:nvPr/>
        </p:nvSpPr>
        <p:spPr>
          <a:xfrm>
            <a:off x="5364088" y="1412776"/>
            <a:ext cx="1368152" cy="936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a:xfrm>
            <a:off x="745232" y="274638"/>
            <a:ext cx="5842992" cy="1143000"/>
          </a:xfrm>
        </p:spPr>
        <p:txBody>
          <a:bodyPr>
            <a:noAutofit/>
          </a:bodyPr>
          <a:lstStyle/>
          <a:p>
            <a:pPr algn="l"/>
            <a:r>
              <a:rPr lang="de-DE" sz="2400" dirty="0" smtClean="0">
                <a:solidFill>
                  <a:srgbClr val="000000"/>
                </a:solidFill>
              </a:rPr>
              <a:t>Studie „Reduktion der Lebensmittelabfälle bei Brot und Backwaren“</a:t>
            </a:r>
            <a:endParaRPr lang="de-DE" sz="2400" dirty="0"/>
          </a:p>
        </p:txBody>
      </p:sp>
      <p:sp>
        <p:nvSpPr>
          <p:cNvPr id="3" name="Inhaltsplatzhalter 2"/>
          <p:cNvSpPr>
            <a:spLocks noGrp="1"/>
          </p:cNvSpPr>
          <p:nvPr>
            <p:ph idx="1"/>
          </p:nvPr>
        </p:nvSpPr>
        <p:spPr>
          <a:xfrm>
            <a:off x="817240" y="1600200"/>
            <a:ext cx="3754760" cy="3628999"/>
          </a:xfrm>
        </p:spPr>
        <p:txBody>
          <a:bodyPr>
            <a:normAutofit fontScale="92500"/>
          </a:bodyPr>
          <a:lstStyle/>
          <a:p>
            <a:pPr>
              <a:buNone/>
            </a:pPr>
            <a:r>
              <a:rPr lang="de-DE" sz="2600" b="1" dirty="0" smtClean="0"/>
              <a:t>Teilnehmende Bäckereien*:</a:t>
            </a:r>
          </a:p>
          <a:p>
            <a:r>
              <a:rPr lang="de-DE" sz="2600" dirty="0" smtClean="0"/>
              <a:t>Biobackstube </a:t>
            </a:r>
            <a:r>
              <a:rPr lang="de-DE" sz="2600" b="1" dirty="0" smtClean="0"/>
              <a:t>Ahaus</a:t>
            </a:r>
            <a:endParaRPr lang="de-DE" sz="2600" dirty="0" smtClean="0"/>
          </a:p>
          <a:p>
            <a:r>
              <a:rPr lang="de-DE" sz="2600" b="1" dirty="0" err="1" smtClean="0"/>
              <a:t>Cibaria</a:t>
            </a:r>
            <a:r>
              <a:rPr lang="de-DE" sz="2600" dirty="0" smtClean="0"/>
              <a:t> Vollkornbäckerei</a:t>
            </a:r>
          </a:p>
          <a:p>
            <a:r>
              <a:rPr lang="de-DE" sz="2600" dirty="0" smtClean="0"/>
              <a:t>Bäckerei </a:t>
            </a:r>
            <a:r>
              <a:rPr lang="de-DE" sz="2600" b="1" dirty="0" err="1" smtClean="0"/>
              <a:t>Ebbing</a:t>
            </a:r>
            <a:endParaRPr lang="de-DE" sz="2600" b="1" dirty="0" smtClean="0"/>
          </a:p>
          <a:p>
            <a:r>
              <a:rPr lang="de-DE" sz="2600" dirty="0" smtClean="0"/>
              <a:t>Der gute Bäcker H. </a:t>
            </a:r>
            <a:r>
              <a:rPr lang="de-DE" sz="2600" b="1" dirty="0" err="1" smtClean="0"/>
              <a:t>Krimphove</a:t>
            </a:r>
            <a:endParaRPr lang="de-DE" sz="2600" dirty="0" smtClean="0"/>
          </a:p>
          <a:p>
            <a:r>
              <a:rPr lang="de-DE" sz="2600" dirty="0" smtClean="0"/>
              <a:t>Ihr Bäcker </a:t>
            </a:r>
            <a:r>
              <a:rPr lang="de-DE" sz="2600" b="1" dirty="0" smtClean="0"/>
              <a:t>Schüren</a:t>
            </a:r>
          </a:p>
          <a:p>
            <a:r>
              <a:rPr lang="de-DE" sz="2600" b="1" dirty="0" smtClean="0"/>
              <a:t>Stadtbäckerei</a:t>
            </a:r>
            <a:endParaRPr lang="de-DE" sz="2600" dirty="0" smtClean="0"/>
          </a:p>
          <a:p>
            <a:endParaRPr lang="de-DE" dirty="0" smtClean="0"/>
          </a:p>
          <a:p>
            <a:endParaRPr lang="de-DE" dirty="0"/>
          </a:p>
        </p:txBody>
      </p:sp>
      <p:pic>
        <p:nvPicPr>
          <p:cNvPr id="1028" name="Picture 4" descr="http://www.cibaria.de/cms/upload/layout/logo.gif"/>
          <p:cNvPicPr>
            <a:picLocks noChangeAspect="1" noChangeArrowheads="1"/>
          </p:cNvPicPr>
          <p:nvPr/>
        </p:nvPicPr>
        <p:blipFill>
          <a:blip r:embed="rId3" cstate="print"/>
          <a:srcRect/>
          <a:stretch>
            <a:fillRect/>
          </a:stretch>
        </p:blipFill>
        <p:spPr bwMode="auto">
          <a:xfrm>
            <a:off x="5364088" y="1564805"/>
            <a:ext cx="1309689" cy="609601"/>
          </a:xfrm>
          <a:prstGeom prst="rect">
            <a:avLst/>
          </a:prstGeom>
          <a:noFill/>
        </p:spPr>
      </p:pic>
      <p:pic>
        <p:nvPicPr>
          <p:cNvPr id="1029" name="Picture 5"/>
          <p:cNvPicPr>
            <a:picLocks noChangeAspect="1" noChangeArrowheads="1"/>
          </p:cNvPicPr>
          <p:nvPr/>
        </p:nvPicPr>
        <p:blipFill>
          <a:blip r:embed="rId4" cstate="print"/>
          <a:srcRect/>
          <a:stretch>
            <a:fillRect/>
          </a:stretch>
        </p:blipFill>
        <p:spPr bwMode="auto">
          <a:xfrm>
            <a:off x="7246110" y="2251720"/>
            <a:ext cx="1609725" cy="914400"/>
          </a:xfrm>
          <a:prstGeom prst="rect">
            <a:avLst/>
          </a:prstGeom>
          <a:noFill/>
          <a:ln w="9525">
            <a:noFill/>
            <a:miter lim="800000"/>
            <a:headEnd/>
            <a:tailEnd/>
          </a:ln>
        </p:spPr>
      </p:pic>
      <p:pic>
        <p:nvPicPr>
          <p:cNvPr id="1031" name="Picture 7" descr="http://www.krimphove.de/bilder/logo.png"/>
          <p:cNvPicPr>
            <a:picLocks noChangeAspect="1" noChangeArrowheads="1"/>
          </p:cNvPicPr>
          <p:nvPr/>
        </p:nvPicPr>
        <p:blipFill>
          <a:blip r:embed="rId5" cstate="print"/>
          <a:srcRect/>
          <a:stretch>
            <a:fillRect/>
          </a:stretch>
        </p:blipFill>
        <p:spPr bwMode="auto">
          <a:xfrm>
            <a:off x="4716016" y="2668910"/>
            <a:ext cx="2133600" cy="800100"/>
          </a:xfrm>
          <a:prstGeom prst="rect">
            <a:avLst/>
          </a:prstGeom>
          <a:noFill/>
        </p:spPr>
      </p:pic>
      <p:pic>
        <p:nvPicPr>
          <p:cNvPr id="1033" name="Picture 9" descr="http://www.stadtbaeckerei-muenster.de/fileadmin/templates/_images/logo.jpg"/>
          <p:cNvPicPr>
            <a:picLocks noChangeAspect="1" noChangeArrowheads="1"/>
          </p:cNvPicPr>
          <p:nvPr/>
        </p:nvPicPr>
        <p:blipFill>
          <a:blip r:embed="rId6" cstate="print"/>
          <a:srcRect t="24192" b="21377"/>
          <a:stretch>
            <a:fillRect/>
          </a:stretch>
        </p:blipFill>
        <p:spPr bwMode="auto">
          <a:xfrm>
            <a:off x="5436097" y="4725144"/>
            <a:ext cx="3238500" cy="648072"/>
          </a:xfrm>
          <a:prstGeom prst="rect">
            <a:avLst/>
          </a:prstGeom>
          <a:noFill/>
        </p:spPr>
      </p:pic>
      <p:sp>
        <p:nvSpPr>
          <p:cNvPr id="1035" name="AutoShape 11" descr="Logo Bäcker Schüren"/>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de-DE"/>
          </a:p>
        </p:txBody>
      </p:sp>
      <p:sp>
        <p:nvSpPr>
          <p:cNvPr id="1037" name="AutoShape 13" descr="Logo Bäcker Schüren"/>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de-DE"/>
          </a:p>
        </p:txBody>
      </p:sp>
      <p:pic>
        <p:nvPicPr>
          <p:cNvPr id="1038" name="Picture 14"/>
          <p:cNvPicPr>
            <a:picLocks noChangeAspect="1" noChangeArrowheads="1"/>
          </p:cNvPicPr>
          <p:nvPr/>
        </p:nvPicPr>
        <p:blipFill>
          <a:blip r:embed="rId7" cstate="print"/>
          <a:srcRect/>
          <a:stretch>
            <a:fillRect/>
          </a:stretch>
        </p:blipFill>
        <p:spPr bwMode="auto">
          <a:xfrm>
            <a:off x="4788024" y="3717032"/>
            <a:ext cx="3943350" cy="609600"/>
          </a:xfrm>
          <a:prstGeom prst="rect">
            <a:avLst/>
          </a:prstGeom>
          <a:noFill/>
          <a:ln w="9525">
            <a:noFill/>
            <a:miter lim="800000"/>
            <a:headEnd/>
            <a:tailEnd/>
          </a:ln>
        </p:spPr>
      </p:pic>
      <p:pic>
        <p:nvPicPr>
          <p:cNvPr id="1039" name="Picture 15" descr="C:\Users\MediaMarkt\Documents\iSun Project Prof. Ritter\Produkte von mir\Bilder\Rahmen\frame-1-3.jpg"/>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rot="16200000">
            <a:off x="5509506" y="1131355"/>
            <a:ext cx="1087130" cy="1521982"/>
          </a:xfrm>
          <a:prstGeom prst="rect">
            <a:avLst/>
          </a:prstGeom>
          <a:noFill/>
        </p:spPr>
      </p:pic>
      <p:pic>
        <p:nvPicPr>
          <p:cNvPr id="15" name="Picture 4" descr="C:\Users\MediaMarkt\Documents\iSun Project Prof. Ritter\Produkte von mir\Bilder\13-015B-1-670x468.png"/>
          <p:cNvPicPr>
            <a:picLocks noChangeAspect="1" noChangeArrowheads="1"/>
          </p:cNvPicPr>
          <p:nvPr/>
        </p:nvPicPr>
        <p:blipFill>
          <a:blip r:embed="rId9" cstate="print"/>
          <a:srcRect/>
          <a:stretch>
            <a:fillRect/>
          </a:stretch>
        </p:blipFill>
        <p:spPr bwMode="auto">
          <a:xfrm>
            <a:off x="7044428" y="2030670"/>
            <a:ext cx="2001882" cy="1398330"/>
          </a:xfrm>
          <a:prstGeom prst="rect">
            <a:avLst/>
          </a:prstGeom>
          <a:noFill/>
        </p:spPr>
      </p:pic>
      <p:pic>
        <p:nvPicPr>
          <p:cNvPr id="1040" name="Picture 16" descr="C:\Users\MediaMarkt\Documents\iSun Project Prof. Ritter\Produkte von mir\Bilder\Rahmen\Frame8 copy.jpg"/>
          <p:cNvPicPr>
            <a:picLocks noChangeAspect="1" noChangeArrowheads="1"/>
          </p:cNvPicPr>
          <p:nvPr/>
        </p:nvPicPr>
        <p:blipFill>
          <a:blip r:embed="rId10" cstate="print">
            <a:clrChange>
              <a:clrFrom>
                <a:srgbClr val="FEFEFE"/>
              </a:clrFrom>
              <a:clrTo>
                <a:srgbClr val="FEFEFE">
                  <a:alpha val="0"/>
                </a:srgbClr>
              </a:clrTo>
            </a:clrChange>
          </a:blip>
          <a:srcRect/>
          <a:stretch>
            <a:fillRect/>
          </a:stretch>
        </p:blipFill>
        <p:spPr bwMode="auto">
          <a:xfrm>
            <a:off x="4427984" y="3677589"/>
            <a:ext cx="4572000" cy="759523"/>
          </a:xfrm>
          <a:prstGeom prst="rect">
            <a:avLst/>
          </a:prstGeom>
          <a:noFill/>
        </p:spPr>
      </p:pic>
      <p:pic>
        <p:nvPicPr>
          <p:cNvPr id="17" name="Picture 4" descr="C:\Users\MediaMarkt\Documents\iSun Project Prof. Ritter\Produkte von mir\Bilder\13-015B-1-670x468.png"/>
          <p:cNvPicPr>
            <a:picLocks noChangeAspect="1" noChangeArrowheads="1"/>
          </p:cNvPicPr>
          <p:nvPr/>
        </p:nvPicPr>
        <p:blipFill>
          <a:blip r:embed="rId9" cstate="print"/>
          <a:srcRect/>
          <a:stretch>
            <a:fillRect/>
          </a:stretch>
        </p:blipFill>
        <p:spPr bwMode="auto">
          <a:xfrm>
            <a:off x="5220072" y="4581128"/>
            <a:ext cx="3779913" cy="936104"/>
          </a:xfrm>
          <a:prstGeom prst="rect">
            <a:avLst/>
          </a:prstGeom>
          <a:noFill/>
        </p:spPr>
      </p:pic>
      <p:pic>
        <p:nvPicPr>
          <p:cNvPr id="11266" name="Picture 2" descr="http://www.4rat.de/images/upload/bilder/popup_images/4rat-biobaecker-logo-deutsch-gross.jpg"/>
          <p:cNvPicPr>
            <a:picLocks noChangeAspect="1" noChangeArrowheads="1"/>
          </p:cNvPicPr>
          <p:nvPr/>
        </p:nvPicPr>
        <p:blipFill>
          <a:blip r:embed="rId11" cstate="print"/>
          <a:srcRect t="30240" b="31961"/>
          <a:stretch>
            <a:fillRect/>
          </a:stretch>
        </p:blipFill>
        <p:spPr bwMode="auto">
          <a:xfrm>
            <a:off x="7164288" y="1124744"/>
            <a:ext cx="1538536" cy="581559"/>
          </a:xfrm>
          <a:prstGeom prst="rect">
            <a:avLst/>
          </a:prstGeom>
          <a:noFill/>
        </p:spPr>
      </p:pic>
      <p:pic>
        <p:nvPicPr>
          <p:cNvPr id="13" name="Picture 3" descr="C:\Users\MediaMarkt\Documents\iSun Project Prof. Ritter\Produkte von mir\Bilder\FrameMyTV1083.jpg"/>
          <p:cNvPicPr>
            <a:picLocks noChangeAspect="1" noChangeArrowheads="1"/>
          </p:cNvPicPr>
          <p:nvPr/>
        </p:nvPicPr>
        <p:blipFill>
          <a:blip r:embed="rId12" cstate="print">
            <a:clrChange>
              <a:clrFrom>
                <a:srgbClr val="FBFBFB"/>
              </a:clrFrom>
              <a:clrTo>
                <a:srgbClr val="FBFBFB">
                  <a:alpha val="0"/>
                </a:srgbClr>
              </a:clrTo>
            </a:clrChange>
          </a:blip>
          <a:srcRect/>
          <a:stretch>
            <a:fillRect/>
          </a:stretch>
        </p:blipFill>
        <p:spPr bwMode="auto">
          <a:xfrm>
            <a:off x="6804248" y="908720"/>
            <a:ext cx="2267744" cy="1024878"/>
          </a:xfrm>
          <a:prstGeom prst="rect">
            <a:avLst/>
          </a:prstGeom>
          <a:noFill/>
        </p:spPr>
      </p:pic>
      <p:sp>
        <p:nvSpPr>
          <p:cNvPr id="19" name="Textfeld 18"/>
          <p:cNvSpPr txBox="1"/>
          <p:nvPr/>
        </p:nvSpPr>
        <p:spPr>
          <a:xfrm>
            <a:off x="899592" y="5589240"/>
            <a:ext cx="1011815" cy="261610"/>
          </a:xfrm>
          <a:prstGeom prst="rect">
            <a:avLst/>
          </a:prstGeom>
          <a:noFill/>
        </p:spPr>
        <p:txBody>
          <a:bodyPr wrap="none" rtlCol="0">
            <a:spAutoFit/>
          </a:bodyPr>
          <a:lstStyle/>
          <a:p>
            <a:r>
              <a:rPr lang="de-DE" sz="1100" dirty="0" smtClean="0"/>
              <a:t>* alphabetisch</a:t>
            </a:r>
            <a:endParaRPr lang="de-DE" sz="1100" dirty="0"/>
          </a:p>
        </p:txBody>
      </p:sp>
      <p:sp>
        <p:nvSpPr>
          <p:cNvPr id="26"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10</a:t>
            </a:fld>
            <a:endParaRPr lang="de-DE" dirty="0"/>
          </a:p>
        </p:txBody>
      </p:sp>
      <p:sp>
        <p:nvSpPr>
          <p:cNvPr id="23"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
        <p:nvSpPr>
          <p:cNvPr id="22"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Tree>
    <p:extLst>
      <p:ext uri="{BB962C8B-B14F-4D97-AF65-F5344CB8AC3E}">
        <p14:creationId xmlns:p14="http://schemas.microsoft.com/office/powerpoint/2010/main" val="9697178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Nach oben gekrümmter Pfeil 7"/>
          <p:cNvSpPr/>
          <p:nvPr/>
        </p:nvSpPr>
        <p:spPr>
          <a:xfrm>
            <a:off x="2843808" y="4581128"/>
            <a:ext cx="4968552" cy="1224136"/>
          </a:xfrm>
          <a:prstGeom prst="curvedUpArrow">
            <a:avLst/>
          </a:prstGeom>
          <a:solidFill>
            <a:srgbClr val="FF0000"/>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pic>
        <p:nvPicPr>
          <p:cNvPr id="22529" name="Picture 1"/>
          <p:cNvPicPr>
            <a:picLocks noChangeAspect="1" noChangeArrowheads="1"/>
          </p:cNvPicPr>
          <p:nvPr/>
        </p:nvPicPr>
        <p:blipFill>
          <a:blip r:embed="rId3" cstate="print"/>
          <a:srcRect l="29658" t="23952" r="14692" b="5489"/>
          <a:stretch>
            <a:fillRect/>
          </a:stretch>
        </p:blipFill>
        <p:spPr bwMode="auto">
          <a:xfrm>
            <a:off x="755576" y="1340768"/>
            <a:ext cx="4100118" cy="3249150"/>
          </a:xfrm>
          <a:prstGeom prst="rect">
            <a:avLst/>
          </a:prstGeom>
          <a:noFill/>
          <a:ln w="9525">
            <a:noFill/>
            <a:miter lim="800000"/>
            <a:headEnd/>
            <a:tailEnd/>
          </a:ln>
        </p:spPr>
      </p:pic>
      <p:sp>
        <p:nvSpPr>
          <p:cNvPr id="2" name="Titel 1"/>
          <p:cNvSpPr>
            <a:spLocks noGrp="1"/>
          </p:cNvSpPr>
          <p:nvPr>
            <p:ph type="title"/>
          </p:nvPr>
        </p:nvSpPr>
        <p:spPr/>
        <p:txBody>
          <a:bodyPr/>
          <a:lstStyle/>
          <a:p>
            <a:r>
              <a:rPr lang="de-DE" dirty="0" smtClean="0"/>
              <a:t>Erhebung der Retouren</a:t>
            </a:r>
            <a:endParaRPr lang="de-DE" dirty="0"/>
          </a:p>
        </p:txBody>
      </p:sp>
      <p:pic>
        <p:nvPicPr>
          <p:cNvPr id="3074" name="Picture 2" descr="C:\Users\MediaMarkt\Documents\iSun Project Prof. Ritter\Produkte von mir\Bilder\8d2fc43415.jpg"/>
          <p:cNvPicPr>
            <a:picLocks noChangeAspect="1" noChangeArrowheads="1"/>
          </p:cNvPicPr>
          <p:nvPr/>
        </p:nvPicPr>
        <p:blipFill>
          <a:blip r:embed="rId4" cstate="print"/>
          <a:srcRect/>
          <a:stretch>
            <a:fillRect/>
          </a:stretch>
        </p:blipFill>
        <p:spPr bwMode="auto">
          <a:xfrm>
            <a:off x="6141872" y="1641775"/>
            <a:ext cx="2319783" cy="2633464"/>
          </a:xfrm>
          <a:prstGeom prst="rect">
            <a:avLst/>
          </a:prstGeom>
          <a:noFill/>
        </p:spPr>
      </p:pic>
      <p:pic>
        <p:nvPicPr>
          <p:cNvPr id="3075" name="Picture 3" descr="C:\Users\MediaMarkt\Documents\iSun Project Prof. Ritter\Produkte von mir\Bilder\Rahmen\vintage-frame_2829300.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rot="16200000">
            <a:off x="5828008" y="1588665"/>
            <a:ext cx="3176615" cy="2808311"/>
          </a:xfrm>
          <a:prstGeom prst="rect">
            <a:avLst/>
          </a:prstGeom>
          <a:noFill/>
        </p:spPr>
      </p:pic>
      <p:pic>
        <p:nvPicPr>
          <p:cNvPr id="3077" name="Picture 5" descr="C:\Users\MediaMarkt\Documents\iSun Project Prof. Ritter\Produkte von mir\Bilder\Rahmen\frame-1-3.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rot="5400000">
            <a:off x="971240" y="549040"/>
            <a:ext cx="3601120" cy="4896544"/>
          </a:xfrm>
          <a:prstGeom prst="rect">
            <a:avLst/>
          </a:prstGeom>
          <a:noFill/>
        </p:spPr>
      </p:pic>
      <p:sp>
        <p:nvSpPr>
          <p:cNvPr id="13"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11</a:t>
            </a:fld>
            <a:endParaRPr lang="de-DE" dirty="0"/>
          </a:p>
        </p:txBody>
      </p:sp>
      <p:sp>
        <p:nvSpPr>
          <p:cNvPr id="11"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
        <p:nvSpPr>
          <p:cNvPr id="12"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Tree>
    <p:extLst>
      <p:ext uri="{BB962C8B-B14F-4D97-AF65-F5344CB8AC3E}">
        <p14:creationId xmlns:p14="http://schemas.microsoft.com/office/powerpoint/2010/main" val="141242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iterate type="lt">
                                    <p:tmPct val="0"/>
                                  </p:iterate>
                                  <p:childTnLst>
                                    <p:set>
                                      <p:cBhvr>
                                        <p:cTn id="6" dur="1" fill="hold">
                                          <p:stCondLst>
                                            <p:cond delay="0"/>
                                          </p:stCondLst>
                                        </p:cTn>
                                        <p:tgtEl>
                                          <p:spTgt spid="3074"/>
                                        </p:tgtEl>
                                        <p:attrNameLst>
                                          <p:attrName>style.visibility</p:attrName>
                                        </p:attrNameLst>
                                      </p:cBhvr>
                                      <p:to>
                                        <p:strVal val="visible"/>
                                      </p:to>
                                    </p:set>
                                    <p:animEffect transition="in" filter="fade">
                                      <p:cBhvr>
                                        <p:cTn id="7" dur="2000"/>
                                        <p:tgtEl>
                                          <p:spTgt spid="3074"/>
                                        </p:tgtEl>
                                      </p:cBhvr>
                                    </p:animEffect>
                                  </p:childTnLst>
                                </p:cTn>
                              </p:par>
                              <p:par>
                                <p:cTn id="8" presetID="10" presetClass="entr" presetSubtype="0" fill="hold" nodeType="withEffect">
                                  <p:stCondLst>
                                    <p:cond delay="0"/>
                                  </p:stCondLst>
                                  <p:iterate type="lt">
                                    <p:tmPct val="0"/>
                                  </p:iterate>
                                  <p:childTnLst>
                                    <p:set>
                                      <p:cBhvr>
                                        <p:cTn id="9" dur="1" fill="hold">
                                          <p:stCondLst>
                                            <p:cond delay="0"/>
                                          </p:stCondLst>
                                        </p:cTn>
                                        <p:tgtEl>
                                          <p:spTgt spid="3075"/>
                                        </p:tgtEl>
                                        <p:attrNameLst>
                                          <p:attrName>style.visibility</p:attrName>
                                        </p:attrNameLst>
                                      </p:cBhvr>
                                      <p:to>
                                        <p:strVal val="visible"/>
                                      </p:to>
                                    </p:set>
                                    <p:animEffect transition="in" filter="fade">
                                      <p:cBhvr>
                                        <p:cTn id="10" dur="2000"/>
                                        <p:tgtEl>
                                          <p:spTgt spid="3075"/>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edge">
                                      <p:cBhvr>
                                        <p:cTn id="13"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2600" dirty="0" smtClean="0"/>
              <a:t>Was glauben Sie? Wie hoch war der durchschnittliche Gesamtabfall während der </a:t>
            </a:r>
            <a:r>
              <a:rPr lang="de-DE" sz="2600" dirty="0" err="1" smtClean="0"/>
              <a:t>Messwoche</a:t>
            </a:r>
            <a:r>
              <a:rPr lang="de-DE" sz="2600" dirty="0" smtClean="0"/>
              <a:t> in einer Bäckerei?</a:t>
            </a:r>
            <a:endParaRPr lang="de-DE" sz="2600" dirty="0"/>
          </a:p>
        </p:txBody>
      </p:sp>
      <p:pic>
        <p:nvPicPr>
          <p:cNvPr id="4"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187624" y="4982690"/>
            <a:ext cx="1055992" cy="702868"/>
          </a:xfrm>
          <a:prstGeom prst="rect">
            <a:avLst/>
          </a:prstGeom>
          <a:noFill/>
        </p:spPr>
      </p:pic>
      <p:pic>
        <p:nvPicPr>
          <p:cNvPr id="5"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07504" y="5030388"/>
            <a:ext cx="1055992" cy="702868"/>
          </a:xfrm>
          <a:prstGeom prst="rect">
            <a:avLst/>
          </a:prstGeom>
          <a:noFill/>
        </p:spPr>
      </p:pic>
      <p:pic>
        <p:nvPicPr>
          <p:cNvPr id="2050" name="Picture 2" descr="http://images.wisegeek.com/elephant.jpg"/>
          <p:cNvPicPr>
            <a:picLocks noChangeAspect="1" noChangeArrowheads="1"/>
          </p:cNvPicPr>
          <p:nvPr/>
        </p:nvPicPr>
        <p:blipFill>
          <a:blip r:embed="rId4" cstate="print">
            <a:clrChange>
              <a:clrFrom>
                <a:srgbClr val="FFFFFF"/>
              </a:clrFrom>
              <a:clrTo>
                <a:srgbClr val="FFFFFF">
                  <a:alpha val="0"/>
                </a:srgbClr>
              </a:clrTo>
            </a:clrChange>
          </a:blip>
          <a:srcRect b="6447"/>
          <a:stretch>
            <a:fillRect/>
          </a:stretch>
        </p:blipFill>
        <p:spPr bwMode="auto">
          <a:xfrm>
            <a:off x="4499462" y="1124744"/>
            <a:ext cx="7633378" cy="5184576"/>
          </a:xfrm>
          <a:prstGeom prst="rect">
            <a:avLst/>
          </a:prstGeom>
          <a:noFill/>
          <a:scene3d>
            <a:camera prst="orthographicFront">
              <a:rot lat="0" lon="10800000" rev="0"/>
            </a:camera>
            <a:lightRig rig="threePt" dir="t"/>
          </a:scene3d>
        </p:spPr>
      </p:pic>
      <p:sp>
        <p:nvSpPr>
          <p:cNvPr id="35" name="Textfeld 34"/>
          <p:cNvSpPr txBox="1"/>
          <p:nvPr/>
        </p:nvSpPr>
        <p:spPr>
          <a:xfrm>
            <a:off x="3491880" y="3068960"/>
            <a:ext cx="873957" cy="1754326"/>
          </a:xfrm>
          <a:prstGeom prst="rect">
            <a:avLst/>
          </a:prstGeom>
          <a:noFill/>
        </p:spPr>
        <p:txBody>
          <a:bodyPr wrap="none" rtlCol="0">
            <a:spAutoFit/>
          </a:bodyPr>
          <a:lstStyle/>
          <a:p>
            <a:r>
              <a:rPr lang="de-DE" sz="10800" dirty="0" smtClean="0"/>
              <a:t>=</a:t>
            </a:r>
            <a:endParaRPr lang="de-DE" sz="10800" dirty="0"/>
          </a:p>
        </p:txBody>
      </p:sp>
      <p:pic>
        <p:nvPicPr>
          <p:cNvPr id="36"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11560" y="5301208"/>
            <a:ext cx="1055992" cy="702868"/>
          </a:xfrm>
          <a:prstGeom prst="rect">
            <a:avLst/>
          </a:prstGeom>
          <a:noFill/>
        </p:spPr>
      </p:pic>
      <p:pic>
        <p:nvPicPr>
          <p:cNvPr id="37"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1520" y="5517232"/>
            <a:ext cx="1055992" cy="702868"/>
          </a:xfrm>
          <a:prstGeom prst="rect">
            <a:avLst/>
          </a:prstGeom>
          <a:noFill/>
        </p:spPr>
      </p:pic>
      <p:pic>
        <p:nvPicPr>
          <p:cNvPr id="38"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475656" y="5661248"/>
            <a:ext cx="1055992" cy="702868"/>
          </a:xfrm>
          <a:prstGeom prst="rect">
            <a:avLst/>
          </a:prstGeom>
          <a:noFill/>
        </p:spPr>
      </p:pic>
      <p:pic>
        <p:nvPicPr>
          <p:cNvPr id="39"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043608" y="5661248"/>
            <a:ext cx="1055992" cy="702868"/>
          </a:xfrm>
          <a:prstGeom prst="rect">
            <a:avLst/>
          </a:prstGeom>
          <a:noFill/>
        </p:spPr>
      </p:pic>
      <p:pic>
        <p:nvPicPr>
          <p:cNvPr id="40"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619672" y="5157192"/>
            <a:ext cx="1055992" cy="702868"/>
          </a:xfrm>
          <a:prstGeom prst="rect">
            <a:avLst/>
          </a:prstGeom>
          <a:noFill/>
        </p:spPr>
      </p:pic>
      <p:pic>
        <p:nvPicPr>
          <p:cNvPr id="41"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11560" y="5733256"/>
            <a:ext cx="1055992" cy="702868"/>
          </a:xfrm>
          <a:prstGeom prst="rect">
            <a:avLst/>
          </a:prstGeom>
          <a:noFill/>
        </p:spPr>
      </p:pic>
      <p:pic>
        <p:nvPicPr>
          <p:cNvPr id="42"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80528" y="5661248"/>
            <a:ext cx="1055992" cy="702868"/>
          </a:xfrm>
          <a:prstGeom prst="rect">
            <a:avLst/>
          </a:prstGeom>
          <a:noFill/>
        </p:spPr>
      </p:pic>
      <p:pic>
        <p:nvPicPr>
          <p:cNvPr id="43"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5301208"/>
            <a:ext cx="1055992" cy="702868"/>
          </a:xfrm>
          <a:prstGeom prst="rect">
            <a:avLst/>
          </a:prstGeom>
          <a:noFill/>
        </p:spPr>
      </p:pic>
      <p:pic>
        <p:nvPicPr>
          <p:cNvPr id="45"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39552" y="4869160"/>
            <a:ext cx="1055992" cy="702868"/>
          </a:xfrm>
          <a:prstGeom prst="rect">
            <a:avLst/>
          </a:prstGeom>
          <a:noFill/>
        </p:spPr>
      </p:pic>
      <p:pic>
        <p:nvPicPr>
          <p:cNvPr id="46"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907704" y="5661248"/>
            <a:ext cx="1055992" cy="702868"/>
          </a:xfrm>
          <a:prstGeom prst="rect">
            <a:avLst/>
          </a:prstGeom>
          <a:noFill/>
        </p:spPr>
      </p:pic>
      <p:pic>
        <p:nvPicPr>
          <p:cNvPr id="47"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403648" y="4653136"/>
            <a:ext cx="1055992" cy="702868"/>
          </a:xfrm>
          <a:prstGeom prst="rect">
            <a:avLst/>
          </a:prstGeom>
          <a:noFill/>
        </p:spPr>
      </p:pic>
      <p:pic>
        <p:nvPicPr>
          <p:cNvPr id="48"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043608" y="4653136"/>
            <a:ext cx="1055992" cy="702868"/>
          </a:xfrm>
          <a:prstGeom prst="rect">
            <a:avLst/>
          </a:prstGeom>
          <a:noFill/>
        </p:spPr>
      </p:pic>
      <p:pic>
        <p:nvPicPr>
          <p:cNvPr id="50"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79512" y="4581128"/>
            <a:ext cx="1055992" cy="702868"/>
          </a:xfrm>
          <a:prstGeom prst="rect">
            <a:avLst/>
          </a:prstGeom>
          <a:noFill/>
        </p:spPr>
      </p:pic>
      <p:pic>
        <p:nvPicPr>
          <p:cNvPr id="51"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187624" y="4221088"/>
            <a:ext cx="1055992" cy="702868"/>
          </a:xfrm>
          <a:prstGeom prst="rect">
            <a:avLst/>
          </a:prstGeom>
          <a:noFill/>
        </p:spPr>
      </p:pic>
      <p:pic>
        <p:nvPicPr>
          <p:cNvPr id="52"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55576" y="4437112"/>
            <a:ext cx="1055992" cy="702868"/>
          </a:xfrm>
          <a:prstGeom prst="rect">
            <a:avLst/>
          </a:prstGeom>
          <a:noFill/>
        </p:spPr>
      </p:pic>
      <p:pic>
        <p:nvPicPr>
          <p:cNvPr id="53"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80528" y="4869160"/>
            <a:ext cx="1055992" cy="702868"/>
          </a:xfrm>
          <a:prstGeom prst="rect">
            <a:avLst/>
          </a:prstGeom>
          <a:noFill/>
        </p:spPr>
      </p:pic>
      <p:pic>
        <p:nvPicPr>
          <p:cNvPr id="54"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27996" y="5229200"/>
            <a:ext cx="1055992" cy="702868"/>
          </a:xfrm>
          <a:prstGeom prst="rect">
            <a:avLst/>
          </a:prstGeom>
          <a:noFill/>
        </p:spPr>
      </p:pic>
      <p:pic>
        <p:nvPicPr>
          <p:cNvPr id="55"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4584" y="5589240"/>
            <a:ext cx="1055992" cy="702868"/>
          </a:xfrm>
          <a:prstGeom prst="rect">
            <a:avLst/>
          </a:prstGeom>
          <a:noFill/>
        </p:spPr>
      </p:pic>
      <p:pic>
        <p:nvPicPr>
          <p:cNvPr id="56"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827584" y="4077072"/>
            <a:ext cx="1055992" cy="702868"/>
          </a:xfrm>
          <a:prstGeom prst="rect">
            <a:avLst/>
          </a:prstGeom>
          <a:noFill/>
        </p:spPr>
      </p:pic>
      <p:pic>
        <p:nvPicPr>
          <p:cNvPr id="57"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5536" y="4077072"/>
            <a:ext cx="1055992" cy="702868"/>
          </a:xfrm>
          <a:prstGeom prst="rect">
            <a:avLst/>
          </a:prstGeom>
          <a:noFill/>
        </p:spPr>
      </p:pic>
      <p:pic>
        <p:nvPicPr>
          <p:cNvPr id="58"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4437112"/>
            <a:ext cx="1055992" cy="702868"/>
          </a:xfrm>
          <a:prstGeom prst="rect">
            <a:avLst/>
          </a:prstGeom>
          <a:noFill/>
        </p:spPr>
      </p:pic>
      <p:pic>
        <p:nvPicPr>
          <p:cNvPr id="59"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79512" y="3861048"/>
            <a:ext cx="1055992" cy="702868"/>
          </a:xfrm>
          <a:prstGeom prst="rect">
            <a:avLst/>
          </a:prstGeom>
          <a:noFill/>
        </p:spPr>
      </p:pic>
      <p:pic>
        <p:nvPicPr>
          <p:cNvPr id="60"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11560" y="3717032"/>
            <a:ext cx="1055992" cy="702868"/>
          </a:xfrm>
          <a:prstGeom prst="rect">
            <a:avLst/>
          </a:prstGeom>
          <a:noFill/>
        </p:spPr>
      </p:pic>
      <p:pic>
        <p:nvPicPr>
          <p:cNvPr id="61"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187624" y="3861048"/>
            <a:ext cx="1055992" cy="702868"/>
          </a:xfrm>
          <a:prstGeom prst="rect">
            <a:avLst/>
          </a:prstGeom>
          <a:noFill/>
        </p:spPr>
      </p:pic>
      <p:pic>
        <p:nvPicPr>
          <p:cNvPr id="62"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827584" y="3429000"/>
            <a:ext cx="1055992" cy="702868"/>
          </a:xfrm>
          <a:prstGeom prst="rect">
            <a:avLst/>
          </a:prstGeom>
          <a:noFill/>
        </p:spPr>
      </p:pic>
      <p:pic>
        <p:nvPicPr>
          <p:cNvPr id="63"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5536" y="3429000"/>
            <a:ext cx="1055992" cy="702868"/>
          </a:xfrm>
          <a:prstGeom prst="rect">
            <a:avLst/>
          </a:prstGeom>
          <a:noFill/>
        </p:spPr>
      </p:pic>
      <p:pic>
        <p:nvPicPr>
          <p:cNvPr id="64"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39552" y="3077566"/>
            <a:ext cx="1055992" cy="702868"/>
          </a:xfrm>
          <a:prstGeom prst="rect">
            <a:avLst/>
          </a:prstGeom>
          <a:noFill/>
        </p:spPr>
      </p:pic>
      <p:pic>
        <p:nvPicPr>
          <p:cNvPr id="65"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55576" y="3077566"/>
            <a:ext cx="1055992" cy="702868"/>
          </a:xfrm>
          <a:prstGeom prst="rect">
            <a:avLst/>
          </a:prstGeom>
          <a:noFill/>
        </p:spPr>
      </p:pic>
      <p:pic>
        <p:nvPicPr>
          <p:cNvPr id="66"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3573016"/>
            <a:ext cx="1055992" cy="702868"/>
          </a:xfrm>
          <a:prstGeom prst="rect">
            <a:avLst/>
          </a:prstGeom>
          <a:noFill/>
        </p:spPr>
      </p:pic>
      <p:pic>
        <p:nvPicPr>
          <p:cNvPr id="67"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2536" y="3933056"/>
            <a:ext cx="1055992" cy="702868"/>
          </a:xfrm>
          <a:prstGeom prst="rect">
            <a:avLst/>
          </a:prstGeom>
          <a:noFill/>
        </p:spPr>
      </p:pic>
      <p:pic>
        <p:nvPicPr>
          <p:cNvPr id="68"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27996" y="4509120"/>
            <a:ext cx="1055992" cy="702868"/>
          </a:xfrm>
          <a:prstGeom prst="rect">
            <a:avLst/>
          </a:prstGeom>
          <a:noFill/>
        </p:spPr>
      </p:pic>
      <p:pic>
        <p:nvPicPr>
          <p:cNvPr id="69"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475656" y="5517232"/>
            <a:ext cx="1055992" cy="702868"/>
          </a:xfrm>
          <a:prstGeom prst="rect">
            <a:avLst/>
          </a:prstGeom>
          <a:noFill/>
        </p:spPr>
      </p:pic>
      <p:pic>
        <p:nvPicPr>
          <p:cNvPr id="70"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79512" y="5661248"/>
            <a:ext cx="1055992" cy="702868"/>
          </a:xfrm>
          <a:prstGeom prst="rect">
            <a:avLst/>
          </a:prstGeom>
          <a:noFill/>
        </p:spPr>
      </p:pic>
      <p:pic>
        <p:nvPicPr>
          <p:cNvPr id="71"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67544" y="5301208"/>
            <a:ext cx="1055992" cy="702868"/>
          </a:xfrm>
          <a:prstGeom prst="rect">
            <a:avLst/>
          </a:prstGeom>
          <a:noFill/>
        </p:spPr>
      </p:pic>
      <p:sp>
        <p:nvSpPr>
          <p:cNvPr id="75"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12</a:t>
            </a:fld>
            <a:endParaRPr lang="de-DE" dirty="0"/>
          </a:p>
        </p:txBody>
      </p:sp>
      <p:sp>
        <p:nvSpPr>
          <p:cNvPr id="76"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23.05.2016</a:t>
            </a:fld>
            <a:endParaRPr lang="de-DE" dirty="0"/>
          </a:p>
        </p:txBody>
      </p:sp>
      <p:sp>
        <p:nvSpPr>
          <p:cNvPr id="77" name="Textfeld 76"/>
          <p:cNvSpPr txBox="1"/>
          <p:nvPr/>
        </p:nvSpPr>
        <p:spPr>
          <a:xfrm rot="21070665">
            <a:off x="1835696" y="1988840"/>
            <a:ext cx="3352200" cy="1200329"/>
          </a:xfrm>
          <a:prstGeom prst="rect">
            <a:avLst/>
          </a:prstGeom>
          <a:noFill/>
          <a:ln w="44450">
            <a:solidFill>
              <a:srgbClr val="FF0000"/>
            </a:solidFill>
          </a:ln>
        </p:spPr>
        <p:txBody>
          <a:bodyPr wrap="none" rtlCol="0">
            <a:spAutoFit/>
          </a:bodyPr>
          <a:lstStyle/>
          <a:p>
            <a:r>
              <a:rPr lang="de-DE" sz="7200" dirty="0" smtClean="0">
                <a:solidFill>
                  <a:srgbClr val="FF0000"/>
                </a:solidFill>
              </a:rPr>
              <a:t>2.730 kg</a:t>
            </a:r>
            <a:endParaRPr lang="de-DE" sz="7200" dirty="0">
              <a:solidFill>
                <a:srgbClr val="FF0000"/>
              </a:solidFill>
            </a:endParaRPr>
          </a:p>
        </p:txBody>
      </p:sp>
      <p:sp>
        <p:nvSpPr>
          <p:cNvPr id="49"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ppt_x"/>
                                          </p:val>
                                        </p:tav>
                                        <p:tav tm="100000">
                                          <p:val>
                                            <p:strVal val="#ppt_x"/>
                                          </p:val>
                                        </p:tav>
                                      </p:tavLst>
                                    </p:anim>
                                    <p:anim calcmode="lin" valueType="num">
                                      <p:cBhvr additive="base">
                                        <p:cTn id="13" dur="1000" fill="hold"/>
                                        <p:tgtEl>
                                          <p:spTgt spid="5"/>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1000" fill="hold"/>
                                        <p:tgtEl>
                                          <p:spTgt spid="36"/>
                                        </p:tgtEl>
                                        <p:attrNameLst>
                                          <p:attrName>ppt_x</p:attrName>
                                        </p:attrNameLst>
                                      </p:cBhvr>
                                      <p:tavLst>
                                        <p:tav tm="0">
                                          <p:val>
                                            <p:strVal val="#ppt_x"/>
                                          </p:val>
                                        </p:tav>
                                        <p:tav tm="100000">
                                          <p:val>
                                            <p:strVal val="#ppt_x"/>
                                          </p:val>
                                        </p:tav>
                                      </p:tavLst>
                                    </p:anim>
                                    <p:anim calcmode="lin" valueType="num">
                                      <p:cBhvr additive="base">
                                        <p:cTn id="18" dur="1000" fill="hold"/>
                                        <p:tgtEl>
                                          <p:spTgt spid="36"/>
                                        </p:tgtEl>
                                        <p:attrNameLst>
                                          <p:attrName>ppt_y</p:attrName>
                                        </p:attrNameLst>
                                      </p:cBhvr>
                                      <p:tavLst>
                                        <p:tav tm="0">
                                          <p:val>
                                            <p:strVal val="0-#ppt_h/2"/>
                                          </p:val>
                                        </p:tav>
                                        <p:tav tm="100000">
                                          <p:val>
                                            <p:strVal val="#ppt_y"/>
                                          </p:val>
                                        </p:tav>
                                      </p:tavLst>
                                    </p:anim>
                                  </p:childTnLst>
                                </p:cTn>
                              </p:par>
                            </p:childTnLst>
                          </p:cTn>
                        </p:par>
                        <p:par>
                          <p:cTn id="19" fill="hold">
                            <p:stCondLst>
                              <p:cond delay="3000"/>
                            </p:stCondLst>
                            <p:childTnLst>
                              <p:par>
                                <p:cTn id="20" presetID="2" presetClass="entr" presetSubtype="1"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1000" fill="hold"/>
                                        <p:tgtEl>
                                          <p:spTgt spid="37"/>
                                        </p:tgtEl>
                                        <p:attrNameLst>
                                          <p:attrName>ppt_x</p:attrName>
                                        </p:attrNameLst>
                                      </p:cBhvr>
                                      <p:tavLst>
                                        <p:tav tm="0">
                                          <p:val>
                                            <p:strVal val="#ppt_x"/>
                                          </p:val>
                                        </p:tav>
                                        <p:tav tm="100000">
                                          <p:val>
                                            <p:strVal val="#ppt_x"/>
                                          </p:val>
                                        </p:tav>
                                      </p:tavLst>
                                    </p:anim>
                                    <p:anim calcmode="lin" valueType="num">
                                      <p:cBhvr additive="base">
                                        <p:cTn id="23" dur="1000" fill="hold"/>
                                        <p:tgtEl>
                                          <p:spTgt spid="37"/>
                                        </p:tgtEl>
                                        <p:attrNameLst>
                                          <p:attrName>ppt_y</p:attrName>
                                        </p:attrNameLst>
                                      </p:cBhvr>
                                      <p:tavLst>
                                        <p:tav tm="0">
                                          <p:val>
                                            <p:strVal val="0-#ppt_h/2"/>
                                          </p:val>
                                        </p:tav>
                                        <p:tav tm="100000">
                                          <p:val>
                                            <p:strVal val="#ppt_y"/>
                                          </p:val>
                                        </p:tav>
                                      </p:tavLst>
                                    </p:anim>
                                  </p:childTnLst>
                                </p:cTn>
                              </p:par>
                            </p:childTnLst>
                          </p:cTn>
                        </p:par>
                        <p:par>
                          <p:cTn id="24" fill="hold">
                            <p:stCondLst>
                              <p:cond delay="4000"/>
                            </p:stCondLst>
                            <p:childTnLst>
                              <p:par>
                                <p:cTn id="25" presetID="2" presetClass="entr" presetSubtype="1"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1000" fill="hold"/>
                                        <p:tgtEl>
                                          <p:spTgt spid="38"/>
                                        </p:tgtEl>
                                        <p:attrNameLst>
                                          <p:attrName>ppt_x</p:attrName>
                                        </p:attrNameLst>
                                      </p:cBhvr>
                                      <p:tavLst>
                                        <p:tav tm="0">
                                          <p:val>
                                            <p:strVal val="#ppt_x"/>
                                          </p:val>
                                        </p:tav>
                                        <p:tav tm="100000">
                                          <p:val>
                                            <p:strVal val="#ppt_x"/>
                                          </p:val>
                                        </p:tav>
                                      </p:tavLst>
                                    </p:anim>
                                    <p:anim calcmode="lin" valueType="num">
                                      <p:cBhvr additive="base">
                                        <p:cTn id="28" dur="1000" fill="hold"/>
                                        <p:tgtEl>
                                          <p:spTgt spid="38"/>
                                        </p:tgtEl>
                                        <p:attrNameLst>
                                          <p:attrName>ppt_y</p:attrName>
                                        </p:attrNameLst>
                                      </p:cBhvr>
                                      <p:tavLst>
                                        <p:tav tm="0">
                                          <p:val>
                                            <p:strVal val="0-#ppt_h/2"/>
                                          </p:val>
                                        </p:tav>
                                        <p:tav tm="100000">
                                          <p:val>
                                            <p:strVal val="#ppt_y"/>
                                          </p:val>
                                        </p:tav>
                                      </p:tavLst>
                                    </p:anim>
                                  </p:childTnLst>
                                </p:cTn>
                              </p:par>
                            </p:childTnLst>
                          </p:cTn>
                        </p:par>
                        <p:par>
                          <p:cTn id="29" fill="hold">
                            <p:stCondLst>
                              <p:cond delay="5000"/>
                            </p:stCondLst>
                            <p:childTnLst>
                              <p:par>
                                <p:cTn id="30" presetID="2" presetClass="entr" presetSubtype="1" fill="hold"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1000" fill="hold"/>
                                        <p:tgtEl>
                                          <p:spTgt spid="39"/>
                                        </p:tgtEl>
                                        <p:attrNameLst>
                                          <p:attrName>ppt_x</p:attrName>
                                        </p:attrNameLst>
                                      </p:cBhvr>
                                      <p:tavLst>
                                        <p:tav tm="0">
                                          <p:val>
                                            <p:strVal val="#ppt_x"/>
                                          </p:val>
                                        </p:tav>
                                        <p:tav tm="100000">
                                          <p:val>
                                            <p:strVal val="#ppt_x"/>
                                          </p:val>
                                        </p:tav>
                                      </p:tavLst>
                                    </p:anim>
                                    <p:anim calcmode="lin" valueType="num">
                                      <p:cBhvr additive="base">
                                        <p:cTn id="33" dur="1000" fill="hold"/>
                                        <p:tgtEl>
                                          <p:spTgt spid="39"/>
                                        </p:tgtEl>
                                        <p:attrNameLst>
                                          <p:attrName>ppt_y</p:attrName>
                                        </p:attrNameLst>
                                      </p:cBhvr>
                                      <p:tavLst>
                                        <p:tav tm="0">
                                          <p:val>
                                            <p:strVal val="0-#ppt_h/2"/>
                                          </p:val>
                                        </p:tav>
                                        <p:tav tm="100000">
                                          <p:val>
                                            <p:strVal val="#ppt_y"/>
                                          </p:val>
                                        </p:tav>
                                      </p:tavLst>
                                    </p:anim>
                                  </p:childTnLst>
                                </p:cTn>
                              </p:par>
                            </p:childTnLst>
                          </p:cTn>
                        </p:par>
                        <p:par>
                          <p:cTn id="34" fill="hold">
                            <p:stCondLst>
                              <p:cond delay="6000"/>
                            </p:stCondLst>
                            <p:childTnLst>
                              <p:par>
                                <p:cTn id="35" presetID="2" presetClass="entr" presetSubtype="1"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1000" fill="hold"/>
                                        <p:tgtEl>
                                          <p:spTgt spid="40"/>
                                        </p:tgtEl>
                                        <p:attrNameLst>
                                          <p:attrName>ppt_x</p:attrName>
                                        </p:attrNameLst>
                                      </p:cBhvr>
                                      <p:tavLst>
                                        <p:tav tm="0">
                                          <p:val>
                                            <p:strVal val="#ppt_x"/>
                                          </p:val>
                                        </p:tav>
                                        <p:tav tm="100000">
                                          <p:val>
                                            <p:strVal val="#ppt_x"/>
                                          </p:val>
                                        </p:tav>
                                      </p:tavLst>
                                    </p:anim>
                                    <p:anim calcmode="lin" valueType="num">
                                      <p:cBhvr additive="base">
                                        <p:cTn id="38" dur="1000" fill="hold"/>
                                        <p:tgtEl>
                                          <p:spTgt spid="40"/>
                                        </p:tgtEl>
                                        <p:attrNameLst>
                                          <p:attrName>ppt_y</p:attrName>
                                        </p:attrNameLst>
                                      </p:cBhvr>
                                      <p:tavLst>
                                        <p:tav tm="0">
                                          <p:val>
                                            <p:strVal val="0-#ppt_h/2"/>
                                          </p:val>
                                        </p:tav>
                                        <p:tav tm="100000">
                                          <p:val>
                                            <p:strVal val="#ppt_y"/>
                                          </p:val>
                                        </p:tav>
                                      </p:tavLst>
                                    </p:anim>
                                  </p:childTnLst>
                                </p:cTn>
                              </p:par>
                            </p:childTnLst>
                          </p:cTn>
                        </p:par>
                        <p:par>
                          <p:cTn id="39" fill="hold">
                            <p:stCondLst>
                              <p:cond delay="7000"/>
                            </p:stCondLst>
                            <p:childTnLst>
                              <p:par>
                                <p:cTn id="40" presetID="2" presetClass="entr" presetSubtype="1" fill="hold" nodeType="after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1000" fill="hold"/>
                                        <p:tgtEl>
                                          <p:spTgt spid="41"/>
                                        </p:tgtEl>
                                        <p:attrNameLst>
                                          <p:attrName>ppt_x</p:attrName>
                                        </p:attrNameLst>
                                      </p:cBhvr>
                                      <p:tavLst>
                                        <p:tav tm="0">
                                          <p:val>
                                            <p:strVal val="#ppt_x"/>
                                          </p:val>
                                        </p:tav>
                                        <p:tav tm="100000">
                                          <p:val>
                                            <p:strVal val="#ppt_x"/>
                                          </p:val>
                                        </p:tav>
                                      </p:tavLst>
                                    </p:anim>
                                    <p:anim calcmode="lin" valueType="num">
                                      <p:cBhvr additive="base">
                                        <p:cTn id="43" dur="1000" fill="hold"/>
                                        <p:tgtEl>
                                          <p:spTgt spid="41"/>
                                        </p:tgtEl>
                                        <p:attrNameLst>
                                          <p:attrName>ppt_y</p:attrName>
                                        </p:attrNameLst>
                                      </p:cBhvr>
                                      <p:tavLst>
                                        <p:tav tm="0">
                                          <p:val>
                                            <p:strVal val="0-#ppt_h/2"/>
                                          </p:val>
                                        </p:tav>
                                        <p:tav tm="100000">
                                          <p:val>
                                            <p:strVal val="#ppt_y"/>
                                          </p:val>
                                        </p:tav>
                                      </p:tavLst>
                                    </p:anim>
                                  </p:childTnLst>
                                </p:cTn>
                              </p:par>
                            </p:childTnLst>
                          </p:cTn>
                        </p:par>
                        <p:par>
                          <p:cTn id="44" fill="hold">
                            <p:stCondLst>
                              <p:cond delay="8000"/>
                            </p:stCondLst>
                            <p:childTnLst>
                              <p:par>
                                <p:cTn id="45" presetID="2" presetClass="entr" presetSubtype="1"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additive="base">
                                        <p:cTn id="47" dur="1000" fill="hold"/>
                                        <p:tgtEl>
                                          <p:spTgt spid="42"/>
                                        </p:tgtEl>
                                        <p:attrNameLst>
                                          <p:attrName>ppt_x</p:attrName>
                                        </p:attrNameLst>
                                      </p:cBhvr>
                                      <p:tavLst>
                                        <p:tav tm="0">
                                          <p:val>
                                            <p:strVal val="#ppt_x"/>
                                          </p:val>
                                        </p:tav>
                                        <p:tav tm="100000">
                                          <p:val>
                                            <p:strVal val="#ppt_x"/>
                                          </p:val>
                                        </p:tav>
                                      </p:tavLst>
                                    </p:anim>
                                    <p:anim calcmode="lin" valueType="num">
                                      <p:cBhvr additive="base">
                                        <p:cTn id="48" dur="1000" fill="hold"/>
                                        <p:tgtEl>
                                          <p:spTgt spid="42"/>
                                        </p:tgtEl>
                                        <p:attrNameLst>
                                          <p:attrName>ppt_y</p:attrName>
                                        </p:attrNameLst>
                                      </p:cBhvr>
                                      <p:tavLst>
                                        <p:tav tm="0">
                                          <p:val>
                                            <p:strVal val="0-#ppt_h/2"/>
                                          </p:val>
                                        </p:tav>
                                        <p:tav tm="100000">
                                          <p:val>
                                            <p:strVal val="#ppt_y"/>
                                          </p:val>
                                        </p:tav>
                                      </p:tavLst>
                                    </p:anim>
                                  </p:childTnLst>
                                </p:cTn>
                              </p:par>
                            </p:childTnLst>
                          </p:cTn>
                        </p:par>
                        <p:par>
                          <p:cTn id="49" fill="hold">
                            <p:stCondLst>
                              <p:cond delay="9000"/>
                            </p:stCondLst>
                            <p:childTnLst>
                              <p:par>
                                <p:cTn id="50" presetID="2" presetClass="entr" presetSubtype="1" fill="hold" nodeType="after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additive="base">
                                        <p:cTn id="52" dur="1000" fill="hold"/>
                                        <p:tgtEl>
                                          <p:spTgt spid="43"/>
                                        </p:tgtEl>
                                        <p:attrNameLst>
                                          <p:attrName>ppt_x</p:attrName>
                                        </p:attrNameLst>
                                      </p:cBhvr>
                                      <p:tavLst>
                                        <p:tav tm="0">
                                          <p:val>
                                            <p:strVal val="#ppt_x"/>
                                          </p:val>
                                        </p:tav>
                                        <p:tav tm="100000">
                                          <p:val>
                                            <p:strVal val="#ppt_x"/>
                                          </p:val>
                                        </p:tav>
                                      </p:tavLst>
                                    </p:anim>
                                    <p:anim calcmode="lin" valueType="num">
                                      <p:cBhvr additive="base">
                                        <p:cTn id="53" dur="1000" fill="hold"/>
                                        <p:tgtEl>
                                          <p:spTgt spid="43"/>
                                        </p:tgtEl>
                                        <p:attrNameLst>
                                          <p:attrName>ppt_y</p:attrName>
                                        </p:attrNameLst>
                                      </p:cBhvr>
                                      <p:tavLst>
                                        <p:tav tm="0">
                                          <p:val>
                                            <p:strVal val="0-#ppt_h/2"/>
                                          </p:val>
                                        </p:tav>
                                        <p:tav tm="100000">
                                          <p:val>
                                            <p:strVal val="#ppt_y"/>
                                          </p:val>
                                        </p:tav>
                                      </p:tavLst>
                                    </p:anim>
                                  </p:childTnLst>
                                </p:cTn>
                              </p:par>
                            </p:childTnLst>
                          </p:cTn>
                        </p:par>
                        <p:par>
                          <p:cTn id="54" fill="hold">
                            <p:stCondLst>
                              <p:cond delay="10000"/>
                            </p:stCondLst>
                            <p:childTnLst>
                              <p:par>
                                <p:cTn id="55" presetID="2" presetClass="entr" presetSubtype="1"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additive="base">
                                        <p:cTn id="57" dur="1000" fill="hold"/>
                                        <p:tgtEl>
                                          <p:spTgt spid="45"/>
                                        </p:tgtEl>
                                        <p:attrNameLst>
                                          <p:attrName>ppt_x</p:attrName>
                                        </p:attrNameLst>
                                      </p:cBhvr>
                                      <p:tavLst>
                                        <p:tav tm="0">
                                          <p:val>
                                            <p:strVal val="#ppt_x"/>
                                          </p:val>
                                        </p:tav>
                                        <p:tav tm="100000">
                                          <p:val>
                                            <p:strVal val="#ppt_x"/>
                                          </p:val>
                                        </p:tav>
                                      </p:tavLst>
                                    </p:anim>
                                    <p:anim calcmode="lin" valueType="num">
                                      <p:cBhvr additive="base">
                                        <p:cTn id="58" dur="1000" fill="hold"/>
                                        <p:tgtEl>
                                          <p:spTgt spid="45"/>
                                        </p:tgtEl>
                                        <p:attrNameLst>
                                          <p:attrName>ppt_y</p:attrName>
                                        </p:attrNameLst>
                                      </p:cBhvr>
                                      <p:tavLst>
                                        <p:tav tm="0">
                                          <p:val>
                                            <p:strVal val="0-#ppt_h/2"/>
                                          </p:val>
                                        </p:tav>
                                        <p:tav tm="100000">
                                          <p:val>
                                            <p:strVal val="#ppt_y"/>
                                          </p:val>
                                        </p:tav>
                                      </p:tavLst>
                                    </p:anim>
                                  </p:childTnLst>
                                </p:cTn>
                              </p:par>
                            </p:childTnLst>
                          </p:cTn>
                        </p:par>
                        <p:par>
                          <p:cTn id="59" fill="hold">
                            <p:stCondLst>
                              <p:cond delay="11000"/>
                            </p:stCondLst>
                            <p:childTnLst>
                              <p:par>
                                <p:cTn id="60" presetID="2" presetClass="entr" presetSubtype="1" fill="hold" nodeType="after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additive="base">
                                        <p:cTn id="62" dur="1000" fill="hold"/>
                                        <p:tgtEl>
                                          <p:spTgt spid="46"/>
                                        </p:tgtEl>
                                        <p:attrNameLst>
                                          <p:attrName>ppt_x</p:attrName>
                                        </p:attrNameLst>
                                      </p:cBhvr>
                                      <p:tavLst>
                                        <p:tav tm="0">
                                          <p:val>
                                            <p:strVal val="#ppt_x"/>
                                          </p:val>
                                        </p:tav>
                                        <p:tav tm="100000">
                                          <p:val>
                                            <p:strVal val="#ppt_x"/>
                                          </p:val>
                                        </p:tav>
                                      </p:tavLst>
                                    </p:anim>
                                    <p:anim calcmode="lin" valueType="num">
                                      <p:cBhvr additive="base">
                                        <p:cTn id="63" dur="1000" fill="hold"/>
                                        <p:tgtEl>
                                          <p:spTgt spid="46"/>
                                        </p:tgtEl>
                                        <p:attrNameLst>
                                          <p:attrName>ppt_y</p:attrName>
                                        </p:attrNameLst>
                                      </p:cBhvr>
                                      <p:tavLst>
                                        <p:tav tm="0">
                                          <p:val>
                                            <p:strVal val="0-#ppt_h/2"/>
                                          </p:val>
                                        </p:tav>
                                        <p:tav tm="100000">
                                          <p:val>
                                            <p:strVal val="#ppt_y"/>
                                          </p:val>
                                        </p:tav>
                                      </p:tavLst>
                                    </p:anim>
                                  </p:childTnLst>
                                </p:cTn>
                              </p:par>
                            </p:childTnLst>
                          </p:cTn>
                        </p:par>
                        <p:par>
                          <p:cTn id="64" fill="hold">
                            <p:stCondLst>
                              <p:cond delay="12000"/>
                            </p:stCondLst>
                            <p:childTnLst>
                              <p:par>
                                <p:cTn id="65" presetID="2" presetClass="entr" presetSubtype="1" fill="hold" nodeType="afterEffect">
                                  <p:stCondLst>
                                    <p:cond delay="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1000" fill="hold"/>
                                        <p:tgtEl>
                                          <p:spTgt spid="47"/>
                                        </p:tgtEl>
                                        <p:attrNameLst>
                                          <p:attrName>ppt_x</p:attrName>
                                        </p:attrNameLst>
                                      </p:cBhvr>
                                      <p:tavLst>
                                        <p:tav tm="0">
                                          <p:val>
                                            <p:strVal val="#ppt_x"/>
                                          </p:val>
                                        </p:tav>
                                        <p:tav tm="100000">
                                          <p:val>
                                            <p:strVal val="#ppt_x"/>
                                          </p:val>
                                        </p:tav>
                                      </p:tavLst>
                                    </p:anim>
                                    <p:anim calcmode="lin" valueType="num">
                                      <p:cBhvr additive="base">
                                        <p:cTn id="68" dur="1000" fill="hold"/>
                                        <p:tgtEl>
                                          <p:spTgt spid="47"/>
                                        </p:tgtEl>
                                        <p:attrNameLst>
                                          <p:attrName>ppt_y</p:attrName>
                                        </p:attrNameLst>
                                      </p:cBhvr>
                                      <p:tavLst>
                                        <p:tav tm="0">
                                          <p:val>
                                            <p:strVal val="0-#ppt_h/2"/>
                                          </p:val>
                                        </p:tav>
                                        <p:tav tm="100000">
                                          <p:val>
                                            <p:strVal val="#ppt_y"/>
                                          </p:val>
                                        </p:tav>
                                      </p:tavLst>
                                    </p:anim>
                                  </p:childTnLst>
                                </p:cTn>
                              </p:par>
                            </p:childTnLst>
                          </p:cTn>
                        </p:par>
                        <p:par>
                          <p:cTn id="69" fill="hold">
                            <p:stCondLst>
                              <p:cond delay="13000"/>
                            </p:stCondLst>
                            <p:childTnLst>
                              <p:par>
                                <p:cTn id="70" presetID="2" presetClass="entr" presetSubtype="1" fill="hold"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1000" fill="hold"/>
                                        <p:tgtEl>
                                          <p:spTgt spid="48"/>
                                        </p:tgtEl>
                                        <p:attrNameLst>
                                          <p:attrName>ppt_x</p:attrName>
                                        </p:attrNameLst>
                                      </p:cBhvr>
                                      <p:tavLst>
                                        <p:tav tm="0">
                                          <p:val>
                                            <p:strVal val="#ppt_x"/>
                                          </p:val>
                                        </p:tav>
                                        <p:tav tm="100000">
                                          <p:val>
                                            <p:strVal val="#ppt_x"/>
                                          </p:val>
                                        </p:tav>
                                      </p:tavLst>
                                    </p:anim>
                                    <p:anim calcmode="lin" valueType="num">
                                      <p:cBhvr additive="base">
                                        <p:cTn id="73" dur="1000" fill="hold"/>
                                        <p:tgtEl>
                                          <p:spTgt spid="48"/>
                                        </p:tgtEl>
                                        <p:attrNameLst>
                                          <p:attrName>ppt_y</p:attrName>
                                        </p:attrNameLst>
                                      </p:cBhvr>
                                      <p:tavLst>
                                        <p:tav tm="0">
                                          <p:val>
                                            <p:strVal val="0-#ppt_h/2"/>
                                          </p:val>
                                        </p:tav>
                                        <p:tav tm="100000">
                                          <p:val>
                                            <p:strVal val="#ppt_y"/>
                                          </p:val>
                                        </p:tav>
                                      </p:tavLst>
                                    </p:anim>
                                  </p:childTnLst>
                                </p:cTn>
                              </p:par>
                            </p:childTnLst>
                          </p:cTn>
                        </p:par>
                        <p:par>
                          <p:cTn id="74" fill="hold">
                            <p:stCondLst>
                              <p:cond delay="14000"/>
                            </p:stCondLst>
                            <p:childTnLst>
                              <p:par>
                                <p:cTn id="75" presetID="2" presetClass="entr" presetSubtype="1" fill="hold" nodeType="afterEffect">
                                  <p:stCondLst>
                                    <p:cond delay="0"/>
                                  </p:stCondLst>
                                  <p:childTnLst>
                                    <p:set>
                                      <p:cBhvr>
                                        <p:cTn id="76" dur="1" fill="hold">
                                          <p:stCondLst>
                                            <p:cond delay="0"/>
                                          </p:stCondLst>
                                        </p:cTn>
                                        <p:tgtEl>
                                          <p:spTgt spid="50"/>
                                        </p:tgtEl>
                                        <p:attrNameLst>
                                          <p:attrName>style.visibility</p:attrName>
                                        </p:attrNameLst>
                                      </p:cBhvr>
                                      <p:to>
                                        <p:strVal val="visible"/>
                                      </p:to>
                                    </p:set>
                                    <p:anim calcmode="lin" valueType="num">
                                      <p:cBhvr additive="base">
                                        <p:cTn id="77" dur="1000" fill="hold"/>
                                        <p:tgtEl>
                                          <p:spTgt spid="50"/>
                                        </p:tgtEl>
                                        <p:attrNameLst>
                                          <p:attrName>ppt_x</p:attrName>
                                        </p:attrNameLst>
                                      </p:cBhvr>
                                      <p:tavLst>
                                        <p:tav tm="0">
                                          <p:val>
                                            <p:strVal val="#ppt_x"/>
                                          </p:val>
                                        </p:tav>
                                        <p:tav tm="100000">
                                          <p:val>
                                            <p:strVal val="#ppt_x"/>
                                          </p:val>
                                        </p:tav>
                                      </p:tavLst>
                                    </p:anim>
                                    <p:anim calcmode="lin" valueType="num">
                                      <p:cBhvr additive="base">
                                        <p:cTn id="78" dur="1000" fill="hold"/>
                                        <p:tgtEl>
                                          <p:spTgt spid="50"/>
                                        </p:tgtEl>
                                        <p:attrNameLst>
                                          <p:attrName>ppt_y</p:attrName>
                                        </p:attrNameLst>
                                      </p:cBhvr>
                                      <p:tavLst>
                                        <p:tav tm="0">
                                          <p:val>
                                            <p:strVal val="0-#ppt_h/2"/>
                                          </p:val>
                                        </p:tav>
                                        <p:tav tm="100000">
                                          <p:val>
                                            <p:strVal val="#ppt_y"/>
                                          </p:val>
                                        </p:tav>
                                      </p:tavLst>
                                    </p:anim>
                                  </p:childTnLst>
                                </p:cTn>
                              </p:par>
                            </p:childTnLst>
                          </p:cTn>
                        </p:par>
                        <p:par>
                          <p:cTn id="79" fill="hold">
                            <p:stCondLst>
                              <p:cond delay="15000"/>
                            </p:stCondLst>
                            <p:childTnLst>
                              <p:par>
                                <p:cTn id="80" presetID="2" presetClass="entr" presetSubtype="1" fill="hold" nodeType="afterEffect">
                                  <p:stCondLst>
                                    <p:cond delay="0"/>
                                  </p:stCondLst>
                                  <p:childTnLst>
                                    <p:set>
                                      <p:cBhvr>
                                        <p:cTn id="81" dur="1" fill="hold">
                                          <p:stCondLst>
                                            <p:cond delay="0"/>
                                          </p:stCondLst>
                                        </p:cTn>
                                        <p:tgtEl>
                                          <p:spTgt spid="51"/>
                                        </p:tgtEl>
                                        <p:attrNameLst>
                                          <p:attrName>style.visibility</p:attrName>
                                        </p:attrNameLst>
                                      </p:cBhvr>
                                      <p:to>
                                        <p:strVal val="visible"/>
                                      </p:to>
                                    </p:set>
                                    <p:anim calcmode="lin" valueType="num">
                                      <p:cBhvr additive="base">
                                        <p:cTn id="82" dur="1000" fill="hold"/>
                                        <p:tgtEl>
                                          <p:spTgt spid="51"/>
                                        </p:tgtEl>
                                        <p:attrNameLst>
                                          <p:attrName>ppt_x</p:attrName>
                                        </p:attrNameLst>
                                      </p:cBhvr>
                                      <p:tavLst>
                                        <p:tav tm="0">
                                          <p:val>
                                            <p:strVal val="#ppt_x"/>
                                          </p:val>
                                        </p:tav>
                                        <p:tav tm="100000">
                                          <p:val>
                                            <p:strVal val="#ppt_x"/>
                                          </p:val>
                                        </p:tav>
                                      </p:tavLst>
                                    </p:anim>
                                    <p:anim calcmode="lin" valueType="num">
                                      <p:cBhvr additive="base">
                                        <p:cTn id="83" dur="1000" fill="hold"/>
                                        <p:tgtEl>
                                          <p:spTgt spid="51"/>
                                        </p:tgtEl>
                                        <p:attrNameLst>
                                          <p:attrName>ppt_y</p:attrName>
                                        </p:attrNameLst>
                                      </p:cBhvr>
                                      <p:tavLst>
                                        <p:tav tm="0">
                                          <p:val>
                                            <p:strVal val="0-#ppt_h/2"/>
                                          </p:val>
                                        </p:tav>
                                        <p:tav tm="100000">
                                          <p:val>
                                            <p:strVal val="#ppt_y"/>
                                          </p:val>
                                        </p:tav>
                                      </p:tavLst>
                                    </p:anim>
                                  </p:childTnLst>
                                </p:cTn>
                              </p:par>
                            </p:childTnLst>
                          </p:cTn>
                        </p:par>
                        <p:par>
                          <p:cTn id="84" fill="hold">
                            <p:stCondLst>
                              <p:cond delay="16000"/>
                            </p:stCondLst>
                            <p:childTnLst>
                              <p:par>
                                <p:cTn id="85" presetID="2" presetClass="entr" presetSubtype="1" fill="hold" nodeType="afterEffect">
                                  <p:stCondLst>
                                    <p:cond delay="0"/>
                                  </p:stCondLst>
                                  <p:childTnLst>
                                    <p:set>
                                      <p:cBhvr>
                                        <p:cTn id="86" dur="1" fill="hold">
                                          <p:stCondLst>
                                            <p:cond delay="0"/>
                                          </p:stCondLst>
                                        </p:cTn>
                                        <p:tgtEl>
                                          <p:spTgt spid="52"/>
                                        </p:tgtEl>
                                        <p:attrNameLst>
                                          <p:attrName>style.visibility</p:attrName>
                                        </p:attrNameLst>
                                      </p:cBhvr>
                                      <p:to>
                                        <p:strVal val="visible"/>
                                      </p:to>
                                    </p:set>
                                    <p:anim calcmode="lin" valueType="num">
                                      <p:cBhvr additive="base">
                                        <p:cTn id="87" dur="1000" fill="hold"/>
                                        <p:tgtEl>
                                          <p:spTgt spid="52"/>
                                        </p:tgtEl>
                                        <p:attrNameLst>
                                          <p:attrName>ppt_x</p:attrName>
                                        </p:attrNameLst>
                                      </p:cBhvr>
                                      <p:tavLst>
                                        <p:tav tm="0">
                                          <p:val>
                                            <p:strVal val="#ppt_x"/>
                                          </p:val>
                                        </p:tav>
                                        <p:tav tm="100000">
                                          <p:val>
                                            <p:strVal val="#ppt_x"/>
                                          </p:val>
                                        </p:tav>
                                      </p:tavLst>
                                    </p:anim>
                                    <p:anim calcmode="lin" valueType="num">
                                      <p:cBhvr additive="base">
                                        <p:cTn id="88" dur="1000" fill="hold"/>
                                        <p:tgtEl>
                                          <p:spTgt spid="52"/>
                                        </p:tgtEl>
                                        <p:attrNameLst>
                                          <p:attrName>ppt_y</p:attrName>
                                        </p:attrNameLst>
                                      </p:cBhvr>
                                      <p:tavLst>
                                        <p:tav tm="0">
                                          <p:val>
                                            <p:strVal val="0-#ppt_h/2"/>
                                          </p:val>
                                        </p:tav>
                                        <p:tav tm="100000">
                                          <p:val>
                                            <p:strVal val="#ppt_y"/>
                                          </p:val>
                                        </p:tav>
                                      </p:tavLst>
                                    </p:anim>
                                  </p:childTnLst>
                                </p:cTn>
                              </p:par>
                            </p:childTnLst>
                          </p:cTn>
                        </p:par>
                        <p:par>
                          <p:cTn id="89" fill="hold">
                            <p:stCondLst>
                              <p:cond delay="17000"/>
                            </p:stCondLst>
                            <p:childTnLst>
                              <p:par>
                                <p:cTn id="90" presetID="2" presetClass="entr" presetSubtype="1" fill="hold" nodeType="afterEffect">
                                  <p:stCondLst>
                                    <p:cond delay="0"/>
                                  </p:stCondLst>
                                  <p:childTnLst>
                                    <p:set>
                                      <p:cBhvr>
                                        <p:cTn id="91" dur="1" fill="hold">
                                          <p:stCondLst>
                                            <p:cond delay="0"/>
                                          </p:stCondLst>
                                        </p:cTn>
                                        <p:tgtEl>
                                          <p:spTgt spid="53"/>
                                        </p:tgtEl>
                                        <p:attrNameLst>
                                          <p:attrName>style.visibility</p:attrName>
                                        </p:attrNameLst>
                                      </p:cBhvr>
                                      <p:to>
                                        <p:strVal val="visible"/>
                                      </p:to>
                                    </p:set>
                                    <p:anim calcmode="lin" valueType="num">
                                      <p:cBhvr additive="base">
                                        <p:cTn id="92" dur="1000" fill="hold"/>
                                        <p:tgtEl>
                                          <p:spTgt spid="53"/>
                                        </p:tgtEl>
                                        <p:attrNameLst>
                                          <p:attrName>ppt_x</p:attrName>
                                        </p:attrNameLst>
                                      </p:cBhvr>
                                      <p:tavLst>
                                        <p:tav tm="0">
                                          <p:val>
                                            <p:strVal val="#ppt_x"/>
                                          </p:val>
                                        </p:tav>
                                        <p:tav tm="100000">
                                          <p:val>
                                            <p:strVal val="#ppt_x"/>
                                          </p:val>
                                        </p:tav>
                                      </p:tavLst>
                                    </p:anim>
                                    <p:anim calcmode="lin" valueType="num">
                                      <p:cBhvr additive="base">
                                        <p:cTn id="93" dur="1000" fill="hold"/>
                                        <p:tgtEl>
                                          <p:spTgt spid="53"/>
                                        </p:tgtEl>
                                        <p:attrNameLst>
                                          <p:attrName>ppt_y</p:attrName>
                                        </p:attrNameLst>
                                      </p:cBhvr>
                                      <p:tavLst>
                                        <p:tav tm="0">
                                          <p:val>
                                            <p:strVal val="0-#ppt_h/2"/>
                                          </p:val>
                                        </p:tav>
                                        <p:tav tm="100000">
                                          <p:val>
                                            <p:strVal val="#ppt_y"/>
                                          </p:val>
                                        </p:tav>
                                      </p:tavLst>
                                    </p:anim>
                                  </p:childTnLst>
                                </p:cTn>
                              </p:par>
                            </p:childTnLst>
                          </p:cTn>
                        </p:par>
                        <p:par>
                          <p:cTn id="94" fill="hold">
                            <p:stCondLst>
                              <p:cond delay="18000"/>
                            </p:stCondLst>
                            <p:childTnLst>
                              <p:par>
                                <p:cTn id="95" presetID="2" presetClass="entr" presetSubtype="1" fill="hold" nodeType="afterEffect">
                                  <p:stCondLst>
                                    <p:cond delay="0"/>
                                  </p:stCondLst>
                                  <p:childTnLst>
                                    <p:set>
                                      <p:cBhvr>
                                        <p:cTn id="96" dur="1" fill="hold">
                                          <p:stCondLst>
                                            <p:cond delay="0"/>
                                          </p:stCondLst>
                                        </p:cTn>
                                        <p:tgtEl>
                                          <p:spTgt spid="54"/>
                                        </p:tgtEl>
                                        <p:attrNameLst>
                                          <p:attrName>style.visibility</p:attrName>
                                        </p:attrNameLst>
                                      </p:cBhvr>
                                      <p:to>
                                        <p:strVal val="visible"/>
                                      </p:to>
                                    </p:set>
                                    <p:anim calcmode="lin" valueType="num">
                                      <p:cBhvr additive="base">
                                        <p:cTn id="97" dur="1000" fill="hold"/>
                                        <p:tgtEl>
                                          <p:spTgt spid="54"/>
                                        </p:tgtEl>
                                        <p:attrNameLst>
                                          <p:attrName>ppt_x</p:attrName>
                                        </p:attrNameLst>
                                      </p:cBhvr>
                                      <p:tavLst>
                                        <p:tav tm="0">
                                          <p:val>
                                            <p:strVal val="#ppt_x"/>
                                          </p:val>
                                        </p:tav>
                                        <p:tav tm="100000">
                                          <p:val>
                                            <p:strVal val="#ppt_x"/>
                                          </p:val>
                                        </p:tav>
                                      </p:tavLst>
                                    </p:anim>
                                    <p:anim calcmode="lin" valueType="num">
                                      <p:cBhvr additive="base">
                                        <p:cTn id="98" dur="1000" fill="hold"/>
                                        <p:tgtEl>
                                          <p:spTgt spid="54"/>
                                        </p:tgtEl>
                                        <p:attrNameLst>
                                          <p:attrName>ppt_y</p:attrName>
                                        </p:attrNameLst>
                                      </p:cBhvr>
                                      <p:tavLst>
                                        <p:tav tm="0">
                                          <p:val>
                                            <p:strVal val="0-#ppt_h/2"/>
                                          </p:val>
                                        </p:tav>
                                        <p:tav tm="100000">
                                          <p:val>
                                            <p:strVal val="#ppt_y"/>
                                          </p:val>
                                        </p:tav>
                                      </p:tavLst>
                                    </p:anim>
                                  </p:childTnLst>
                                </p:cTn>
                              </p:par>
                            </p:childTnLst>
                          </p:cTn>
                        </p:par>
                        <p:par>
                          <p:cTn id="99" fill="hold">
                            <p:stCondLst>
                              <p:cond delay="19000"/>
                            </p:stCondLst>
                            <p:childTnLst>
                              <p:par>
                                <p:cTn id="100" presetID="2" presetClass="entr" presetSubtype="1" fill="hold" nodeType="afterEffect">
                                  <p:stCondLst>
                                    <p:cond delay="0"/>
                                  </p:stCondLst>
                                  <p:childTnLst>
                                    <p:set>
                                      <p:cBhvr>
                                        <p:cTn id="101" dur="1" fill="hold">
                                          <p:stCondLst>
                                            <p:cond delay="0"/>
                                          </p:stCondLst>
                                        </p:cTn>
                                        <p:tgtEl>
                                          <p:spTgt spid="55"/>
                                        </p:tgtEl>
                                        <p:attrNameLst>
                                          <p:attrName>style.visibility</p:attrName>
                                        </p:attrNameLst>
                                      </p:cBhvr>
                                      <p:to>
                                        <p:strVal val="visible"/>
                                      </p:to>
                                    </p:set>
                                    <p:anim calcmode="lin" valueType="num">
                                      <p:cBhvr additive="base">
                                        <p:cTn id="102" dur="1000" fill="hold"/>
                                        <p:tgtEl>
                                          <p:spTgt spid="55"/>
                                        </p:tgtEl>
                                        <p:attrNameLst>
                                          <p:attrName>ppt_x</p:attrName>
                                        </p:attrNameLst>
                                      </p:cBhvr>
                                      <p:tavLst>
                                        <p:tav tm="0">
                                          <p:val>
                                            <p:strVal val="#ppt_x"/>
                                          </p:val>
                                        </p:tav>
                                        <p:tav tm="100000">
                                          <p:val>
                                            <p:strVal val="#ppt_x"/>
                                          </p:val>
                                        </p:tav>
                                      </p:tavLst>
                                    </p:anim>
                                    <p:anim calcmode="lin" valueType="num">
                                      <p:cBhvr additive="base">
                                        <p:cTn id="103" dur="1000" fill="hold"/>
                                        <p:tgtEl>
                                          <p:spTgt spid="55"/>
                                        </p:tgtEl>
                                        <p:attrNameLst>
                                          <p:attrName>ppt_y</p:attrName>
                                        </p:attrNameLst>
                                      </p:cBhvr>
                                      <p:tavLst>
                                        <p:tav tm="0">
                                          <p:val>
                                            <p:strVal val="0-#ppt_h/2"/>
                                          </p:val>
                                        </p:tav>
                                        <p:tav tm="100000">
                                          <p:val>
                                            <p:strVal val="#ppt_y"/>
                                          </p:val>
                                        </p:tav>
                                      </p:tavLst>
                                    </p:anim>
                                  </p:childTnLst>
                                </p:cTn>
                              </p:par>
                            </p:childTnLst>
                          </p:cTn>
                        </p:par>
                        <p:par>
                          <p:cTn id="104" fill="hold">
                            <p:stCondLst>
                              <p:cond delay="20000"/>
                            </p:stCondLst>
                            <p:childTnLst>
                              <p:par>
                                <p:cTn id="105" presetID="2" presetClass="entr" presetSubtype="1" fill="hold" nodeType="afterEffect">
                                  <p:stCondLst>
                                    <p:cond delay="0"/>
                                  </p:stCondLst>
                                  <p:childTnLst>
                                    <p:set>
                                      <p:cBhvr>
                                        <p:cTn id="106" dur="1" fill="hold">
                                          <p:stCondLst>
                                            <p:cond delay="0"/>
                                          </p:stCondLst>
                                        </p:cTn>
                                        <p:tgtEl>
                                          <p:spTgt spid="56"/>
                                        </p:tgtEl>
                                        <p:attrNameLst>
                                          <p:attrName>style.visibility</p:attrName>
                                        </p:attrNameLst>
                                      </p:cBhvr>
                                      <p:to>
                                        <p:strVal val="visible"/>
                                      </p:to>
                                    </p:set>
                                    <p:anim calcmode="lin" valueType="num">
                                      <p:cBhvr additive="base">
                                        <p:cTn id="107" dur="1000" fill="hold"/>
                                        <p:tgtEl>
                                          <p:spTgt spid="56"/>
                                        </p:tgtEl>
                                        <p:attrNameLst>
                                          <p:attrName>ppt_x</p:attrName>
                                        </p:attrNameLst>
                                      </p:cBhvr>
                                      <p:tavLst>
                                        <p:tav tm="0">
                                          <p:val>
                                            <p:strVal val="#ppt_x"/>
                                          </p:val>
                                        </p:tav>
                                        <p:tav tm="100000">
                                          <p:val>
                                            <p:strVal val="#ppt_x"/>
                                          </p:val>
                                        </p:tav>
                                      </p:tavLst>
                                    </p:anim>
                                    <p:anim calcmode="lin" valueType="num">
                                      <p:cBhvr additive="base">
                                        <p:cTn id="108" dur="1000" fill="hold"/>
                                        <p:tgtEl>
                                          <p:spTgt spid="56"/>
                                        </p:tgtEl>
                                        <p:attrNameLst>
                                          <p:attrName>ppt_y</p:attrName>
                                        </p:attrNameLst>
                                      </p:cBhvr>
                                      <p:tavLst>
                                        <p:tav tm="0">
                                          <p:val>
                                            <p:strVal val="0-#ppt_h/2"/>
                                          </p:val>
                                        </p:tav>
                                        <p:tav tm="100000">
                                          <p:val>
                                            <p:strVal val="#ppt_y"/>
                                          </p:val>
                                        </p:tav>
                                      </p:tavLst>
                                    </p:anim>
                                  </p:childTnLst>
                                </p:cTn>
                              </p:par>
                            </p:childTnLst>
                          </p:cTn>
                        </p:par>
                        <p:par>
                          <p:cTn id="109" fill="hold">
                            <p:stCondLst>
                              <p:cond delay="21000"/>
                            </p:stCondLst>
                            <p:childTnLst>
                              <p:par>
                                <p:cTn id="110" presetID="2" presetClass="entr" presetSubtype="1" fill="hold" nodeType="afterEffect">
                                  <p:stCondLst>
                                    <p:cond delay="0"/>
                                  </p:stCondLst>
                                  <p:childTnLst>
                                    <p:set>
                                      <p:cBhvr>
                                        <p:cTn id="111" dur="1" fill="hold">
                                          <p:stCondLst>
                                            <p:cond delay="0"/>
                                          </p:stCondLst>
                                        </p:cTn>
                                        <p:tgtEl>
                                          <p:spTgt spid="57"/>
                                        </p:tgtEl>
                                        <p:attrNameLst>
                                          <p:attrName>style.visibility</p:attrName>
                                        </p:attrNameLst>
                                      </p:cBhvr>
                                      <p:to>
                                        <p:strVal val="visible"/>
                                      </p:to>
                                    </p:set>
                                    <p:anim calcmode="lin" valueType="num">
                                      <p:cBhvr additive="base">
                                        <p:cTn id="112" dur="1000" fill="hold"/>
                                        <p:tgtEl>
                                          <p:spTgt spid="57"/>
                                        </p:tgtEl>
                                        <p:attrNameLst>
                                          <p:attrName>ppt_x</p:attrName>
                                        </p:attrNameLst>
                                      </p:cBhvr>
                                      <p:tavLst>
                                        <p:tav tm="0">
                                          <p:val>
                                            <p:strVal val="#ppt_x"/>
                                          </p:val>
                                        </p:tav>
                                        <p:tav tm="100000">
                                          <p:val>
                                            <p:strVal val="#ppt_x"/>
                                          </p:val>
                                        </p:tav>
                                      </p:tavLst>
                                    </p:anim>
                                    <p:anim calcmode="lin" valueType="num">
                                      <p:cBhvr additive="base">
                                        <p:cTn id="113" dur="1000" fill="hold"/>
                                        <p:tgtEl>
                                          <p:spTgt spid="57"/>
                                        </p:tgtEl>
                                        <p:attrNameLst>
                                          <p:attrName>ppt_y</p:attrName>
                                        </p:attrNameLst>
                                      </p:cBhvr>
                                      <p:tavLst>
                                        <p:tav tm="0">
                                          <p:val>
                                            <p:strVal val="0-#ppt_h/2"/>
                                          </p:val>
                                        </p:tav>
                                        <p:tav tm="100000">
                                          <p:val>
                                            <p:strVal val="#ppt_y"/>
                                          </p:val>
                                        </p:tav>
                                      </p:tavLst>
                                    </p:anim>
                                  </p:childTnLst>
                                </p:cTn>
                              </p:par>
                            </p:childTnLst>
                          </p:cTn>
                        </p:par>
                        <p:par>
                          <p:cTn id="114" fill="hold">
                            <p:stCondLst>
                              <p:cond delay="22000"/>
                            </p:stCondLst>
                            <p:childTnLst>
                              <p:par>
                                <p:cTn id="115" presetID="2" presetClass="entr" presetSubtype="1" fill="hold" nodeType="afterEffect">
                                  <p:stCondLst>
                                    <p:cond delay="0"/>
                                  </p:stCondLst>
                                  <p:childTnLst>
                                    <p:set>
                                      <p:cBhvr>
                                        <p:cTn id="116" dur="1" fill="hold">
                                          <p:stCondLst>
                                            <p:cond delay="0"/>
                                          </p:stCondLst>
                                        </p:cTn>
                                        <p:tgtEl>
                                          <p:spTgt spid="58"/>
                                        </p:tgtEl>
                                        <p:attrNameLst>
                                          <p:attrName>style.visibility</p:attrName>
                                        </p:attrNameLst>
                                      </p:cBhvr>
                                      <p:to>
                                        <p:strVal val="visible"/>
                                      </p:to>
                                    </p:set>
                                    <p:anim calcmode="lin" valueType="num">
                                      <p:cBhvr additive="base">
                                        <p:cTn id="117" dur="1000" fill="hold"/>
                                        <p:tgtEl>
                                          <p:spTgt spid="58"/>
                                        </p:tgtEl>
                                        <p:attrNameLst>
                                          <p:attrName>ppt_x</p:attrName>
                                        </p:attrNameLst>
                                      </p:cBhvr>
                                      <p:tavLst>
                                        <p:tav tm="0">
                                          <p:val>
                                            <p:strVal val="#ppt_x"/>
                                          </p:val>
                                        </p:tav>
                                        <p:tav tm="100000">
                                          <p:val>
                                            <p:strVal val="#ppt_x"/>
                                          </p:val>
                                        </p:tav>
                                      </p:tavLst>
                                    </p:anim>
                                    <p:anim calcmode="lin" valueType="num">
                                      <p:cBhvr additive="base">
                                        <p:cTn id="118" dur="1000" fill="hold"/>
                                        <p:tgtEl>
                                          <p:spTgt spid="58"/>
                                        </p:tgtEl>
                                        <p:attrNameLst>
                                          <p:attrName>ppt_y</p:attrName>
                                        </p:attrNameLst>
                                      </p:cBhvr>
                                      <p:tavLst>
                                        <p:tav tm="0">
                                          <p:val>
                                            <p:strVal val="0-#ppt_h/2"/>
                                          </p:val>
                                        </p:tav>
                                        <p:tav tm="100000">
                                          <p:val>
                                            <p:strVal val="#ppt_y"/>
                                          </p:val>
                                        </p:tav>
                                      </p:tavLst>
                                    </p:anim>
                                  </p:childTnLst>
                                </p:cTn>
                              </p:par>
                            </p:childTnLst>
                          </p:cTn>
                        </p:par>
                        <p:par>
                          <p:cTn id="119" fill="hold">
                            <p:stCondLst>
                              <p:cond delay="23000"/>
                            </p:stCondLst>
                            <p:childTnLst>
                              <p:par>
                                <p:cTn id="120" presetID="2" presetClass="entr" presetSubtype="1" fill="hold" nodeType="afterEffect">
                                  <p:stCondLst>
                                    <p:cond delay="0"/>
                                  </p:stCondLst>
                                  <p:childTnLst>
                                    <p:set>
                                      <p:cBhvr>
                                        <p:cTn id="121" dur="1" fill="hold">
                                          <p:stCondLst>
                                            <p:cond delay="0"/>
                                          </p:stCondLst>
                                        </p:cTn>
                                        <p:tgtEl>
                                          <p:spTgt spid="59"/>
                                        </p:tgtEl>
                                        <p:attrNameLst>
                                          <p:attrName>style.visibility</p:attrName>
                                        </p:attrNameLst>
                                      </p:cBhvr>
                                      <p:to>
                                        <p:strVal val="visible"/>
                                      </p:to>
                                    </p:set>
                                    <p:anim calcmode="lin" valueType="num">
                                      <p:cBhvr additive="base">
                                        <p:cTn id="122" dur="1000" fill="hold"/>
                                        <p:tgtEl>
                                          <p:spTgt spid="59"/>
                                        </p:tgtEl>
                                        <p:attrNameLst>
                                          <p:attrName>ppt_x</p:attrName>
                                        </p:attrNameLst>
                                      </p:cBhvr>
                                      <p:tavLst>
                                        <p:tav tm="0">
                                          <p:val>
                                            <p:strVal val="#ppt_x"/>
                                          </p:val>
                                        </p:tav>
                                        <p:tav tm="100000">
                                          <p:val>
                                            <p:strVal val="#ppt_x"/>
                                          </p:val>
                                        </p:tav>
                                      </p:tavLst>
                                    </p:anim>
                                    <p:anim calcmode="lin" valueType="num">
                                      <p:cBhvr additive="base">
                                        <p:cTn id="123" dur="1000" fill="hold"/>
                                        <p:tgtEl>
                                          <p:spTgt spid="59"/>
                                        </p:tgtEl>
                                        <p:attrNameLst>
                                          <p:attrName>ppt_y</p:attrName>
                                        </p:attrNameLst>
                                      </p:cBhvr>
                                      <p:tavLst>
                                        <p:tav tm="0">
                                          <p:val>
                                            <p:strVal val="0-#ppt_h/2"/>
                                          </p:val>
                                        </p:tav>
                                        <p:tav tm="100000">
                                          <p:val>
                                            <p:strVal val="#ppt_y"/>
                                          </p:val>
                                        </p:tav>
                                      </p:tavLst>
                                    </p:anim>
                                  </p:childTnLst>
                                </p:cTn>
                              </p:par>
                            </p:childTnLst>
                          </p:cTn>
                        </p:par>
                        <p:par>
                          <p:cTn id="124" fill="hold">
                            <p:stCondLst>
                              <p:cond delay="24000"/>
                            </p:stCondLst>
                            <p:childTnLst>
                              <p:par>
                                <p:cTn id="125" presetID="2" presetClass="entr" presetSubtype="1" fill="hold" nodeType="afterEffect">
                                  <p:stCondLst>
                                    <p:cond delay="0"/>
                                  </p:stCondLst>
                                  <p:childTnLst>
                                    <p:set>
                                      <p:cBhvr>
                                        <p:cTn id="126" dur="1" fill="hold">
                                          <p:stCondLst>
                                            <p:cond delay="0"/>
                                          </p:stCondLst>
                                        </p:cTn>
                                        <p:tgtEl>
                                          <p:spTgt spid="60"/>
                                        </p:tgtEl>
                                        <p:attrNameLst>
                                          <p:attrName>style.visibility</p:attrName>
                                        </p:attrNameLst>
                                      </p:cBhvr>
                                      <p:to>
                                        <p:strVal val="visible"/>
                                      </p:to>
                                    </p:set>
                                    <p:anim calcmode="lin" valueType="num">
                                      <p:cBhvr additive="base">
                                        <p:cTn id="127" dur="1000" fill="hold"/>
                                        <p:tgtEl>
                                          <p:spTgt spid="60"/>
                                        </p:tgtEl>
                                        <p:attrNameLst>
                                          <p:attrName>ppt_x</p:attrName>
                                        </p:attrNameLst>
                                      </p:cBhvr>
                                      <p:tavLst>
                                        <p:tav tm="0">
                                          <p:val>
                                            <p:strVal val="#ppt_x"/>
                                          </p:val>
                                        </p:tav>
                                        <p:tav tm="100000">
                                          <p:val>
                                            <p:strVal val="#ppt_x"/>
                                          </p:val>
                                        </p:tav>
                                      </p:tavLst>
                                    </p:anim>
                                    <p:anim calcmode="lin" valueType="num">
                                      <p:cBhvr additive="base">
                                        <p:cTn id="128" dur="1000" fill="hold"/>
                                        <p:tgtEl>
                                          <p:spTgt spid="60"/>
                                        </p:tgtEl>
                                        <p:attrNameLst>
                                          <p:attrName>ppt_y</p:attrName>
                                        </p:attrNameLst>
                                      </p:cBhvr>
                                      <p:tavLst>
                                        <p:tav tm="0">
                                          <p:val>
                                            <p:strVal val="0-#ppt_h/2"/>
                                          </p:val>
                                        </p:tav>
                                        <p:tav tm="100000">
                                          <p:val>
                                            <p:strVal val="#ppt_y"/>
                                          </p:val>
                                        </p:tav>
                                      </p:tavLst>
                                    </p:anim>
                                  </p:childTnLst>
                                </p:cTn>
                              </p:par>
                            </p:childTnLst>
                          </p:cTn>
                        </p:par>
                        <p:par>
                          <p:cTn id="129" fill="hold">
                            <p:stCondLst>
                              <p:cond delay="25000"/>
                            </p:stCondLst>
                            <p:childTnLst>
                              <p:par>
                                <p:cTn id="130" presetID="2" presetClass="entr" presetSubtype="1" fill="hold" nodeType="afterEffect">
                                  <p:stCondLst>
                                    <p:cond delay="0"/>
                                  </p:stCondLst>
                                  <p:childTnLst>
                                    <p:set>
                                      <p:cBhvr>
                                        <p:cTn id="131" dur="1" fill="hold">
                                          <p:stCondLst>
                                            <p:cond delay="0"/>
                                          </p:stCondLst>
                                        </p:cTn>
                                        <p:tgtEl>
                                          <p:spTgt spid="61"/>
                                        </p:tgtEl>
                                        <p:attrNameLst>
                                          <p:attrName>style.visibility</p:attrName>
                                        </p:attrNameLst>
                                      </p:cBhvr>
                                      <p:to>
                                        <p:strVal val="visible"/>
                                      </p:to>
                                    </p:set>
                                    <p:anim calcmode="lin" valueType="num">
                                      <p:cBhvr additive="base">
                                        <p:cTn id="132" dur="1000" fill="hold"/>
                                        <p:tgtEl>
                                          <p:spTgt spid="61"/>
                                        </p:tgtEl>
                                        <p:attrNameLst>
                                          <p:attrName>ppt_x</p:attrName>
                                        </p:attrNameLst>
                                      </p:cBhvr>
                                      <p:tavLst>
                                        <p:tav tm="0">
                                          <p:val>
                                            <p:strVal val="#ppt_x"/>
                                          </p:val>
                                        </p:tav>
                                        <p:tav tm="100000">
                                          <p:val>
                                            <p:strVal val="#ppt_x"/>
                                          </p:val>
                                        </p:tav>
                                      </p:tavLst>
                                    </p:anim>
                                    <p:anim calcmode="lin" valueType="num">
                                      <p:cBhvr additive="base">
                                        <p:cTn id="133" dur="1000" fill="hold"/>
                                        <p:tgtEl>
                                          <p:spTgt spid="61"/>
                                        </p:tgtEl>
                                        <p:attrNameLst>
                                          <p:attrName>ppt_y</p:attrName>
                                        </p:attrNameLst>
                                      </p:cBhvr>
                                      <p:tavLst>
                                        <p:tav tm="0">
                                          <p:val>
                                            <p:strVal val="0-#ppt_h/2"/>
                                          </p:val>
                                        </p:tav>
                                        <p:tav tm="100000">
                                          <p:val>
                                            <p:strVal val="#ppt_y"/>
                                          </p:val>
                                        </p:tav>
                                      </p:tavLst>
                                    </p:anim>
                                  </p:childTnLst>
                                </p:cTn>
                              </p:par>
                            </p:childTnLst>
                          </p:cTn>
                        </p:par>
                        <p:par>
                          <p:cTn id="134" fill="hold">
                            <p:stCondLst>
                              <p:cond delay="26000"/>
                            </p:stCondLst>
                            <p:childTnLst>
                              <p:par>
                                <p:cTn id="135" presetID="2" presetClass="entr" presetSubtype="1" fill="hold" nodeType="afterEffect">
                                  <p:stCondLst>
                                    <p:cond delay="0"/>
                                  </p:stCondLst>
                                  <p:childTnLst>
                                    <p:set>
                                      <p:cBhvr>
                                        <p:cTn id="136" dur="1" fill="hold">
                                          <p:stCondLst>
                                            <p:cond delay="0"/>
                                          </p:stCondLst>
                                        </p:cTn>
                                        <p:tgtEl>
                                          <p:spTgt spid="62"/>
                                        </p:tgtEl>
                                        <p:attrNameLst>
                                          <p:attrName>style.visibility</p:attrName>
                                        </p:attrNameLst>
                                      </p:cBhvr>
                                      <p:to>
                                        <p:strVal val="visible"/>
                                      </p:to>
                                    </p:set>
                                    <p:anim calcmode="lin" valueType="num">
                                      <p:cBhvr additive="base">
                                        <p:cTn id="137" dur="1000" fill="hold"/>
                                        <p:tgtEl>
                                          <p:spTgt spid="62"/>
                                        </p:tgtEl>
                                        <p:attrNameLst>
                                          <p:attrName>ppt_x</p:attrName>
                                        </p:attrNameLst>
                                      </p:cBhvr>
                                      <p:tavLst>
                                        <p:tav tm="0">
                                          <p:val>
                                            <p:strVal val="#ppt_x"/>
                                          </p:val>
                                        </p:tav>
                                        <p:tav tm="100000">
                                          <p:val>
                                            <p:strVal val="#ppt_x"/>
                                          </p:val>
                                        </p:tav>
                                      </p:tavLst>
                                    </p:anim>
                                    <p:anim calcmode="lin" valueType="num">
                                      <p:cBhvr additive="base">
                                        <p:cTn id="138" dur="1000" fill="hold"/>
                                        <p:tgtEl>
                                          <p:spTgt spid="62"/>
                                        </p:tgtEl>
                                        <p:attrNameLst>
                                          <p:attrName>ppt_y</p:attrName>
                                        </p:attrNameLst>
                                      </p:cBhvr>
                                      <p:tavLst>
                                        <p:tav tm="0">
                                          <p:val>
                                            <p:strVal val="0-#ppt_h/2"/>
                                          </p:val>
                                        </p:tav>
                                        <p:tav tm="100000">
                                          <p:val>
                                            <p:strVal val="#ppt_y"/>
                                          </p:val>
                                        </p:tav>
                                      </p:tavLst>
                                    </p:anim>
                                  </p:childTnLst>
                                </p:cTn>
                              </p:par>
                            </p:childTnLst>
                          </p:cTn>
                        </p:par>
                        <p:par>
                          <p:cTn id="139" fill="hold">
                            <p:stCondLst>
                              <p:cond delay="27000"/>
                            </p:stCondLst>
                            <p:childTnLst>
                              <p:par>
                                <p:cTn id="140" presetID="2" presetClass="entr" presetSubtype="1" fill="hold" nodeType="afterEffect">
                                  <p:stCondLst>
                                    <p:cond delay="0"/>
                                  </p:stCondLst>
                                  <p:childTnLst>
                                    <p:set>
                                      <p:cBhvr>
                                        <p:cTn id="141" dur="1" fill="hold">
                                          <p:stCondLst>
                                            <p:cond delay="0"/>
                                          </p:stCondLst>
                                        </p:cTn>
                                        <p:tgtEl>
                                          <p:spTgt spid="63"/>
                                        </p:tgtEl>
                                        <p:attrNameLst>
                                          <p:attrName>style.visibility</p:attrName>
                                        </p:attrNameLst>
                                      </p:cBhvr>
                                      <p:to>
                                        <p:strVal val="visible"/>
                                      </p:to>
                                    </p:set>
                                    <p:anim calcmode="lin" valueType="num">
                                      <p:cBhvr additive="base">
                                        <p:cTn id="142" dur="1000" fill="hold"/>
                                        <p:tgtEl>
                                          <p:spTgt spid="63"/>
                                        </p:tgtEl>
                                        <p:attrNameLst>
                                          <p:attrName>ppt_x</p:attrName>
                                        </p:attrNameLst>
                                      </p:cBhvr>
                                      <p:tavLst>
                                        <p:tav tm="0">
                                          <p:val>
                                            <p:strVal val="#ppt_x"/>
                                          </p:val>
                                        </p:tav>
                                        <p:tav tm="100000">
                                          <p:val>
                                            <p:strVal val="#ppt_x"/>
                                          </p:val>
                                        </p:tav>
                                      </p:tavLst>
                                    </p:anim>
                                    <p:anim calcmode="lin" valueType="num">
                                      <p:cBhvr additive="base">
                                        <p:cTn id="143" dur="1000" fill="hold"/>
                                        <p:tgtEl>
                                          <p:spTgt spid="63"/>
                                        </p:tgtEl>
                                        <p:attrNameLst>
                                          <p:attrName>ppt_y</p:attrName>
                                        </p:attrNameLst>
                                      </p:cBhvr>
                                      <p:tavLst>
                                        <p:tav tm="0">
                                          <p:val>
                                            <p:strVal val="0-#ppt_h/2"/>
                                          </p:val>
                                        </p:tav>
                                        <p:tav tm="100000">
                                          <p:val>
                                            <p:strVal val="#ppt_y"/>
                                          </p:val>
                                        </p:tav>
                                      </p:tavLst>
                                    </p:anim>
                                  </p:childTnLst>
                                </p:cTn>
                              </p:par>
                            </p:childTnLst>
                          </p:cTn>
                        </p:par>
                        <p:par>
                          <p:cTn id="144" fill="hold">
                            <p:stCondLst>
                              <p:cond delay="28000"/>
                            </p:stCondLst>
                            <p:childTnLst>
                              <p:par>
                                <p:cTn id="145" presetID="2" presetClass="entr" presetSubtype="1" fill="hold" nodeType="afterEffect">
                                  <p:stCondLst>
                                    <p:cond delay="0"/>
                                  </p:stCondLst>
                                  <p:childTnLst>
                                    <p:set>
                                      <p:cBhvr>
                                        <p:cTn id="146" dur="1" fill="hold">
                                          <p:stCondLst>
                                            <p:cond delay="0"/>
                                          </p:stCondLst>
                                        </p:cTn>
                                        <p:tgtEl>
                                          <p:spTgt spid="64"/>
                                        </p:tgtEl>
                                        <p:attrNameLst>
                                          <p:attrName>style.visibility</p:attrName>
                                        </p:attrNameLst>
                                      </p:cBhvr>
                                      <p:to>
                                        <p:strVal val="visible"/>
                                      </p:to>
                                    </p:set>
                                    <p:anim calcmode="lin" valueType="num">
                                      <p:cBhvr additive="base">
                                        <p:cTn id="147" dur="1000" fill="hold"/>
                                        <p:tgtEl>
                                          <p:spTgt spid="64"/>
                                        </p:tgtEl>
                                        <p:attrNameLst>
                                          <p:attrName>ppt_x</p:attrName>
                                        </p:attrNameLst>
                                      </p:cBhvr>
                                      <p:tavLst>
                                        <p:tav tm="0">
                                          <p:val>
                                            <p:strVal val="#ppt_x"/>
                                          </p:val>
                                        </p:tav>
                                        <p:tav tm="100000">
                                          <p:val>
                                            <p:strVal val="#ppt_x"/>
                                          </p:val>
                                        </p:tav>
                                      </p:tavLst>
                                    </p:anim>
                                    <p:anim calcmode="lin" valueType="num">
                                      <p:cBhvr additive="base">
                                        <p:cTn id="148" dur="1000" fill="hold"/>
                                        <p:tgtEl>
                                          <p:spTgt spid="64"/>
                                        </p:tgtEl>
                                        <p:attrNameLst>
                                          <p:attrName>ppt_y</p:attrName>
                                        </p:attrNameLst>
                                      </p:cBhvr>
                                      <p:tavLst>
                                        <p:tav tm="0">
                                          <p:val>
                                            <p:strVal val="0-#ppt_h/2"/>
                                          </p:val>
                                        </p:tav>
                                        <p:tav tm="100000">
                                          <p:val>
                                            <p:strVal val="#ppt_y"/>
                                          </p:val>
                                        </p:tav>
                                      </p:tavLst>
                                    </p:anim>
                                  </p:childTnLst>
                                </p:cTn>
                              </p:par>
                            </p:childTnLst>
                          </p:cTn>
                        </p:par>
                        <p:par>
                          <p:cTn id="149" fill="hold">
                            <p:stCondLst>
                              <p:cond delay="29000"/>
                            </p:stCondLst>
                            <p:childTnLst>
                              <p:par>
                                <p:cTn id="150" presetID="2" presetClass="entr" presetSubtype="1" fill="hold" nodeType="afterEffect">
                                  <p:stCondLst>
                                    <p:cond delay="0"/>
                                  </p:stCondLst>
                                  <p:childTnLst>
                                    <p:set>
                                      <p:cBhvr>
                                        <p:cTn id="151" dur="1" fill="hold">
                                          <p:stCondLst>
                                            <p:cond delay="0"/>
                                          </p:stCondLst>
                                        </p:cTn>
                                        <p:tgtEl>
                                          <p:spTgt spid="65"/>
                                        </p:tgtEl>
                                        <p:attrNameLst>
                                          <p:attrName>style.visibility</p:attrName>
                                        </p:attrNameLst>
                                      </p:cBhvr>
                                      <p:to>
                                        <p:strVal val="visible"/>
                                      </p:to>
                                    </p:set>
                                    <p:anim calcmode="lin" valueType="num">
                                      <p:cBhvr additive="base">
                                        <p:cTn id="152" dur="1000" fill="hold"/>
                                        <p:tgtEl>
                                          <p:spTgt spid="65"/>
                                        </p:tgtEl>
                                        <p:attrNameLst>
                                          <p:attrName>ppt_x</p:attrName>
                                        </p:attrNameLst>
                                      </p:cBhvr>
                                      <p:tavLst>
                                        <p:tav tm="0">
                                          <p:val>
                                            <p:strVal val="#ppt_x"/>
                                          </p:val>
                                        </p:tav>
                                        <p:tav tm="100000">
                                          <p:val>
                                            <p:strVal val="#ppt_x"/>
                                          </p:val>
                                        </p:tav>
                                      </p:tavLst>
                                    </p:anim>
                                    <p:anim calcmode="lin" valueType="num">
                                      <p:cBhvr additive="base">
                                        <p:cTn id="153" dur="1000" fill="hold"/>
                                        <p:tgtEl>
                                          <p:spTgt spid="65"/>
                                        </p:tgtEl>
                                        <p:attrNameLst>
                                          <p:attrName>ppt_y</p:attrName>
                                        </p:attrNameLst>
                                      </p:cBhvr>
                                      <p:tavLst>
                                        <p:tav tm="0">
                                          <p:val>
                                            <p:strVal val="0-#ppt_h/2"/>
                                          </p:val>
                                        </p:tav>
                                        <p:tav tm="100000">
                                          <p:val>
                                            <p:strVal val="#ppt_y"/>
                                          </p:val>
                                        </p:tav>
                                      </p:tavLst>
                                    </p:anim>
                                  </p:childTnLst>
                                </p:cTn>
                              </p:par>
                            </p:childTnLst>
                          </p:cTn>
                        </p:par>
                        <p:par>
                          <p:cTn id="154" fill="hold">
                            <p:stCondLst>
                              <p:cond delay="30000"/>
                            </p:stCondLst>
                            <p:childTnLst>
                              <p:par>
                                <p:cTn id="155" presetID="2" presetClass="entr" presetSubtype="1" fill="hold" nodeType="afterEffect">
                                  <p:stCondLst>
                                    <p:cond delay="0"/>
                                  </p:stCondLst>
                                  <p:childTnLst>
                                    <p:set>
                                      <p:cBhvr>
                                        <p:cTn id="156" dur="1" fill="hold">
                                          <p:stCondLst>
                                            <p:cond delay="0"/>
                                          </p:stCondLst>
                                        </p:cTn>
                                        <p:tgtEl>
                                          <p:spTgt spid="66"/>
                                        </p:tgtEl>
                                        <p:attrNameLst>
                                          <p:attrName>style.visibility</p:attrName>
                                        </p:attrNameLst>
                                      </p:cBhvr>
                                      <p:to>
                                        <p:strVal val="visible"/>
                                      </p:to>
                                    </p:set>
                                    <p:anim calcmode="lin" valueType="num">
                                      <p:cBhvr additive="base">
                                        <p:cTn id="157" dur="1000" fill="hold"/>
                                        <p:tgtEl>
                                          <p:spTgt spid="66"/>
                                        </p:tgtEl>
                                        <p:attrNameLst>
                                          <p:attrName>ppt_x</p:attrName>
                                        </p:attrNameLst>
                                      </p:cBhvr>
                                      <p:tavLst>
                                        <p:tav tm="0">
                                          <p:val>
                                            <p:strVal val="#ppt_x"/>
                                          </p:val>
                                        </p:tav>
                                        <p:tav tm="100000">
                                          <p:val>
                                            <p:strVal val="#ppt_x"/>
                                          </p:val>
                                        </p:tav>
                                      </p:tavLst>
                                    </p:anim>
                                    <p:anim calcmode="lin" valueType="num">
                                      <p:cBhvr additive="base">
                                        <p:cTn id="158" dur="1000" fill="hold"/>
                                        <p:tgtEl>
                                          <p:spTgt spid="66"/>
                                        </p:tgtEl>
                                        <p:attrNameLst>
                                          <p:attrName>ppt_y</p:attrName>
                                        </p:attrNameLst>
                                      </p:cBhvr>
                                      <p:tavLst>
                                        <p:tav tm="0">
                                          <p:val>
                                            <p:strVal val="0-#ppt_h/2"/>
                                          </p:val>
                                        </p:tav>
                                        <p:tav tm="100000">
                                          <p:val>
                                            <p:strVal val="#ppt_y"/>
                                          </p:val>
                                        </p:tav>
                                      </p:tavLst>
                                    </p:anim>
                                  </p:childTnLst>
                                </p:cTn>
                              </p:par>
                            </p:childTnLst>
                          </p:cTn>
                        </p:par>
                        <p:par>
                          <p:cTn id="159" fill="hold">
                            <p:stCondLst>
                              <p:cond delay="31000"/>
                            </p:stCondLst>
                            <p:childTnLst>
                              <p:par>
                                <p:cTn id="160" presetID="2" presetClass="entr" presetSubtype="1" fill="hold" nodeType="afterEffect">
                                  <p:stCondLst>
                                    <p:cond delay="0"/>
                                  </p:stCondLst>
                                  <p:childTnLst>
                                    <p:set>
                                      <p:cBhvr>
                                        <p:cTn id="161" dur="1" fill="hold">
                                          <p:stCondLst>
                                            <p:cond delay="0"/>
                                          </p:stCondLst>
                                        </p:cTn>
                                        <p:tgtEl>
                                          <p:spTgt spid="67"/>
                                        </p:tgtEl>
                                        <p:attrNameLst>
                                          <p:attrName>style.visibility</p:attrName>
                                        </p:attrNameLst>
                                      </p:cBhvr>
                                      <p:to>
                                        <p:strVal val="visible"/>
                                      </p:to>
                                    </p:set>
                                    <p:anim calcmode="lin" valueType="num">
                                      <p:cBhvr additive="base">
                                        <p:cTn id="162" dur="1000" fill="hold"/>
                                        <p:tgtEl>
                                          <p:spTgt spid="67"/>
                                        </p:tgtEl>
                                        <p:attrNameLst>
                                          <p:attrName>ppt_x</p:attrName>
                                        </p:attrNameLst>
                                      </p:cBhvr>
                                      <p:tavLst>
                                        <p:tav tm="0">
                                          <p:val>
                                            <p:strVal val="#ppt_x"/>
                                          </p:val>
                                        </p:tav>
                                        <p:tav tm="100000">
                                          <p:val>
                                            <p:strVal val="#ppt_x"/>
                                          </p:val>
                                        </p:tav>
                                      </p:tavLst>
                                    </p:anim>
                                    <p:anim calcmode="lin" valueType="num">
                                      <p:cBhvr additive="base">
                                        <p:cTn id="163" dur="1000" fill="hold"/>
                                        <p:tgtEl>
                                          <p:spTgt spid="67"/>
                                        </p:tgtEl>
                                        <p:attrNameLst>
                                          <p:attrName>ppt_y</p:attrName>
                                        </p:attrNameLst>
                                      </p:cBhvr>
                                      <p:tavLst>
                                        <p:tav tm="0">
                                          <p:val>
                                            <p:strVal val="0-#ppt_h/2"/>
                                          </p:val>
                                        </p:tav>
                                        <p:tav tm="100000">
                                          <p:val>
                                            <p:strVal val="#ppt_y"/>
                                          </p:val>
                                        </p:tav>
                                      </p:tavLst>
                                    </p:anim>
                                  </p:childTnLst>
                                </p:cTn>
                              </p:par>
                            </p:childTnLst>
                          </p:cTn>
                        </p:par>
                        <p:par>
                          <p:cTn id="164" fill="hold">
                            <p:stCondLst>
                              <p:cond delay="32000"/>
                            </p:stCondLst>
                            <p:childTnLst>
                              <p:par>
                                <p:cTn id="165" presetID="2" presetClass="entr" presetSubtype="1" fill="hold" nodeType="afterEffect">
                                  <p:stCondLst>
                                    <p:cond delay="0"/>
                                  </p:stCondLst>
                                  <p:childTnLst>
                                    <p:set>
                                      <p:cBhvr>
                                        <p:cTn id="166" dur="1" fill="hold">
                                          <p:stCondLst>
                                            <p:cond delay="0"/>
                                          </p:stCondLst>
                                        </p:cTn>
                                        <p:tgtEl>
                                          <p:spTgt spid="68"/>
                                        </p:tgtEl>
                                        <p:attrNameLst>
                                          <p:attrName>style.visibility</p:attrName>
                                        </p:attrNameLst>
                                      </p:cBhvr>
                                      <p:to>
                                        <p:strVal val="visible"/>
                                      </p:to>
                                    </p:set>
                                    <p:anim calcmode="lin" valueType="num">
                                      <p:cBhvr additive="base">
                                        <p:cTn id="167" dur="1000" fill="hold"/>
                                        <p:tgtEl>
                                          <p:spTgt spid="68"/>
                                        </p:tgtEl>
                                        <p:attrNameLst>
                                          <p:attrName>ppt_x</p:attrName>
                                        </p:attrNameLst>
                                      </p:cBhvr>
                                      <p:tavLst>
                                        <p:tav tm="0">
                                          <p:val>
                                            <p:strVal val="#ppt_x"/>
                                          </p:val>
                                        </p:tav>
                                        <p:tav tm="100000">
                                          <p:val>
                                            <p:strVal val="#ppt_x"/>
                                          </p:val>
                                        </p:tav>
                                      </p:tavLst>
                                    </p:anim>
                                    <p:anim calcmode="lin" valueType="num">
                                      <p:cBhvr additive="base">
                                        <p:cTn id="168" dur="1000" fill="hold"/>
                                        <p:tgtEl>
                                          <p:spTgt spid="68"/>
                                        </p:tgtEl>
                                        <p:attrNameLst>
                                          <p:attrName>ppt_y</p:attrName>
                                        </p:attrNameLst>
                                      </p:cBhvr>
                                      <p:tavLst>
                                        <p:tav tm="0">
                                          <p:val>
                                            <p:strVal val="0-#ppt_h/2"/>
                                          </p:val>
                                        </p:tav>
                                        <p:tav tm="100000">
                                          <p:val>
                                            <p:strVal val="#ppt_y"/>
                                          </p:val>
                                        </p:tav>
                                      </p:tavLst>
                                    </p:anim>
                                  </p:childTnLst>
                                </p:cTn>
                              </p:par>
                            </p:childTnLst>
                          </p:cTn>
                        </p:par>
                        <p:par>
                          <p:cTn id="169" fill="hold">
                            <p:stCondLst>
                              <p:cond delay="33000"/>
                            </p:stCondLst>
                            <p:childTnLst>
                              <p:par>
                                <p:cTn id="170" presetID="2" presetClass="entr" presetSubtype="1" fill="hold" nodeType="afterEffect">
                                  <p:stCondLst>
                                    <p:cond delay="0"/>
                                  </p:stCondLst>
                                  <p:childTnLst>
                                    <p:set>
                                      <p:cBhvr>
                                        <p:cTn id="171" dur="1" fill="hold">
                                          <p:stCondLst>
                                            <p:cond delay="0"/>
                                          </p:stCondLst>
                                        </p:cTn>
                                        <p:tgtEl>
                                          <p:spTgt spid="69"/>
                                        </p:tgtEl>
                                        <p:attrNameLst>
                                          <p:attrName>style.visibility</p:attrName>
                                        </p:attrNameLst>
                                      </p:cBhvr>
                                      <p:to>
                                        <p:strVal val="visible"/>
                                      </p:to>
                                    </p:set>
                                    <p:anim calcmode="lin" valueType="num">
                                      <p:cBhvr additive="base">
                                        <p:cTn id="172" dur="1000" fill="hold"/>
                                        <p:tgtEl>
                                          <p:spTgt spid="69"/>
                                        </p:tgtEl>
                                        <p:attrNameLst>
                                          <p:attrName>ppt_x</p:attrName>
                                        </p:attrNameLst>
                                      </p:cBhvr>
                                      <p:tavLst>
                                        <p:tav tm="0">
                                          <p:val>
                                            <p:strVal val="#ppt_x"/>
                                          </p:val>
                                        </p:tav>
                                        <p:tav tm="100000">
                                          <p:val>
                                            <p:strVal val="#ppt_x"/>
                                          </p:val>
                                        </p:tav>
                                      </p:tavLst>
                                    </p:anim>
                                    <p:anim calcmode="lin" valueType="num">
                                      <p:cBhvr additive="base">
                                        <p:cTn id="173" dur="1000" fill="hold"/>
                                        <p:tgtEl>
                                          <p:spTgt spid="69"/>
                                        </p:tgtEl>
                                        <p:attrNameLst>
                                          <p:attrName>ppt_y</p:attrName>
                                        </p:attrNameLst>
                                      </p:cBhvr>
                                      <p:tavLst>
                                        <p:tav tm="0">
                                          <p:val>
                                            <p:strVal val="0-#ppt_h/2"/>
                                          </p:val>
                                        </p:tav>
                                        <p:tav tm="100000">
                                          <p:val>
                                            <p:strVal val="#ppt_y"/>
                                          </p:val>
                                        </p:tav>
                                      </p:tavLst>
                                    </p:anim>
                                  </p:childTnLst>
                                </p:cTn>
                              </p:par>
                            </p:childTnLst>
                          </p:cTn>
                        </p:par>
                        <p:par>
                          <p:cTn id="174" fill="hold">
                            <p:stCondLst>
                              <p:cond delay="34000"/>
                            </p:stCondLst>
                            <p:childTnLst>
                              <p:par>
                                <p:cTn id="175" presetID="2" presetClass="entr" presetSubtype="1" fill="hold" nodeType="afterEffect">
                                  <p:stCondLst>
                                    <p:cond delay="0"/>
                                  </p:stCondLst>
                                  <p:childTnLst>
                                    <p:set>
                                      <p:cBhvr>
                                        <p:cTn id="176" dur="1" fill="hold">
                                          <p:stCondLst>
                                            <p:cond delay="0"/>
                                          </p:stCondLst>
                                        </p:cTn>
                                        <p:tgtEl>
                                          <p:spTgt spid="70"/>
                                        </p:tgtEl>
                                        <p:attrNameLst>
                                          <p:attrName>style.visibility</p:attrName>
                                        </p:attrNameLst>
                                      </p:cBhvr>
                                      <p:to>
                                        <p:strVal val="visible"/>
                                      </p:to>
                                    </p:set>
                                    <p:anim calcmode="lin" valueType="num">
                                      <p:cBhvr additive="base">
                                        <p:cTn id="177" dur="1000" fill="hold"/>
                                        <p:tgtEl>
                                          <p:spTgt spid="70"/>
                                        </p:tgtEl>
                                        <p:attrNameLst>
                                          <p:attrName>ppt_x</p:attrName>
                                        </p:attrNameLst>
                                      </p:cBhvr>
                                      <p:tavLst>
                                        <p:tav tm="0">
                                          <p:val>
                                            <p:strVal val="#ppt_x"/>
                                          </p:val>
                                        </p:tav>
                                        <p:tav tm="100000">
                                          <p:val>
                                            <p:strVal val="#ppt_x"/>
                                          </p:val>
                                        </p:tav>
                                      </p:tavLst>
                                    </p:anim>
                                    <p:anim calcmode="lin" valueType="num">
                                      <p:cBhvr additive="base">
                                        <p:cTn id="178" dur="1000" fill="hold"/>
                                        <p:tgtEl>
                                          <p:spTgt spid="70"/>
                                        </p:tgtEl>
                                        <p:attrNameLst>
                                          <p:attrName>ppt_y</p:attrName>
                                        </p:attrNameLst>
                                      </p:cBhvr>
                                      <p:tavLst>
                                        <p:tav tm="0">
                                          <p:val>
                                            <p:strVal val="0-#ppt_h/2"/>
                                          </p:val>
                                        </p:tav>
                                        <p:tav tm="100000">
                                          <p:val>
                                            <p:strVal val="#ppt_y"/>
                                          </p:val>
                                        </p:tav>
                                      </p:tavLst>
                                    </p:anim>
                                  </p:childTnLst>
                                </p:cTn>
                              </p:par>
                            </p:childTnLst>
                          </p:cTn>
                        </p:par>
                        <p:par>
                          <p:cTn id="179" fill="hold">
                            <p:stCondLst>
                              <p:cond delay="35000"/>
                            </p:stCondLst>
                            <p:childTnLst>
                              <p:par>
                                <p:cTn id="180" presetID="2" presetClass="entr" presetSubtype="1" fill="hold" nodeType="afterEffect">
                                  <p:stCondLst>
                                    <p:cond delay="0"/>
                                  </p:stCondLst>
                                  <p:childTnLst>
                                    <p:set>
                                      <p:cBhvr>
                                        <p:cTn id="181" dur="1" fill="hold">
                                          <p:stCondLst>
                                            <p:cond delay="0"/>
                                          </p:stCondLst>
                                        </p:cTn>
                                        <p:tgtEl>
                                          <p:spTgt spid="71"/>
                                        </p:tgtEl>
                                        <p:attrNameLst>
                                          <p:attrName>style.visibility</p:attrName>
                                        </p:attrNameLst>
                                      </p:cBhvr>
                                      <p:to>
                                        <p:strVal val="visible"/>
                                      </p:to>
                                    </p:set>
                                    <p:anim calcmode="lin" valueType="num">
                                      <p:cBhvr additive="base">
                                        <p:cTn id="182" dur="1000" fill="hold"/>
                                        <p:tgtEl>
                                          <p:spTgt spid="71"/>
                                        </p:tgtEl>
                                        <p:attrNameLst>
                                          <p:attrName>ppt_x</p:attrName>
                                        </p:attrNameLst>
                                      </p:cBhvr>
                                      <p:tavLst>
                                        <p:tav tm="0">
                                          <p:val>
                                            <p:strVal val="#ppt_x"/>
                                          </p:val>
                                        </p:tav>
                                        <p:tav tm="100000">
                                          <p:val>
                                            <p:strVal val="#ppt_x"/>
                                          </p:val>
                                        </p:tav>
                                      </p:tavLst>
                                    </p:anim>
                                    <p:anim calcmode="lin" valueType="num">
                                      <p:cBhvr additive="base">
                                        <p:cTn id="183" dur="1000" fill="hold"/>
                                        <p:tgtEl>
                                          <p:spTgt spid="71"/>
                                        </p:tgtEl>
                                        <p:attrNameLst>
                                          <p:attrName>ppt_y</p:attrName>
                                        </p:attrNameLst>
                                      </p:cBhvr>
                                      <p:tavLst>
                                        <p:tav tm="0">
                                          <p:val>
                                            <p:strVal val="0-#ppt_h/2"/>
                                          </p:val>
                                        </p:tav>
                                        <p:tav tm="100000">
                                          <p:val>
                                            <p:strVal val="#ppt_y"/>
                                          </p:val>
                                        </p:tav>
                                      </p:tavLst>
                                    </p:anim>
                                  </p:childTnLst>
                                </p:cTn>
                              </p:par>
                            </p:childTnLst>
                          </p:cTn>
                        </p:par>
                        <p:par>
                          <p:cTn id="184" fill="hold">
                            <p:stCondLst>
                              <p:cond delay="36000"/>
                            </p:stCondLst>
                            <p:childTnLst>
                              <p:par>
                                <p:cTn id="185" presetID="10" presetClass="entr" presetSubtype="0" fill="hold" grpId="0" nodeType="afterEffect">
                                  <p:stCondLst>
                                    <p:cond delay="0"/>
                                  </p:stCondLst>
                                  <p:childTnLst>
                                    <p:set>
                                      <p:cBhvr>
                                        <p:cTn id="186" dur="1" fill="hold">
                                          <p:stCondLst>
                                            <p:cond delay="0"/>
                                          </p:stCondLst>
                                        </p:cTn>
                                        <p:tgtEl>
                                          <p:spTgt spid="35"/>
                                        </p:tgtEl>
                                        <p:attrNameLst>
                                          <p:attrName>style.visibility</p:attrName>
                                        </p:attrNameLst>
                                      </p:cBhvr>
                                      <p:to>
                                        <p:strVal val="visible"/>
                                      </p:to>
                                    </p:set>
                                    <p:animEffect transition="in" filter="fade">
                                      <p:cBhvr>
                                        <p:cTn id="187" dur="2000"/>
                                        <p:tgtEl>
                                          <p:spTgt spid="35"/>
                                        </p:tgtEl>
                                      </p:cBhvr>
                                    </p:animEffect>
                                  </p:childTnLst>
                                </p:cTn>
                              </p:par>
                            </p:childTnLst>
                          </p:cTn>
                        </p:par>
                      </p:childTnLst>
                    </p:cTn>
                  </p:par>
                  <p:par>
                    <p:cTn id="188" fill="hold">
                      <p:stCondLst>
                        <p:cond delay="indefinite"/>
                      </p:stCondLst>
                      <p:childTnLst>
                        <p:par>
                          <p:cTn id="189" fill="hold">
                            <p:stCondLst>
                              <p:cond delay="0"/>
                            </p:stCondLst>
                            <p:childTnLst>
                              <p:par>
                                <p:cTn id="190" presetID="2" presetClass="entr" presetSubtype="2" fill="hold" nodeType="clickEffect">
                                  <p:stCondLst>
                                    <p:cond delay="0"/>
                                  </p:stCondLst>
                                  <p:childTnLst>
                                    <p:set>
                                      <p:cBhvr>
                                        <p:cTn id="191" dur="1" fill="hold">
                                          <p:stCondLst>
                                            <p:cond delay="0"/>
                                          </p:stCondLst>
                                        </p:cTn>
                                        <p:tgtEl>
                                          <p:spTgt spid="2050"/>
                                        </p:tgtEl>
                                        <p:attrNameLst>
                                          <p:attrName>style.visibility</p:attrName>
                                        </p:attrNameLst>
                                      </p:cBhvr>
                                      <p:to>
                                        <p:strVal val="visible"/>
                                      </p:to>
                                    </p:set>
                                    <p:anim calcmode="lin" valueType="num">
                                      <p:cBhvr additive="base">
                                        <p:cTn id="192" dur="2000" fill="hold"/>
                                        <p:tgtEl>
                                          <p:spTgt spid="2050"/>
                                        </p:tgtEl>
                                        <p:attrNameLst>
                                          <p:attrName>ppt_x</p:attrName>
                                        </p:attrNameLst>
                                      </p:cBhvr>
                                      <p:tavLst>
                                        <p:tav tm="0">
                                          <p:val>
                                            <p:strVal val="1+#ppt_w/2"/>
                                          </p:val>
                                        </p:tav>
                                        <p:tav tm="100000">
                                          <p:val>
                                            <p:strVal val="#ppt_x"/>
                                          </p:val>
                                        </p:tav>
                                      </p:tavLst>
                                    </p:anim>
                                    <p:anim calcmode="lin" valueType="num">
                                      <p:cBhvr additive="base">
                                        <p:cTn id="193" dur="2000" fill="hold"/>
                                        <p:tgtEl>
                                          <p:spTgt spid="2050"/>
                                        </p:tgtEl>
                                        <p:attrNameLst>
                                          <p:attrName>ppt_y</p:attrName>
                                        </p:attrNameLst>
                                      </p:cBhvr>
                                      <p:tavLst>
                                        <p:tav tm="0">
                                          <p:val>
                                            <p:strVal val="#ppt_y"/>
                                          </p:val>
                                        </p:tav>
                                        <p:tav tm="100000">
                                          <p:val>
                                            <p:strVal val="#ppt_y"/>
                                          </p:val>
                                        </p:tav>
                                      </p:tavLst>
                                    </p:anim>
                                  </p:childTnLst>
                                </p:cTn>
                              </p:par>
                            </p:childTnLst>
                          </p:cTn>
                        </p:par>
                      </p:childTnLst>
                    </p:cTn>
                  </p:par>
                  <p:par>
                    <p:cTn id="194" fill="hold">
                      <p:stCondLst>
                        <p:cond delay="indefinite"/>
                      </p:stCondLst>
                      <p:childTnLst>
                        <p:par>
                          <p:cTn id="195" fill="hold">
                            <p:stCondLst>
                              <p:cond delay="0"/>
                            </p:stCondLst>
                            <p:childTnLst>
                              <p:par>
                                <p:cTn id="196" presetID="1" presetClass="entr" presetSubtype="0" fill="hold" grpId="0" nodeType="clickEffect">
                                  <p:stCondLst>
                                    <p:cond delay="0"/>
                                  </p:stCondLst>
                                  <p:childTnLst>
                                    <p:set>
                                      <p:cBhvr>
                                        <p:cTn id="197" dur="1" fill="hold">
                                          <p:stCondLst>
                                            <p:cond delay="0"/>
                                          </p:stCondLst>
                                        </p:cTn>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7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187624" y="4982690"/>
            <a:ext cx="1055992" cy="702868"/>
          </a:xfrm>
          <a:prstGeom prst="rect">
            <a:avLst/>
          </a:prstGeom>
          <a:noFill/>
        </p:spPr>
      </p:pic>
      <p:pic>
        <p:nvPicPr>
          <p:cNvPr id="5"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07504" y="5030388"/>
            <a:ext cx="1055992" cy="702868"/>
          </a:xfrm>
          <a:prstGeom prst="rect">
            <a:avLst/>
          </a:prstGeom>
          <a:noFill/>
        </p:spPr>
      </p:pic>
      <p:pic>
        <p:nvPicPr>
          <p:cNvPr id="36"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11560" y="5301208"/>
            <a:ext cx="1055992" cy="702868"/>
          </a:xfrm>
          <a:prstGeom prst="rect">
            <a:avLst/>
          </a:prstGeom>
          <a:noFill/>
        </p:spPr>
      </p:pic>
      <p:pic>
        <p:nvPicPr>
          <p:cNvPr id="37"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1520" y="5517232"/>
            <a:ext cx="1055992" cy="702868"/>
          </a:xfrm>
          <a:prstGeom prst="rect">
            <a:avLst/>
          </a:prstGeom>
          <a:noFill/>
        </p:spPr>
      </p:pic>
      <p:pic>
        <p:nvPicPr>
          <p:cNvPr id="38"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475656" y="5661248"/>
            <a:ext cx="1055992" cy="702868"/>
          </a:xfrm>
          <a:prstGeom prst="rect">
            <a:avLst/>
          </a:prstGeom>
          <a:noFill/>
        </p:spPr>
      </p:pic>
      <p:pic>
        <p:nvPicPr>
          <p:cNvPr id="39"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043608" y="5661248"/>
            <a:ext cx="1055992" cy="702868"/>
          </a:xfrm>
          <a:prstGeom prst="rect">
            <a:avLst/>
          </a:prstGeom>
          <a:noFill/>
        </p:spPr>
      </p:pic>
      <p:pic>
        <p:nvPicPr>
          <p:cNvPr id="40"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619672" y="5157192"/>
            <a:ext cx="1055992" cy="702868"/>
          </a:xfrm>
          <a:prstGeom prst="rect">
            <a:avLst/>
          </a:prstGeom>
          <a:noFill/>
        </p:spPr>
      </p:pic>
      <p:pic>
        <p:nvPicPr>
          <p:cNvPr id="41"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11560" y="5733256"/>
            <a:ext cx="1055992" cy="702868"/>
          </a:xfrm>
          <a:prstGeom prst="rect">
            <a:avLst/>
          </a:prstGeom>
          <a:noFill/>
        </p:spPr>
      </p:pic>
      <p:pic>
        <p:nvPicPr>
          <p:cNvPr id="42"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80528" y="5661248"/>
            <a:ext cx="1055992" cy="702868"/>
          </a:xfrm>
          <a:prstGeom prst="rect">
            <a:avLst/>
          </a:prstGeom>
          <a:noFill/>
        </p:spPr>
      </p:pic>
      <p:pic>
        <p:nvPicPr>
          <p:cNvPr id="43"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5301208"/>
            <a:ext cx="1055992" cy="702868"/>
          </a:xfrm>
          <a:prstGeom prst="rect">
            <a:avLst/>
          </a:prstGeom>
          <a:noFill/>
        </p:spPr>
      </p:pic>
      <p:pic>
        <p:nvPicPr>
          <p:cNvPr id="45"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39552" y="4869160"/>
            <a:ext cx="1055992" cy="702868"/>
          </a:xfrm>
          <a:prstGeom prst="rect">
            <a:avLst/>
          </a:prstGeom>
          <a:noFill/>
        </p:spPr>
      </p:pic>
      <p:pic>
        <p:nvPicPr>
          <p:cNvPr id="46"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907704" y="5661248"/>
            <a:ext cx="1055992" cy="702868"/>
          </a:xfrm>
          <a:prstGeom prst="rect">
            <a:avLst/>
          </a:prstGeom>
          <a:noFill/>
        </p:spPr>
      </p:pic>
      <p:pic>
        <p:nvPicPr>
          <p:cNvPr id="47"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403648" y="4653136"/>
            <a:ext cx="1055992" cy="702868"/>
          </a:xfrm>
          <a:prstGeom prst="rect">
            <a:avLst/>
          </a:prstGeom>
          <a:noFill/>
        </p:spPr>
      </p:pic>
      <p:pic>
        <p:nvPicPr>
          <p:cNvPr id="48"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043608" y="4653136"/>
            <a:ext cx="1055992" cy="702868"/>
          </a:xfrm>
          <a:prstGeom prst="rect">
            <a:avLst/>
          </a:prstGeom>
          <a:noFill/>
        </p:spPr>
      </p:pic>
      <p:pic>
        <p:nvPicPr>
          <p:cNvPr id="50"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79512" y="4581128"/>
            <a:ext cx="1055992" cy="702868"/>
          </a:xfrm>
          <a:prstGeom prst="rect">
            <a:avLst/>
          </a:prstGeom>
          <a:noFill/>
        </p:spPr>
      </p:pic>
      <p:pic>
        <p:nvPicPr>
          <p:cNvPr id="51"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187624" y="4221088"/>
            <a:ext cx="1055992" cy="702868"/>
          </a:xfrm>
          <a:prstGeom prst="rect">
            <a:avLst/>
          </a:prstGeom>
          <a:noFill/>
        </p:spPr>
      </p:pic>
      <p:pic>
        <p:nvPicPr>
          <p:cNvPr id="52"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55576" y="4437112"/>
            <a:ext cx="1055992" cy="702868"/>
          </a:xfrm>
          <a:prstGeom prst="rect">
            <a:avLst/>
          </a:prstGeom>
          <a:noFill/>
        </p:spPr>
      </p:pic>
      <p:pic>
        <p:nvPicPr>
          <p:cNvPr id="53"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80528" y="4869160"/>
            <a:ext cx="1055992" cy="702868"/>
          </a:xfrm>
          <a:prstGeom prst="rect">
            <a:avLst/>
          </a:prstGeom>
          <a:noFill/>
        </p:spPr>
      </p:pic>
      <p:pic>
        <p:nvPicPr>
          <p:cNvPr id="54"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27996" y="5229200"/>
            <a:ext cx="1055992" cy="702868"/>
          </a:xfrm>
          <a:prstGeom prst="rect">
            <a:avLst/>
          </a:prstGeom>
          <a:noFill/>
        </p:spPr>
      </p:pic>
      <p:pic>
        <p:nvPicPr>
          <p:cNvPr id="55"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4584" y="5589240"/>
            <a:ext cx="1055992" cy="702868"/>
          </a:xfrm>
          <a:prstGeom prst="rect">
            <a:avLst/>
          </a:prstGeom>
          <a:noFill/>
        </p:spPr>
      </p:pic>
      <p:pic>
        <p:nvPicPr>
          <p:cNvPr id="56"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827584" y="4077072"/>
            <a:ext cx="1055992" cy="702868"/>
          </a:xfrm>
          <a:prstGeom prst="rect">
            <a:avLst/>
          </a:prstGeom>
          <a:noFill/>
        </p:spPr>
      </p:pic>
      <p:pic>
        <p:nvPicPr>
          <p:cNvPr id="57"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5536" y="4077072"/>
            <a:ext cx="1055992" cy="702868"/>
          </a:xfrm>
          <a:prstGeom prst="rect">
            <a:avLst/>
          </a:prstGeom>
          <a:noFill/>
        </p:spPr>
      </p:pic>
      <p:pic>
        <p:nvPicPr>
          <p:cNvPr id="58"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4437112"/>
            <a:ext cx="1055992" cy="702868"/>
          </a:xfrm>
          <a:prstGeom prst="rect">
            <a:avLst/>
          </a:prstGeom>
          <a:noFill/>
        </p:spPr>
      </p:pic>
      <p:pic>
        <p:nvPicPr>
          <p:cNvPr id="59"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79512" y="3861048"/>
            <a:ext cx="1055992" cy="702868"/>
          </a:xfrm>
          <a:prstGeom prst="rect">
            <a:avLst/>
          </a:prstGeom>
          <a:noFill/>
        </p:spPr>
      </p:pic>
      <p:pic>
        <p:nvPicPr>
          <p:cNvPr id="60"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11560" y="3717032"/>
            <a:ext cx="1055992" cy="702868"/>
          </a:xfrm>
          <a:prstGeom prst="rect">
            <a:avLst/>
          </a:prstGeom>
          <a:noFill/>
        </p:spPr>
      </p:pic>
      <p:pic>
        <p:nvPicPr>
          <p:cNvPr id="61"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187624" y="3861048"/>
            <a:ext cx="1055992" cy="702868"/>
          </a:xfrm>
          <a:prstGeom prst="rect">
            <a:avLst/>
          </a:prstGeom>
          <a:noFill/>
        </p:spPr>
      </p:pic>
      <p:pic>
        <p:nvPicPr>
          <p:cNvPr id="62"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827584" y="3429000"/>
            <a:ext cx="1055992" cy="702868"/>
          </a:xfrm>
          <a:prstGeom prst="rect">
            <a:avLst/>
          </a:prstGeom>
          <a:noFill/>
        </p:spPr>
      </p:pic>
      <p:pic>
        <p:nvPicPr>
          <p:cNvPr id="63"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5536" y="3429000"/>
            <a:ext cx="1055992" cy="702868"/>
          </a:xfrm>
          <a:prstGeom prst="rect">
            <a:avLst/>
          </a:prstGeom>
          <a:noFill/>
        </p:spPr>
      </p:pic>
      <p:pic>
        <p:nvPicPr>
          <p:cNvPr id="64"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39552" y="3077566"/>
            <a:ext cx="1055992" cy="702868"/>
          </a:xfrm>
          <a:prstGeom prst="rect">
            <a:avLst/>
          </a:prstGeom>
          <a:noFill/>
        </p:spPr>
      </p:pic>
      <p:pic>
        <p:nvPicPr>
          <p:cNvPr id="65"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55576" y="3077566"/>
            <a:ext cx="1055992" cy="702868"/>
          </a:xfrm>
          <a:prstGeom prst="rect">
            <a:avLst/>
          </a:prstGeom>
          <a:noFill/>
        </p:spPr>
      </p:pic>
      <p:pic>
        <p:nvPicPr>
          <p:cNvPr id="66"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3573016"/>
            <a:ext cx="1055992" cy="702868"/>
          </a:xfrm>
          <a:prstGeom prst="rect">
            <a:avLst/>
          </a:prstGeom>
          <a:noFill/>
        </p:spPr>
      </p:pic>
      <p:pic>
        <p:nvPicPr>
          <p:cNvPr id="67"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2536" y="3933056"/>
            <a:ext cx="1055992" cy="702868"/>
          </a:xfrm>
          <a:prstGeom prst="rect">
            <a:avLst/>
          </a:prstGeom>
          <a:noFill/>
        </p:spPr>
      </p:pic>
      <p:pic>
        <p:nvPicPr>
          <p:cNvPr id="68"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27996" y="4509120"/>
            <a:ext cx="1055992" cy="702868"/>
          </a:xfrm>
          <a:prstGeom prst="rect">
            <a:avLst/>
          </a:prstGeom>
          <a:noFill/>
        </p:spPr>
      </p:pic>
      <p:pic>
        <p:nvPicPr>
          <p:cNvPr id="69"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475656" y="5517232"/>
            <a:ext cx="1055992" cy="702868"/>
          </a:xfrm>
          <a:prstGeom prst="rect">
            <a:avLst/>
          </a:prstGeom>
          <a:noFill/>
        </p:spPr>
      </p:pic>
      <p:pic>
        <p:nvPicPr>
          <p:cNvPr id="70"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79512" y="5661248"/>
            <a:ext cx="1055992" cy="702868"/>
          </a:xfrm>
          <a:prstGeom prst="rect">
            <a:avLst/>
          </a:prstGeom>
          <a:noFill/>
        </p:spPr>
      </p:pic>
      <p:pic>
        <p:nvPicPr>
          <p:cNvPr id="71" name="Picture 18" descr="http://img.welt.de/img/berlin/crop100905774/1890715811-ci3x2l-w580-aoriginal-h386-l0/boetchen-DW-Wirtschaft-Pari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67544" y="5301208"/>
            <a:ext cx="1055992" cy="702868"/>
          </a:xfrm>
          <a:prstGeom prst="rect">
            <a:avLst/>
          </a:prstGeom>
          <a:noFill/>
        </p:spPr>
      </p:pic>
      <p:sp>
        <p:nvSpPr>
          <p:cNvPr id="49" name="Titel 1"/>
          <p:cNvSpPr>
            <a:spLocks noGrp="1"/>
          </p:cNvSpPr>
          <p:nvPr>
            <p:ph type="title"/>
          </p:nvPr>
        </p:nvSpPr>
        <p:spPr>
          <a:xfrm>
            <a:off x="457200" y="274638"/>
            <a:ext cx="8229600" cy="1143000"/>
          </a:xfrm>
        </p:spPr>
        <p:txBody>
          <a:bodyPr>
            <a:noAutofit/>
          </a:bodyPr>
          <a:lstStyle/>
          <a:p>
            <a:r>
              <a:rPr lang="de-DE" sz="2500" dirty="0" smtClean="0"/>
              <a:t>Was glauben Sie? Wie hoch war der durchschnittliche monetäre Verlust während der </a:t>
            </a:r>
            <a:r>
              <a:rPr lang="de-DE" sz="2500" dirty="0" err="1" smtClean="0"/>
              <a:t>Messwoche</a:t>
            </a:r>
            <a:r>
              <a:rPr lang="de-DE" sz="2500" dirty="0" smtClean="0"/>
              <a:t> in einer Bäckerei?</a:t>
            </a:r>
          </a:p>
        </p:txBody>
      </p:sp>
      <p:pic>
        <p:nvPicPr>
          <p:cNvPr id="72" name="Picture 2" descr="http://www.volkswagen.de/content/medialib/vwd4/global/mom/polo_gp/keyvisuals/polo_bluemotion_clearwater-blue-metallic042014/_jcr_content/renditions/rendition.685.325.file/polo_bluemotion_clearwater-blue-metallic_042014.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159943" y="3501008"/>
            <a:ext cx="6524625" cy="3095625"/>
          </a:xfrm>
          <a:prstGeom prst="rect">
            <a:avLst/>
          </a:prstGeom>
          <a:noFill/>
        </p:spPr>
      </p:pic>
      <p:sp>
        <p:nvSpPr>
          <p:cNvPr id="44" name="Textfeld 43"/>
          <p:cNvSpPr txBox="1"/>
          <p:nvPr/>
        </p:nvSpPr>
        <p:spPr>
          <a:xfrm>
            <a:off x="3491880" y="3068960"/>
            <a:ext cx="873957" cy="1754326"/>
          </a:xfrm>
          <a:prstGeom prst="rect">
            <a:avLst/>
          </a:prstGeom>
          <a:noFill/>
        </p:spPr>
        <p:txBody>
          <a:bodyPr wrap="none" rtlCol="0">
            <a:spAutoFit/>
          </a:bodyPr>
          <a:lstStyle/>
          <a:p>
            <a:r>
              <a:rPr lang="de-DE" sz="10800" dirty="0" smtClean="0"/>
              <a:t>=</a:t>
            </a:r>
            <a:endParaRPr lang="de-DE" sz="10800" dirty="0"/>
          </a:p>
        </p:txBody>
      </p:sp>
      <p:sp>
        <p:nvSpPr>
          <p:cNvPr id="78"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13</a:t>
            </a:fld>
            <a:endParaRPr lang="de-DE" dirty="0"/>
          </a:p>
        </p:txBody>
      </p:sp>
      <p:sp>
        <p:nvSpPr>
          <p:cNvPr id="81" name="Textfeld 80"/>
          <p:cNvSpPr txBox="1"/>
          <p:nvPr/>
        </p:nvSpPr>
        <p:spPr>
          <a:xfrm rot="21070665">
            <a:off x="2043975" y="2197888"/>
            <a:ext cx="4696670" cy="1200329"/>
          </a:xfrm>
          <a:prstGeom prst="rect">
            <a:avLst/>
          </a:prstGeom>
          <a:noFill/>
          <a:ln w="44450">
            <a:solidFill>
              <a:srgbClr val="FF0000"/>
            </a:solidFill>
          </a:ln>
        </p:spPr>
        <p:txBody>
          <a:bodyPr wrap="none" rtlCol="0">
            <a:spAutoFit/>
          </a:bodyPr>
          <a:lstStyle/>
          <a:p>
            <a:r>
              <a:rPr lang="de-DE" sz="7200" dirty="0" smtClean="0">
                <a:solidFill>
                  <a:srgbClr val="FF0000"/>
                </a:solidFill>
              </a:rPr>
              <a:t>15.700 Euro</a:t>
            </a:r>
            <a:endParaRPr lang="de-DE" sz="7200" dirty="0">
              <a:solidFill>
                <a:srgbClr val="FF0000"/>
              </a:solidFill>
            </a:endParaRPr>
          </a:p>
        </p:txBody>
      </p:sp>
      <p:sp>
        <p:nvSpPr>
          <p:cNvPr id="73"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
        <p:nvSpPr>
          <p:cNvPr id="74"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Tree>
    <p:extLst>
      <p:ext uri="{BB962C8B-B14F-4D97-AF65-F5344CB8AC3E}">
        <p14:creationId xmlns:p14="http://schemas.microsoft.com/office/powerpoint/2010/main" val="9446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72"/>
                                        </p:tgtEl>
                                        <p:attrNameLst>
                                          <p:attrName>style.visibility</p:attrName>
                                        </p:attrNameLst>
                                      </p:cBhvr>
                                      <p:to>
                                        <p:strVal val="visible"/>
                                      </p:to>
                                    </p:set>
                                    <p:animEffect transition="in" filter="fade">
                                      <p:cBhvr>
                                        <p:cTn id="9" dur="2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descr="C:\Users\MediaMarkt\Pictures\Sonstiges\uncaptioned-DkbTL-50ca4279c9f81.jpeg"/>
          <p:cNvPicPr>
            <a:picLocks noChangeAspect="1" noChangeArrowheads="1"/>
          </p:cNvPicPr>
          <p:nvPr/>
        </p:nvPicPr>
        <p:blipFill>
          <a:blip r:embed="rId3" cstate="print"/>
          <a:srcRect/>
          <a:stretch>
            <a:fillRect/>
          </a:stretch>
        </p:blipFill>
        <p:spPr bwMode="auto">
          <a:xfrm>
            <a:off x="4293573" y="1766876"/>
            <a:ext cx="4183663" cy="3137747"/>
          </a:xfrm>
          <a:prstGeom prst="rect">
            <a:avLst/>
          </a:prstGeom>
          <a:noFill/>
        </p:spPr>
      </p:pic>
      <p:pic>
        <p:nvPicPr>
          <p:cNvPr id="30722" name="Picture 2" descr="http://www.allmystery.de/i/te38f66_Gestiefelter_Kater_Shrek2-1413.jpg?bc"/>
          <p:cNvPicPr>
            <a:picLocks noChangeAspect="1" noChangeArrowheads="1"/>
          </p:cNvPicPr>
          <p:nvPr/>
        </p:nvPicPr>
        <p:blipFill>
          <a:blip r:embed="rId4" cstate="print"/>
          <a:srcRect/>
          <a:stretch>
            <a:fillRect/>
          </a:stretch>
        </p:blipFill>
        <p:spPr bwMode="auto">
          <a:xfrm>
            <a:off x="4233833" y="1843227"/>
            <a:ext cx="4226599" cy="3169949"/>
          </a:xfrm>
          <a:prstGeom prst="rect">
            <a:avLst/>
          </a:prstGeom>
          <a:noFill/>
        </p:spPr>
      </p:pic>
      <p:pic>
        <p:nvPicPr>
          <p:cNvPr id="22533" name="Picture 5" descr="C:\Users\MediaMarkt\Documents\iSun Project Prof. Ritter\Produkte von mir\Bilder\Rahmen\VictorianFrame.gif"/>
          <p:cNvPicPr>
            <a:picLocks noChangeAspect="1" noChangeArrowheads="1"/>
          </p:cNvPicPr>
          <p:nvPr/>
        </p:nvPicPr>
        <p:blipFill>
          <a:blip r:embed="rId5" cstate="print"/>
          <a:srcRect/>
          <a:stretch>
            <a:fillRect/>
          </a:stretch>
        </p:blipFill>
        <p:spPr bwMode="auto">
          <a:xfrm>
            <a:off x="3923928" y="1334829"/>
            <a:ext cx="4896544" cy="4038387"/>
          </a:xfrm>
          <a:prstGeom prst="rect">
            <a:avLst/>
          </a:prstGeom>
          <a:noFill/>
        </p:spPr>
      </p:pic>
      <p:sp>
        <p:nvSpPr>
          <p:cNvPr id="10" name="Abgerundete rechteckige Legende 9"/>
          <p:cNvSpPr/>
          <p:nvPr/>
        </p:nvSpPr>
        <p:spPr>
          <a:xfrm>
            <a:off x="179512" y="404664"/>
            <a:ext cx="4680520" cy="2232248"/>
          </a:xfrm>
          <a:prstGeom prst="wedgeRoundRectCallout">
            <a:avLst>
              <a:gd name="adj1" fmla="val 60007"/>
              <a:gd name="adj2" fmla="val 87926"/>
              <a:gd name="adj3" fmla="val 16667"/>
            </a:avLst>
          </a:prstGeom>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smtClean="0"/>
              <a:t>Aber ich hab‘ doch gar nichts getan!</a:t>
            </a:r>
            <a:endParaRPr lang="de-DE" sz="4000" dirty="0"/>
          </a:p>
        </p:txBody>
      </p:sp>
      <p:sp>
        <p:nvSpPr>
          <p:cNvPr id="11"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14</a:t>
            </a:fld>
            <a:endParaRPr lang="de-DE" dirty="0"/>
          </a:p>
        </p:txBody>
      </p:sp>
      <p:sp>
        <p:nvSpPr>
          <p:cNvPr id="13"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
        <p:nvSpPr>
          <p:cNvPr id="9"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Tree>
    <p:extLst>
      <p:ext uri="{BB962C8B-B14F-4D97-AF65-F5344CB8AC3E}">
        <p14:creationId xmlns:p14="http://schemas.microsoft.com/office/powerpoint/2010/main" val="16734628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Ergebnisse aus der Erhebung</a:t>
            </a:r>
            <a:endParaRPr lang="de-DE" dirty="0"/>
          </a:p>
        </p:txBody>
      </p:sp>
      <p:pic>
        <p:nvPicPr>
          <p:cNvPr id="4098" name="Picture 2" descr="http://surlybikes.com//uploads/blog/Unknown.jpeg"/>
          <p:cNvPicPr>
            <a:picLocks noChangeAspect="1" noChangeArrowheads="1"/>
          </p:cNvPicPr>
          <p:nvPr/>
        </p:nvPicPr>
        <p:blipFill>
          <a:blip r:embed="rId3" cstate="print"/>
          <a:srcRect/>
          <a:stretch>
            <a:fillRect/>
          </a:stretch>
        </p:blipFill>
        <p:spPr bwMode="auto">
          <a:xfrm>
            <a:off x="1115616" y="2780928"/>
            <a:ext cx="2857500" cy="2114550"/>
          </a:xfrm>
          <a:prstGeom prst="rect">
            <a:avLst/>
          </a:prstGeom>
          <a:noFill/>
        </p:spPr>
      </p:pic>
      <p:pic>
        <p:nvPicPr>
          <p:cNvPr id="5" name="Picture 3" descr="C:\Users\MediaMarkt\Documents\iSun Project Prof. Ritter\Produkte von mir\Bilder\FrameMyTV1083.jpg"/>
          <p:cNvPicPr>
            <a:picLocks noChangeAspect="1" noChangeArrowheads="1"/>
          </p:cNvPicPr>
          <p:nvPr/>
        </p:nvPicPr>
        <p:blipFill>
          <a:blip r:embed="rId4" cstate="print">
            <a:clrChange>
              <a:clrFrom>
                <a:srgbClr val="FBFBFB"/>
              </a:clrFrom>
              <a:clrTo>
                <a:srgbClr val="FBFBFB">
                  <a:alpha val="0"/>
                </a:srgbClr>
              </a:clrTo>
            </a:clrChange>
          </a:blip>
          <a:srcRect/>
          <a:stretch>
            <a:fillRect/>
          </a:stretch>
        </p:blipFill>
        <p:spPr bwMode="auto">
          <a:xfrm>
            <a:off x="467544" y="2204864"/>
            <a:ext cx="4104456" cy="3354109"/>
          </a:xfrm>
          <a:prstGeom prst="rect">
            <a:avLst/>
          </a:prstGeom>
          <a:noFill/>
        </p:spPr>
      </p:pic>
      <p:sp>
        <p:nvSpPr>
          <p:cNvPr id="6" name="Abgerundete rechteckige Legende 5"/>
          <p:cNvSpPr/>
          <p:nvPr/>
        </p:nvSpPr>
        <p:spPr>
          <a:xfrm>
            <a:off x="3491880" y="1628800"/>
            <a:ext cx="4968552" cy="2232248"/>
          </a:xfrm>
          <a:prstGeom prst="wedgeRoundRectCallout">
            <a:avLst>
              <a:gd name="adj1" fmla="val -59681"/>
              <a:gd name="adj2" fmla="val 75684"/>
              <a:gd name="adj3" fmla="val 16667"/>
            </a:avLst>
          </a:prstGeom>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3200" b="1" dirty="0" err="1" smtClean="0"/>
              <a:t>Retoure</a:t>
            </a:r>
            <a:r>
              <a:rPr lang="de-DE" sz="3200" b="1" dirty="0" smtClean="0"/>
              <a:t> ist die wichtigste Stellschraube in Bezug auf Lebensmittelabfall!</a:t>
            </a:r>
            <a:endParaRPr lang="de-DE" sz="3200" dirty="0"/>
          </a:p>
        </p:txBody>
      </p:sp>
      <p:sp>
        <p:nvSpPr>
          <p:cNvPr id="11"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15</a:t>
            </a:fld>
            <a:endParaRPr lang="de-DE" dirty="0"/>
          </a:p>
        </p:txBody>
      </p:sp>
      <p:sp>
        <p:nvSpPr>
          <p:cNvPr id="13"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
        <p:nvSpPr>
          <p:cNvPr id="9"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Tree>
    <p:extLst>
      <p:ext uri="{BB962C8B-B14F-4D97-AF65-F5344CB8AC3E}">
        <p14:creationId xmlns:p14="http://schemas.microsoft.com/office/powerpoint/2010/main" val="22092009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Aber was ist eine optimale </a:t>
            </a:r>
            <a:r>
              <a:rPr lang="de-DE" dirty="0" err="1" smtClean="0"/>
              <a:t>Retoure</a:t>
            </a:r>
            <a:r>
              <a:rPr lang="de-DE" dirty="0" smtClean="0"/>
              <a:t>?</a:t>
            </a:r>
            <a:endParaRPr lang="de-DE" dirty="0"/>
          </a:p>
        </p:txBody>
      </p:sp>
      <p:sp>
        <p:nvSpPr>
          <p:cNvPr id="3" name="Inhaltsplatzhalter 2"/>
          <p:cNvSpPr>
            <a:spLocks noGrp="1"/>
          </p:cNvSpPr>
          <p:nvPr>
            <p:ph idx="1"/>
          </p:nvPr>
        </p:nvSpPr>
        <p:spPr/>
        <p:txBody>
          <a:bodyPr/>
          <a:lstStyle/>
          <a:p>
            <a:pPr>
              <a:buNone/>
            </a:pPr>
            <a:r>
              <a:rPr lang="de-DE" dirty="0" smtClean="0"/>
              <a:t>Eine optimale </a:t>
            </a:r>
            <a:r>
              <a:rPr lang="de-DE" dirty="0" err="1" smtClean="0"/>
              <a:t>Retoure</a:t>
            </a:r>
            <a:r>
              <a:rPr lang="de-DE" dirty="0" smtClean="0"/>
              <a:t> ist</a:t>
            </a:r>
          </a:p>
          <a:p>
            <a:r>
              <a:rPr lang="de-DE" dirty="0" smtClean="0"/>
              <a:t>Produkt-spezifisch</a:t>
            </a:r>
          </a:p>
          <a:p>
            <a:r>
              <a:rPr lang="de-DE" dirty="0" smtClean="0"/>
              <a:t>Abhängig von der Lage der Filiale</a:t>
            </a:r>
          </a:p>
          <a:p>
            <a:r>
              <a:rPr lang="de-DE" dirty="0" smtClean="0"/>
              <a:t>Abhängig vom Betrieb</a:t>
            </a:r>
          </a:p>
          <a:p>
            <a:r>
              <a:rPr lang="de-DE" dirty="0" smtClean="0"/>
              <a:t>Abhängig vom Wochentag</a:t>
            </a:r>
          </a:p>
          <a:p>
            <a:r>
              <a:rPr lang="de-DE" dirty="0" smtClean="0"/>
              <a:t>Abhängig vom Wetter</a:t>
            </a:r>
          </a:p>
          <a:p>
            <a:r>
              <a:rPr lang="de-DE" dirty="0" smtClean="0"/>
              <a:t>…</a:t>
            </a:r>
          </a:p>
          <a:p>
            <a:endParaRPr lang="de-DE" dirty="0" smtClean="0"/>
          </a:p>
          <a:p>
            <a:pPr lvl="1"/>
            <a:endParaRPr lang="de-DE" dirty="0"/>
          </a:p>
        </p:txBody>
      </p:sp>
      <p:sp>
        <p:nvSpPr>
          <p:cNvPr id="8"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16</a:t>
            </a:fld>
            <a:endParaRPr lang="de-DE" dirty="0"/>
          </a:p>
        </p:txBody>
      </p:sp>
      <p:sp>
        <p:nvSpPr>
          <p:cNvPr id="10"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
        <p:nvSpPr>
          <p:cNvPr id="7"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Tree>
    <p:extLst>
      <p:ext uri="{BB962C8B-B14F-4D97-AF65-F5344CB8AC3E}">
        <p14:creationId xmlns:p14="http://schemas.microsoft.com/office/powerpoint/2010/main" val="42747477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8" name="Picture 8" descr="http://emojipedia.org/wp-content/uploads/2013/07/money-with-wings.pn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668344" y="2276872"/>
            <a:ext cx="1163960" cy="1163961"/>
          </a:xfrm>
          <a:prstGeom prst="rect">
            <a:avLst/>
          </a:prstGeom>
          <a:noFill/>
        </p:spPr>
      </p:pic>
      <p:sp>
        <p:nvSpPr>
          <p:cNvPr id="2" name="Titel 1"/>
          <p:cNvSpPr>
            <a:spLocks noGrp="1"/>
          </p:cNvSpPr>
          <p:nvPr>
            <p:ph type="title"/>
          </p:nvPr>
        </p:nvSpPr>
        <p:spPr/>
        <p:txBody>
          <a:bodyPr/>
          <a:lstStyle/>
          <a:p>
            <a:r>
              <a:rPr lang="de-DE" dirty="0" smtClean="0"/>
              <a:t>Wer hat welche Interessen?</a:t>
            </a:r>
            <a:endParaRPr lang="de-DE" dirty="0"/>
          </a:p>
        </p:txBody>
      </p:sp>
      <p:grpSp>
        <p:nvGrpSpPr>
          <p:cNvPr id="5" name="Gruppieren 4"/>
          <p:cNvGrpSpPr/>
          <p:nvPr/>
        </p:nvGrpSpPr>
        <p:grpSpPr>
          <a:xfrm>
            <a:off x="467544" y="4443896"/>
            <a:ext cx="1991968" cy="995984"/>
            <a:chOff x="1106327" y="2853236"/>
            <a:chExt cx="1991968" cy="995984"/>
          </a:xfrm>
        </p:grpSpPr>
        <p:sp>
          <p:nvSpPr>
            <p:cNvPr id="6" name="Abgerundetes Rechteck 5"/>
            <p:cNvSpPr/>
            <p:nvPr/>
          </p:nvSpPr>
          <p:spPr>
            <a:xfrm>
              <a:off x="1106327" y="2853236"/>
              <a:ext cx="1991968" cy="99598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Abgerundetes Rechteck 4"/>
            <p:cNvSpPr/>
            <p:nvPr/>
          </p:nvSpPr>
          <p:spPr>
            <a:xfrm>
              <a:off x="1135498" y="2882407"/>
              <a:ext cx="1933626" cy="9376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de-DE" sz="2600" kern="1200" dirty="0" smtClean="0"/>
                <a:t>Natur / Gesellschaft</a:t>
              </a:r>
              <a:endParaRPr lang="de-DE" sz="2600" kern="1200" dirty="0"/>
            </a:p>
          </p:txBody>
        </p:sp>
      </p:grpSp>
      <p:grpSp>
        <p:nvGrpSpPr>
          <p:cNvPr id="8" name="Gruppieren 7"/>
          <p:cNvGrpSpPr/>
          <p:nvPr/>
        </p:nvGrpSpPr>
        <p:grpSpPr>
          <a:xfrm>
            <a:off x="3576016" y="4443896"/>
            <a:ext cx="1991968" cy="995984"/>
            <a:chOff x="1106327" y="2853236"/>
            <a:chExt cx="1991968" cy="995984"/>
          </a:xfrm>
        </p:grpSpPr>
        <p:sp>
          <p:nvSpPr>
            <p:cNvPr id="9" name="Abgerundetes Rechteck 8"/>
            <p:cNvSpPr/>
            <p:nvPr/>
          </p:nvSpPr>
          <p:spPr>
            <a:xfrm>
              <a:off x="1106327" y="2853236"/>
              <a:ext cx="1991968" cy="99598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Abgerundetes Rechteck 4"/>
            <p:cNvSpPr/>
            <p:nvPr/>
          </p:nvSpPr>
          <p:spPr>
            <a:xfrm>
              <a:off x="1135498" y="2882407"/>
              <a:ext cx="1933626" cy="9376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a:r>
                <a:rPr lang="de-DE" sz="2800" dirty="0" err="1" smtClean="0"/>
                <a:t>VerkäuferIn</a:t>
              </a:r>
              <a:r>
                <a:rPr lang="de-DE" sz="2800" dirty="0" smtClean="0"/>
                <a:t> (Filiale)</a:t>
              </a:r>
              <a:endParaRPr lang="de-DE" sz="2800" dirty="0"/>
            </a:p>
          </p:txBody>
        </p:sp>
      </p:grpSp>
      <p:grpSp>
        <p:nvGrpSpPr>
          <p:cNvPr id="11" name="Gruppieren 10"/>
          <p:cNvGrpSpPr/>
          <p:nvPr/>
        </p:nvGrpSpPr>
        <p:grpSpPr>
          <a:xfrm>
            <a:off x="6684488" y="4443896"/>
            <a:ext cx="1991968" cy="995984"/>
            <a:chOff x="1106327" y="2853236"/>
            <a:chExt cx="1991968" cy="995984"/>
          </a:xfrm>
        </p:grpSpPr>
        <p:sp>
          <p:nvSpPr>
            <p:cNvPr id="12" name="Abgerundetes Rechteck 11"/>
            <p:cNvSpPr/>
            <p:nvPr/>
          </p:nvSpPr>
          <p:spPr>
            <a:xfrm>
              <a:off x="1106327" y="2853236"/>
              <a:ext cx="1991968" cy="99598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Abgerundetes Rechteck 4"/>
            <p:cNvSpPr/>
            <p:nvPr/>
          </p:nvSpPr>
          <p:spPr>
            <a:xfrm>
              <a:off x="1135498" y="2882407"/>
              <a:ext cx="1933626" cy="9376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a:r>
                <a:rPr lang="de-DE" sz="2800" dirty="0" err="1" smtClean="0"/>
                <a:t>ChefIn</a:t>
              </a:r>
              <a:r>
                <a:rPr lang="de-DE" sz="2800" dirty="0" smtClean="0"/>
                <a:t> (Backstube)</a:t>
              </a:r>
              <a:endParaRPr lang="de-DE" sz="2800" dirty="0"/>
            </a:p>
          </p:txBody>
        </p:sp>
      </p:grpSp>
      <p:pic>
        <p:nvPicPr>
          <p:cNvPr id="14" name="Picture 2" descr="http://blogs-images.forbes.com/erikaandersen/files/2012/07/bad-boss.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028384" y="3788656"/>
            <a:ext cx="1136354" cy="1224520"/>
          </a:xfrm>
          <a:prstGeom prst="rect">
            <a:avLst/>
          </a:prstGeom>
          <a:noFill/>
        </p:spPr>
      </p:pic>
      <p:pic>
        <p:nvPicPr>
          <p:cNvPr id="15" name="Picture 4" descr="http://villageofellenville.sharepoint.com/siteimages/j0433954%5B1%5D.png"/>
          <p:cNvPicPr>
            <a:picLocks noChangeAspect="1" noChangeArrowheads="1"/>
          </p:cNvPicPr>
          <p:nvPr/>
        </p:nvPicPr>
        <p:blipFill>
          <a:blip r:embed="rId5" cstate="print"/>
          <a:srcRect/>
          <a:stretch>
            <a:fillRect/>
          </a:stretch>
        </p:blipFill>
        <p:spPr bwMode="auto">
          <a:xfrm>
            <a:off x="5076056" y="3796606"/>
            <a:ext cx="1145282" cy="1145282"/>
          </a:xfrm>
          <a:prstGeom prst="rect">
            <a:avLst/>
          </a:prstGeom>
          <a:noFill/>
        </p:spPr>
      </p:pic>
      <p:pic>
        <p:nvPicPr>
          <p:cNvPr id="16" name="Picture 8" descr="http://blog.panfu.de/wp-content/Sigle-recyclage1.jpg"/>
          <p:cNvPicPr>
            <a:picLocks noChangeAspect="1" noChangeArrowheads="1"/>
          </p:cNvPicPr>
          <p:nvPr/>
        </p:nvPicPr>
        <p:blipFill>
          <a:blip r:embed="rId6" cstate="print">
            <a:clrChange>
              <a:clrFrom>
                <a:srgbClr val="FEFEFE"/>
              </a:clrFrom>
              <a:clrTo>
                <a:srgbClr val="FEFEFE">
                  <a:alpha val="0"/>
                </a:srgbClr>
              </a:clrTo>
            </a:clrChange>
          </a:blip>
          <a:srcRect/>
          <a:stretch>
            <a:fillRect/>
          </a:stretch>
        </p:blipFill>
        <p:spPr bwMode="auto">
          <a:xfrm>
            <a:off x="1835696" y="4005064"/>
            <a:ext cx="1106488" cy="1106488"/>
          </a:xfrm>
          <a:prstGeom prst="rect">
            <a:avLst/>
          </a:prstGeom>
          <a:noFill/>
        </p:spPr>
      </p:pic>
      <p:sp>
        <p:nvSpPr>
          <p:cNvPr id="17" name="Textfeld 16"/>
          <p:cNvSpPr txBox="1"/>
          <p:nvPr/>
        </p:nvSpPr>
        <p:spPr>
          <a:xfrm>
            <a:off x="2512108" y="1340768"/>
            <a:ext cx="4076116" cy="523220"/>
          </a:xfrm>
          <a:prstGeom prst="rect">
            <a:avLst/>
          </a:prstGeom>
          <a:noFill/>
        </p:spPr>
        <p:txBody>
          <a:bodyPr wrap="none" rtlCol="0">
            <a:spAutoFit/>
          </a:bodyPr>
          <a:lstStyle/>
          <a:p>
            <a:r>
              <a:rPr lang="de-DE" sz="2800" dirty="0" smtClean="0"/>
              <a:t>Szenario: </a:t>
            </a:r>
            <a:r>
              <a:rPr lang="de-DE" sz="2800" dirty="0" err="1" smtClean="0"/>
              <a:t>Retoure</a:t>
            </a:r>
            <a:r>
              <a:rPr lang="de-DE" sz="2800" dirty="0" smtClean="0"/>
              <a:t> von 40%</a:t>
            </a:r>
            <a:endParaRPr lang="de-DE" sz="2800" dirty="0"/>
          </a:p>
        </p:txBody>
      </p:sp>
      <p:pic>
        <p:nvPicPr>
          <p:cNvPr id="56322" name="Picture 2" descr="http://www.charbase.com/images/glyph/128517"/>
          <p:cNvPicPr>
            <a:picLocks noChangeAspect="1" noChangeArrowheads="1"/>
          </p:cNvPicPr>
          <p:nvPr/>
        </p:nvPicPr>
        <p:blipFill>
          <a:blip r:embed="rId7" cstate="print"/>
          <a:srcRect/>
          <a:stretch>
            <a:fillRect/>
          </a:stretch>
        </p:blipFill>
        <p:spPr bwMode="auto">
          <a:xfrm>
            <a:off x="3835524" y="2276872"/>
            <a:ext cx="1456556" cy="1456556"/>
          </a:xfrm>
          <a:prstGeom prst="rect">
            <a:avLst/>
          </a:prstGeom>
          <a:noFill/>
        </p:spPr>
      </p:pic>
      <p:pic>
        <p:nvPicPr>
          <p:cNvPr id="56324" name="Picture 4" descr="http://vaks.in/wp-content/uploads/2012/07/e107.png"/>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908720" y="2348880"/>
            <a:ext cx="1143000" cy="1143001"/>
          </a:xfrm>
          <a:prstGeom prst="rect">
            <a:avLst/>
          </a:prstGeom>
          <a:noFill/>
        </p:spPr>
      </p:pic>
      <p:pic>
        <p:nvPicPr>
          <p:cNvPr id="56326" name="Picture 6" descr="http://pix.iemoji.com/sbemojix2/0779.png"/>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6732240" y="2339008"/>
            <a:ext cx="1152128" cy="1152128"/>
          </a:xfrm>
          <a:prstGeom prst="rect">
            <a:avLst/>
          </a:prstGeom>
          <a:noFill/>
        </p:spPr>
      </p:pic>
      <p:sp>
        <p:nvSpPr>
          <p:cNvPr id="26"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17</a:t>
            </a:fld>
            <a:endParaRPr lang="de-DE" dirty="0"/>
          </a:p>
        </p:txBody>
      </p:sp>
      <p:sp>
        <p:nvSpPr>
          <p:cNvPr id="23"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
        <p:nvSpPr>
          <p:cNvPr id="24"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Tree>
    <p:extLst>
      <p:ext uri="{BB962C8B-B14F-4D97-AF65-F5344CB8AC3E}">
        <p14:creationId xmlns:p14="http://schemas.microsoft.com/office/powerpoint/2010/main" val="2618279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63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63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632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63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Wer hat welche Interessen?</a:t>
            </a:r>
            <a:endParaRPr lang="de-DE" dirty="0"/>
          </a:p>
        </p:txBody>
      </p:sp>
      <p:grpSp>
        <p:nvGrpSpPr>
          <p:cNvPr id="3" name="Gruppieren 4"/>
          <p:cNvGrpSpPr/>
          <p:nvPr/>
        </p:nvGrpSpPr>
        <p:grpSpPr>
          <a:xfrm>
            <a:off x="467544" y="4443896"/>
            <a:ext cx="1991968" cy="995984"/>
            <a:chOff x="1106327" y="2853236"/>
            <a:chExt cx="1991968" cy="995984"/>
          </a:xfrm>
        </p:grpSpPr>
        <p:sp>
          <p:nvSpPr>
            <p:cNvPr id="6" name="Abgerundetes Rechteck 5"/>
            <p:cNvSpPr/>
            <p:nvPr/>
          </p:nvSpPr>
          <p:spPr>
            <a:xfrm>
              <a:off x="1106327" y="2853236"/>
              <a:ext cx="1991968" cy="99598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Abgerundetes Rechteck 4"/>
            <p:cNvSpPr/>
            <p:nvPr/>
          </p:nvSpPr>
          <p:spPr>
            <a:xfrm>
              <a:off x="1135498" y="2882407"/>
              <a:ext cx="1933626" cy="9376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de-DE" sz="2600" kern="1200" dirty="0" smtClean="0"/>
                <a:t>Natur / Gesellschaft</a:t>
              </a:r>
              <a:endParaRPr lang="de-DE" sz="2600" kern="1200" dirty="0"/>
            </a:p>
          </p:txBody>
        </p:sp>
      </p:grpSp>
      <p:grpSp>
        <p:nvGrpSpPr>
          <p:cNvPr id="4" name="Gruppieren 7"/>
          <p:cNvGrpSpPr/>
          <p:nvPr/>
        </p:nvGrpSpPr>
        <p:grpSpPr>
          <a:xfrm>
            <a:off x="3576016" y="4443896"/>
            <a:ext cx="1991968" cy="995984"/>
            <a:chOff x="1106327" y="2853236"/>
            <a:chExt cx="1991968" cy="995984"/>
          </a:xfrm>
        </p:grpSpPr>
        <p:sp>
          <p:nvSpPr>
            <p:cNvPr id="9" name="Abgerundetes Rechteck 8"/>
            <p:cNvSpPr/>
            <p:nvPr/>
          </p:nvSpPr>
          <p:spPr>
            <a:xfrm>
              <a:off x="1106327" y="2853236"/>
              <a:ext cx="1991968" cy="99598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Abgerundetes Rechteck 4"/>
            <p:cNvSpPr/>
            <p:nvPr/>
          </p:nvSpPr>
          <p:spPr>
            <a:xfrm>
              <a:off x="1135498" y="2882407"/>
              <a:ext cx="1933626" cy="9376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a:r>
                <a:rPr lang="de-DE" sz="2800" dirty="0" err="1" smtClean="0"/>
                <a:t>VerkäuferIn</a:t>
              </a:r>
              <a:r>
                <a:rPr lang="de-DE" sz="2800" dirty="0" smtClean="0"/>
                <a:t> (Filiale)</a:t>
              </a:r>
              <a:endParaRPr lang="de-DE" sz="2800" dirty="0"/>
            </a:p>
          </p:txBody>
        </p:sp>
      </p:grpSp>
      <p:grpSp>
        <p:nvGrpSpPr>
          <p:cNvPr id="5" name="Gruppieren 10"/>
          <p:cNvGrpSpPr/>
          <p:nvPr/>
        </p:nvGrpSpPr>
        <p:grpSpPr>
          <a:xfrm>
            <a:off x="6684488" y="4443896"/>
            <a:ext cx="1991968" cy="995984"/>
            <a:chOff x="1106327" y="2853236"/>
            <a:chExt cx="1991968" cy="995984"/>
          </a:xfrm>
        </p:grpSpPr>
        <p:sp>
          <p:nvSpPr>
            <p:cNvPr id="12" name="Abgerundetes Rechteck 11"/>
            <p:cNvSpPr/>
            <p:nvPr/>
          </p:nvSpPr>
          <p:spPr>
            <a:xfrm>
              <a:off x="1106327" y="2853236"/>
              <a:ext cx="1991968" cy="99598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Abgerundetes Rechteck 4"/>
            <p:cNvSpPr/>
            <p:nvPr/>
          </p:nvSpPr>
          <p:spPr>
            <a:xfrm>
              <a:off x="1135498" y="2882407"/>
              <a:ext cx="1933626" cy="9376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a:r>
                <a:rPr lang="de-DE" sz="2800" dirty="0" err="1" smtClean="0"/>
                <a:t>ChefIn</a:t>
              </a:r>
              <a:r>
                <a:rPr lang="de-DE" sz="2800" dirty="0" smtClean="0"/>
                <a:t> (Backstube)</a:t>
              </a:r>
              <a:endParaRPr lang="de-DE" sz="2800" dirty="0"/>
            </a:p>
          </p:txBody>
        </p:sp>
      </p:grpSp>
      <p:pic>
        <p:nvPicPr>
          <p:cNvPr id="14" name="Picture 2" descr="http://blogs-images.forbes.com/erikaandersen/files/2012/07/bad-bos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8028384" y="3788656"/>
            <a:ext cx="1136354" cy="1224520"/>
          </a:xfrm>
          <a:prstGeom prst="rect">
            <a:avLst/>
          </a:prstGeom>
          <a:noFill/>
        </p:spPr>
      </p:pic>
      <p:pic>
        <p:nvPicPr>
          <p:cNvPr id="15" name="Picture 4" descr="http://villageofellenville.sharepoint.com/siteimages/j0433954%5B1%5D.png"/>
          <p:cNvPicPr>
            <a:picLocks noChangeAspect="1" noChangeArrowheads="1"/>
          </p:cNvPicPr>
          <p:nvPr/>
        </p:nvPicPr>
        <p:blipFill>
          <a:blip r:embed="rId4" cstate="print"/>
          <a:srcRect/>
          <a:stretch>
            <a:fillRect/>
          </a:stretch>
        </p:blipFill>
        <p:spPr bwMode="auto">
          <a:xfrm>
            <a:off x="5076056" y="3796606"/>
            <a:ext cx="1145282" cy="1145282"/>
          </a:xfrm>
          <a:prstGeom prst="rect">
            <a:avLst/>
          </a:prstGeom>
          <a:noFill/>
        </p:spPr>
      </p:pic>
      <p:pic>
        <p:nvPicPr>
          <p:cNvPr id="16" name="Picture 8" descr="http://blog.panfu.de/wp-content/Sigle-recyclage1.jpg"/>
          <p:cNvPicPr>
            <a:picLocks noChangeAspect="1" noChangeArrowheads="1"/>
          </p:cNvPicPr>
          <p:nvPr/>
        </p:nvPicPr>
        <p:blipFill>
          <a:blip r:embed="rId5" cstate="print">
            <a:clrChange>
              <a:clrFrom>
                <a:srgbClr val="FEFEFE"/>
              </a:clrFrom>
              <a:clrTo>
                <a:srgbClr val="FEFEFE">
                  <a:alpha val="0"/>
                </a:srgbClr>
              </a:clrTo>
            </a:clrChange>
          </a:blip>
          <a:srcRect/>
          <a:stretch>
            <a:fillRect/>
          </a:stretch>
        </p:blipFill>
        <p:spPr bwMode="auto">
          <a:xfrm>
            <a:off x="1835696" y="4005064"/>
            <a:ext cx="1106488" cy="1106488"/>
          </a:xfrm>
          <a:prstGeom prst="rect">
            <a:avLst/>
          </a:prstGeom>
          <a:noFill/>
        </p:spPr>
      </p:pic>
      <p:sp>
        <p:nvSpPr>
          <p:cNvPr id="17" name="Textfeld 16"/>
          <p:cNvSpPr txBox="1"/>
          <p:nvPr/>
        </p:nvSpPr>
        <p:spPr>
          <a:xfrm>
            <a:off x="2512108" y="1340768"/>
            <a:ext cx="3893374" cy="523220"/>
          </a:xfrm>
          <a:prstGeom prst="rect">
            <a:avLst/>
          </a:prstGeom>
          <a:noFill/>
        </p:spPr>
        <p:txBody>
          <a:bodyPr wrap="none" rtlCol="0">
            <a:spAutoFit/>
          </a:bodyPr>
          <a:lstStyle/>
          <a:p>
            <a:r>
              <a:rPr lang="de-DE" sz="2800" dirty="0" smtClean="0"/>
              <a:t>Szenario: </a:t>
            </a:r>
            <a:r>
              <a:rPr lang="de-DE" sz="2800" dirty="0" err="1" smtClean="0"/>
              <a:t>Retoure</a:t>
            </a:r>
            <a:r>
              <a:rPr lang="de-DE" sz="2800" dirty="0" smtClean="0"/>
              <a:t> von 0%</a:t>
            </a:r>
            <a:endParaRPr lang="de-DE" sz="2800" dirty="0"/>
          </a:p>
        </p:txBody>
      </p:sp>
      <p:pic>
        <p:nvPicPr>
          <p:cNvPr id="64514" name="Picture 2" descr="http://emojipedia.org/wp-content/uploads/2013/07/56-smiling-face-with-halo.pn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815752" y="2265039"/>
            <a:ext cx="1307976" cy="1307977"/>
          </a:xfrm>
          <a:prstGeom prst="rect">
            <a:avLst/>
          </a:prstGeom>
          <a:noFill/>
        </p:spPr>
      </p:pic>
      <p:pic>
        <p:nvPicPr>
          <p:cNvPr id="64516" name="Picture 4" descr="http://emojipedia.org/wp-content/uploads/2013/07/10-kissing-face.png"/>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3923928" y="2276872"/>
            <a:ext cx="1307976" cy="1307977"/>
          </a:xfrm>
          <a:prstGeom prst="rect">
            <a:avLst/>
          </a:prstGeom>
          <a:noFill/>
        </p:spPr>
      </p:pic>
      <p:pic>
        <p:nvPicPr>
          <p:cNvPr id="64518" name="Picture 6" descr="http://pix.iemoji.com/sbemojix2/0775.png"/>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7092280" y="2276872"/>
            <a:ext cx="1224136" cy="1224136"/>
          </a:xfrm>
          <a:prstGeom prst="rect">
            <a:avLst/>
          </a:prstGeom>
          <a:noFill/>
        </p:spPr>
      </p:pic>
      <p:sp>
        <p:nvSpPr>
          <p:cNvPr id="23"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18</a:t>
            </a:fld>
            <a:endParaRPr lang="de-DE" dirty="0"/>
          </a:p>
        </p:txBody>
      </p:sp>
      <p:sp>
        <p:nvSpPr>
          <p:cNvPr id="24"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
        <p:nvSpPr>
          <p:cNvPr id="25"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Tree>
    <p:extLst>
      <p:ext uri="{BB962C8B-B14F-4D97-AF65-F5344CB8AC3E}">
        <p14:creationId xmlns:p14="http://schemas.microsoft.com/office/powerpoint/2010/main" val="2241523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5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45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45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Wer hat welche Interessen?</a:t>
            </a:r>
            <a:endParaRPr lang="de-DE" dirty="0"/>
          </a:p>
        </p:txBody>
      </p:sp>
      <p:grpSp>
        <p:nvGrpSpPr>
          <p:cNvPr id="3" name="Gruppieren 4"/>
          <p:cNvGrpSpPr/>
          <p:nvPr/>
        </p:nvGrpSpPr>
        <p:grpSpPr>
          <a:xfrm>
            <a:off x="467544" y="4443896"/>
            <a:ext cx="1991968" cy="995984"/>
            <a:chOff x="1106327" y="2853236"/>
            <a:chExt cx="1991968" cy="995984"/>
          </a:xfrm>
        </p:grpSpPr>
        <p:sp>
          <p:nvSpPr>
            <p:cNvPr id="6" name="Abgerundetes Rechteck 5"/>
            <p:cNvSpPr/>
            <p:nvPr/>
          </p:nvSpPr>
          <p:spPr>
            <a:xfrm>
              <a:off x="1106327" y="2853236"/>
              <a:ext cx="1991968" cy="99598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Abgerundetes Rechteck 4"/>
            <p:cNvSpPr/>
            <p:nvPr/>
          </p:nvSpPr>
          <p:spPr>
            <a:xfrm>
              <a:off x="1135498" y="2882407"/>
              <a:ext cx="1933626" cy="9376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de-DE" sz="2600" kern="1200" dirty="0" smtClean="0"/>
                <a:t>Natur / Gesellschaft</a:t>
              </a:r>
              <a:endParaRPr lang="de-DE" sz="2600" kern="1200" dirty="0"/>
            </a:p>
          </p:txBody>
        </p:sp>
      </p:grpSp>
      <p:grpSp>
        <p:nvGrpSpPr>
          <p:cNvPr id="4" name="Gruppieren 7"/>
          <p:cNvGrpSpPr/>
          <p:nvPr/>
        </p:nvGrpSpPr>
        <p:grpSpPr>
          <a:xfrm>
            <a:off x="3576016" y="4443896"/>
            <a:ext cx="1991968" cy="995984"/>
            <a:chOff x="1106327" y="2853236"/>
            <a:chExt cx="1991968" cy="995984"/>
          </a:xfrm>
        </p:grpSpPr>
        <p:sp>
          <p:nvSpPr>
            <p:cNvPr id="9" name="Abgerundetes Rechteck 8"/>
            <p:cNvSpPr/>
            <p:nvPr/>
          </p:nvSpPr>
          <p:spPr>
            <a:xfrm>
              <a:off x="1106327" y="2853236"/>
              <a:ext cx="1991968" cy="99598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Abgerundetes Rechteck 4"/>
            <p:cNvSpPr/>
            <p:nvPr/>
          </p:nvSpPr>
          <p:spPr>
            <a:xfrm>
              <a:off x="1135498" y="2882407"/>
              <a:ext cx="1933626" cy="9376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a:r>
                <a:rPr lang="de-DE" sz="2800" dirty="0" err="1" smtClean="0"/>
                <a:t>VerkäuferIn</a:t>
              </a:r>
              <a:r>
                <a:rPr lang="de-DE" sz="2800" dirty="0" smtClean="0"/>
                <a:t> (Filiale)</a:t>
              </a:r>
              <a:endParaRPr lang="de-DE" sz="2800" dirty="0"/>
            </a:p>
          </p:txBody>
        </p:sp>
      </p:grpSp>
      <p:grpSp>
        <p:nvGrpSpPr>
          <p:cNvPr id="5" name="Gruppieren 10"/>
          <p:cNvGrpSpPr/>
          <p:nvPr/>
        </p:nvGrpSpPr>
        <p:grpSpPr>
          <a:xfrm>
            <a:off x="6684488" y="4443896"/>
            <a:ext cx="1991968" cy="995984"/>
            <a:chOff x="1106327" y="2853236"/>
            <a:chExt cx="1991968" cy="995984"/>
          </a:xfrm>
        </p:grpSpPr>
        <p:sp>
          <p:nvSpPr>
            <p:cNvPr id="12" name="Abgerundetes Rechteck 11"/>
            <p:cNvSpPr/>
            <p:nvPr/>
          </p:nvSpPr>
          <p:spPr>
            <a:xfrm>
              <a:off x="1106327" y="2853236"/>
              <a:ext cx="1991968" cy="99598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Abgerundetes Rechteck 4"/>
            <p:cNvSpPr/>
            <p:nvPr/>
          </p:nvSpPr>
          <p:spPr>
            <a:xfrm>
              <a:off x="1135498" y="2882407"/>
              <a:ext cx="1933626" cy="9376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a:r>
                <a:rPr lang="de-DE" sz="2800" dirty="0" err="1" smtClean="0"/>
                <a:t>ChefIn</a:t>
              </a:r>
              <a:r>
                <a:rPr lang="de-DE" sz="2800" dirty="0" smtClean="0"/>
                <a:t> (Backstube)</a:t>
              </a:r>
              <a:endParaRPr lang="de-DE" sz="2800" dirty="0"/>
            </a:p>
          </p:txBody>
        </p:sp>
      </p:grpSp>
      <p:pic>
        <p:nvPicPr>
          <p:cNvPr id="14" name="Picture 2" descr="http://blogs-images.forbes.com/erikaandersen/files/2012/07/bad-bos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8028384" y="3788656"/>
            <a:ext cx="1136354" cy="1224520"/>
          </a:xfrm>
          <a:prstGeom prst="rect">
            <a:avLst/>
          </a:prstGeom>
          <a:noFill/>
        </p:spPr>
      </p:pic>
      <p:pic>
        <p:nvPicPr>
          <p:cNvPr id="15" name="Picture 4" descr="http://villageofellenville.sharepoint.com/siteimages/j0433954%5B1%5D.png"/>
          <p:cNvPicPr>
            <a:picLocks noChangeAspect="1" noChangeArrowheads="1"/>
          </p:cNvPicPr>
          <p:nvPr/>
        </p:nvPicPr>
        <p:blipFill>
          <a:blip r:embed="rId4" cstate="print"/>
          <a:srcRect/>
          <a:stretch>
            <a:fillRect/>
          </a:stretch>
        </p:blipFill>
        <p:spPr bwMode="auto">
          <a:xfrm>
            <a:off x="5076056" y="3796606"/>
            <a:ext cx="1145282" cy="1145282"/>
          </a:xfrm>
          <a:prstGeom prst="rect">
            <a:avLst/>
          </a:prstGeom>
          <a:noFill/>
        </p:spPr>
      </p:pic>
      <p:pic>
        <p:nvPicPr>
          <p:cNvPr id="16" name="Picture 8" descr="http://blog.panfu.de/wp-content/Sigle-recyclage1.jpg"/>
          <p:cNvPicPr>
            <a:picLocks noChangeAspect="1" noChangeArrowheads="1"/>
          </p:cNvPicPr>
          <p:nvPr/>
        </p:nvPicPr>
        <p:blipFill>
          <a:blip r:embed="rId5" cstate="print">
            <a:clrChange>
              <a:clrFrom>
                <a:srgbClr val="FEFEFE"/>
              </a:clrFrom>
              <a:clrTo>
                <a:srgbClr val="FEFEFE">
                  <a:alpha val="0"/>
                </a:srgbClr>
              </a:clrTo>
            </a:clrChange>
          </a:blip>
          <a:srcRect/>
          <a:stretch>
            <a:fillRect/>
          </a:stretch>
        </p:blipFill>
        <p:spPr bwMode="auto">
          <a:xfrm>
            <a:off x="1835696" y="4005064"/>
            <a:ext cx="1106488" cy="1106488"/>
          </a:xfrm>
          <a:prstGeom prst="rect">
            <a:avLst/>
          </a:prstGeom>
          <a:noFill/>
        </p:spPr>
      </p:pic>
      <p:sp>
        <p:nvSpPr>
          <p:cNvPr id="17" name="Textfeld 16"/>
          <p:cNvSpPr txBox="1"/>
          <p:nvPr/>
        </p:nvSpPr>
        <p:spPr>
          <a:xfrm>
            <a:off x="1619672" y="1196752"/>
            <a:ext cx="5876315" cy="954107"/>
          </a:xfrm>
          <a:prstGeom prst="rect">
            <a:avLst/>
          </a:prstGeom>
          <a:noFill/>
        </p:spPr>
        <p:txBody>
          <a:bodyPr wrap="square" rtlCol="0">
            <a:spAutoFit/>
          </a:bodyPr>
          <a:lstStyle/>
          <a:p>
            <a:pPr algn="ctr"/>
            <a:r>
              <a:rPr lang="de-DE" sz="2800" dirty="0" smtClean="0"/>
              <a:t>Szenario: Schnittbrötchen ausverkauft, Sahneschnitten im Überfluss</a:t>
            </a:r>
            <a:endParaRPr lang="de-DE" sz="2800" dirty="0"/>
          </a:p>
        </p:txBody>
      </p:sp>
      <p:pic>
        <p:nvPicPr>
          <p:cNvPr id="64518" name="Picture 6" descr="http://pix.iemoji.com/sbemojix2/0775.pn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827584" y="2276872"/>
            <a:ext cx="1224136" cy="1224136"/>
          </a:xfrm>
          <a:prstGeom prst="rect">
            <a:avLst/>
          </a:prstGeom>
          <a:noFill/>
        </p:spPr>
      </p:pic>
      <p:pic>
        <p:nvPicPr>
          <p:cNvPr id="23" name="Picture 6" descr="http://pix.iemoji.com/sbemojix2/0775.pn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7164288" y="2276872"/>
            <a:ext cx="1224136" cy="1224136"/>
          </a:xfrm>
          <a:prstGeom prst="rect">
            <a:avLst/>
          </a:prstGeom>
          <a:noFill/>
        </p:spPr>
      </p:pic>
      <p:sp>
        <p:nvSpPr>
          <p:cNvPr id="27"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19</a:t>
            </a:fld>
            <a:endParaRPr lang="de-DE" dirty="0"/>
          </a:p>
        </p:txBody>
      </p:sp>
      <p:pic>
        <p:nvPicPr>
          <p:cNvPr id="20482" name="Picture 2" descr="http://www.company.co.uk/cm/companyuk/images/Pf/what_do_all_emojis_mean_open_mouth_cold_sweat-E4HtH1.jpg"/>
          <p:cNvPicPr>
            <a:picLocks noChangeAspect="1" noChangeArrowheads="1"/>
          </p:cNvPicPr>
          <p:nvPr/>
        </p:nvPicPr>
        <p:blipFill>
          <a:blip r:embed="rId7" cstate="print">
            <a:clrChange>
              <a:clrFrom>
                <a:srgbClr val="FFFFFF"/>
              </a:clrFrom>
              <a:clrTo>
                <a:srgbClr val="FFFFFF">
                  <a:alpha val="0"/>
                </a:srgbClr>
              </a:clrTo>
            </a:clrChange>
          </a:blip>
          <a:srcRect l="32130" t="30240" r="28181" b="30071"/>
          <a:stretch>
            <a:fillRect/>
          </a:stretch>
        </p:blipFill>
        <p:spPr bwMode="auto">
          <a:xfrm>
            <a:off x="3887924" y="2240868"/>
            <a:ext cx="1332148" cy="1332148"/>
          </a:xfrm>
          <a:prstGeom prst="rect">
            <a:avLst/>
          </a:prstGeom>
          <a:noFill/>
        </p:spPr>
      </p:pic>
      <p:sp>
        <p:nvSpPr>
          <p:cNvPr id="24"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
        <p:nvSpPr>
          <p:cNvPr id="22"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Tree>
    <p:extLst>
      <p:ext uri="{BB962C8B-B14F-4D97-AF65-F5344CB8AC3E}">
        <p14:creationId xmlns:p14="http://schemas.microsoft.com/office/powerpoint/2010/main" val="1779847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5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48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6" descr="http://www.klimapark-rietberg.de/wp-content/uploads/2013/08/RZ_Logo_nrw-fortschritt_final_2-3.jpg"/>
          <p:cNvPicPr>
            <a:picLocks noChangeAspect="1" noChangeArrowheads="1"/>
          </p:cNvPicPr>
          <p:nvPr/>
        </p:nvPicPr>
        <p:blipFill>
          <a:blip r:embed="rId3" cstate="print"/>
          <a:srcRect/>
          <a:stretch>
            <a:fillRect/>
          </a:stretch>
        </p:blipFill>
        <p:spPr bwMode="auto">
          <a:xfrm>
            <a:off x="4175956" y="5085184"/>
            <a:ext cx="1188132" cy="438977"/>
          </a:xfrm>
          <a:prstGeom prst="rect">
            <a:avLst/>
          </a:prstGeom>
          <a:noFill/>
        </p:spPr>
      </p:pic>
      <p:sp>
        <p:nvSpPr>
          <p:cNvPr id="10" name="Textfeld 9"/>
          <p:cNvSpPr txBox="1"/>
          <p:nvPr/>
        </p:nvSpPr>
        <p:spPr>
          <a:xfrm>
            <a:off x="485005" y="4869020"/>
            <a:ext cx="3078883" cy="215444"/>
          </a:xfrm>
          <a:prstGeom prst="rect">
            <a:avLst/>
          </a:prstGeom>
          <a:noFill/>
        </p:spPr>
        <p:txBody>
          <a:bodyPr wrap="square" rtlCol="0">
            <a:spAutoFit/>
          </a:bodyPr>
          <a:lstStyle/>
          <a:p>
            <a:r>
              <a:rPr lang="de-DE" sz="800" dirty="0"/>
              <a:t>Dieses Projekt wird gefördert durch:</a:t>
            </a:r>
          </a:p>
        </p:txBody>
      </p:sp>
      <p:pic>
        <p:nvPicPr>
          <p:cNvPr id="11" name="Picture 2"/>
          <p:cNvPicPr>
            <a:picLocks noChangeAspect="1" noChangeArrowheads="1"/>
          </p:cNvPicPr>
          <p:nvPr/>
        </p:nvPicPr>
        <p:blipFill>
          <a:blip r:embed="rId4" cstate="print"/>
          <a:srcRect/>
          <a:stretch>
            <a:fillRect/>
          </a:stretch>
        </p:blipFill>
        <p:spPr bwMode="auto">
          <a:xfrm>
            <a:off x="630386" y="5103068"/>
            <a:ext cx="2374899" cy="413444"/>
          </a:xfrm>
          <a:prstGeom prst="rect">
            <a:avLst/>
          </a:prstGeom>
          <a:noFill/>
          <a:ln w="6350">
            <a:solidFill>
              <a:schemeClr val="tx1"/>
            </a:solidFill>
            <a:miter lim="800000"/>
            <a:headEnd/>
            <a:tailEnd/>
          </a:ln>
          <a:effectLst/>
        </p:spPr>
      </p:pic>
      <p:pic>
        <p:nvPicPr>
          <p:cNvPr id="12" name="Picture 4" descr="https://www.fh-muenster.de/isun/index.php.media/288424/iSuN_buntaufhellblau_L_140pixel.jpg"/>
          <p:cNvPicPr>
            <a:picLocks noChangeAspect="1" noChangeArrowheads="1"/>
          </p:cNvPicPr>
          <p:nvPr/>
        </p:nvPicPr>
        <p:blipFill>
          <a:blip r:embed="rId5" cstate="print">
            <a:clrChange>
              <a:clrFrom>
                <a:srgbClr val="DCE4EF"/>
              </a:clrFrom>
              <a:clrTo>
                <a:srgbClr val="DCE4EF">
                  <a:alpha val="0"/>
                </a:srgbClr>
              </a:clrTo>
            </a:clrChange>
          </a:blip>
          <a:srcRect/>
          <a:stretch>
            <a:fillRect/>
          </a:stretch>
        </p:blipFill>
        <p:spPr bwMode="auto">
          <a:xfrm>
            <a:off x="5652120" y="4940448"/>
            <a:ext cx="1333500" cy="876300"/>
          </a:xfrm>
          <a:prstGeom prst="rect">
            <a:avLst/>
          </a:prstGeom>
          <a:noFill/>
        </p:spPr>
      </p:pic>
      <p:pic>
        <p:nvPicPr>
          <p:cNvPr id="13" name="Picture 6" descr="https://www.fh-muenster.de/img/logo_fh_muenster.gif"/>
          <p:cNvPicPr>
            <a:picLocks noChangeAspect="1" noChangeArrowheads="1"/>
          </p:cNvPicPr>
          <p:nvPr/>
        </p:nvPicPr>
        <p:blipFill>
          <a:blip r:embed="rId6" cstate="print"/>
          <a:srcRect/>
          <a:stretch>
            <a:fillRect/>
          </a:stretch>
        </p:blipFill>
        <p:spPr bwMode="auto">
          <a:xfrm>
            <a:off x="6948264" y="4869858"/>
            <a:ext cx="1872208" cy="863398"/>
          </a:xfrm>
          <a:prstGeom prst="rect">
            <a:avLst/>
          </a:prstGeom>
          <a:noFill/>
          <a:ln w="6350">
            <a:solidFill>
              <a:schemeClr val="tx1"/>
            </a:solidFill>
          </a:ln>
        </p:spPr>
      </p:pic>
      <p:sp>
        <p:nvSpPr>
          <p:cNvPr id="2" name="Titel 1"/>
          <p:cNvSpPr>
            <a:spLocks noGrp="1"/>
          </p:cNvSpPr>
          <p:nvPr>
            <p:ph type="title"/>
          </p:nvPr>
        </p:nvSpPr>
        <p:spPr/>
        <p:txBody>
          <a:bodyPr>
            <a:normAutofit/>
          </a:bodyPr>
          <a:lstStyle/>
          <a:p>
            <a:r>
              <a:rPr lang="de-DE" sz="5400" dirty="0" smtClean="0"/>
              <a:t>Hintergrund</a:t>
            </a:r>
            <a:endParaRPr lang="de-DE" sz="5400" dirty="0"/>
          </a:p>
        </p:txBody>
      </p:sp>
      <p:sp>
        <p:nvSpPr>
          <p:cNvPr id="3" name="Inhaltsplatzhalter 2"/>
          <p:cNvSpPr>
            <a:spLocks noGrp="1"/>
          </p:cNvSpPr>
          <p:nvPr>
            <p:ph idx="1"/>
          </p:nvPr>
        </p:nvSpPr>
        <p:spPr>
          <a:xfrm>
            <a:off x="457200" y="1600200"/>
            <a:ext cx="8363272" cy="4525963"/>
          </a:xfrm>
        </p:spPr>
        <p:txBody>
          <a:bodyPr>
            <a:normAutofit/>
          </a:bodyPr>
          <a:lstStyle/>
          <a:p>
            <a:r>
              <a:rPr lang="de-DE" sz="2600" dirty="0" smtClean="0"/>
              <a:t>Forschungsprojekt „Verringerung von Lebensmittelabfällen“ </a:t>
            </a:r>
            <a:r>
              <a:rPr lang="de-DE" sz="2600" dirty="0" smtClean="0">
                <a:latin typeface="Calibri"/>
              </a:rPr>
              <a:t>→ </a:t>
            </a:r>
            <a:r>
              <a:rPr lang="de-DE" sz="2600" dirty="0" smtClean="0"/>
              <a:t>Erforschung von Gründen</a:t>
            </a:r>
          </a:p>
          <a:p>
            <a:r>
              <a:rPr lang="de-DE" sz="2600" dirty="0" smtClean="0"/>
              <a:t>Ziel: Wertschätzung für Lebensmittel</a:t>
            </a:r>
          </a:p>
          <a:p>
            <a:pPr marL="342900" lvl="1" indent="-342900">
              <a:buFont typeface="Arial" pitchFamily="34" charset="0"/>
              <a:buChar char="•"/>
            </a:pPr>
            <a:r>
              <a:rPr lang="de-DE" sz="2600" dirty="0" smtClean="0"/>
              <a:t>Gefördert vom Ministerium für Klimaschutz, Umwelt, Landwirtschaft, Natur- und Verbraucherschutz des Landes Nordrhein-Westfalen</a:t>
            </a:r>
          </a:p>
          <a:p>
            <a:r>
              <a:rPr lang="de-DE" sz="2600" dirty="0" smtClean="0"/>
              <a:t>Projektleitung: iSuN – FH Münster (Prof. Dr. Guido Ritter)</a:t>
            </a:r>
          </a:p>
        </p:txBody>
      </p:sp>
      <p:sp>
        <p:nvSpPr>
          <p:cNvPr id="7"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
        <p:nvSpPr>
          <p:cNvPr id="8"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2</a:t>
            </a:fld>
            <a:endParaRPr lang="de-DE" dirty="0"/>
          </a:p>
        </p:txBody>
      </p:sp>
      <p:sp>
        <p:nvSpPr>
          <p:cNvPr id="14"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Tree>
    <p:extLst>
      <p:ext uri="{BB962C8B-B14F-4D97-AF65-F5344CB8AC3E}">
        <p14:creationId xmlns:p14="http://schemas.microsoft.com/office/powerpoint/2010/main" val="29436147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1" descr="C:\Users\MediaMarkt\Documents\iSun Project Prof. Ritter\Produkte von mir\Bilder\my-obama-me_12-10-14.jpg"/>
          <p:cNvPicPr>
            <a:picLocks noChangeAspect="1" noChangeArrowheads="1"/>
          </p:cNvPicPr>
          <p:nvPr/>
        </p:nvPicPr>
        <p:blipFill>
          <a:blip r:embed="rId3" cstate="print"/>
          <a:srcRect l="13235" r="16176"/>
          <a:stretch>
            <a:fillRect/>
          </a:stretch>
        </p:blipFill>
        <p:spPr bwMode="auto">
          <a:xfrm>
            <a:off x="683568" y="906018"/>
            <a:ext cx="3456384" cy="3675110"/>
          </a:xfrm>
          <a:prstGeom prst="rect">
            <a:avLst/>
          </a:prstGeom>
          <a:noFill/>
        </p:spPr>
      </p:pic>
      <p:sp>
        <p:nvSpPr>
          <p:cNvPr id="9" name="Textfeld 8"/>
          <p:cNvSpPr txBox="1"/>
          <p:nvPr/>
        </p:nvSpPr>
        <p:spPr>
          <a:xfrm>
            <a:off x="1431890" y="902330"/>
            <a:ext cx="1843966" cy="1446550"/>
          </a:xfrm>
          <a:prstGeom prst="rect">
            <a:avLst/>
          </a:prstGeom>
          <a:noFill/>
        </p:spPr>
        <p:txBody>
          <a:bodyPr wrap="none" rtlCol="0">
            <a:spAutoFit/>
          </a:bodyPr>
          <a:lstStyle/>
          <a:p>
            <a:r>
              <a:rPr lang="de-DE" sz="8800" b="1" dirty="0" smtClean="0">
                <a:solidFill>
                  <a:srgbClr val="D42C2C"/>
                </a:solidFill>
              </a:rPr>
              <a:t>YES</a:t>
            </a:r>
            <a:endParaRPr lang="de-DE" sz="8800" b="1" dirty="0">
              <a:solidFill>
                <a:srgbClr val="D42C2C"/>
              </a:solidFill>
            </a:endParaRPr>
          </a:p>
        </p:txBody>
      </p:sp>
      <p:pic>
        <p:nvPicPr>
          <p:cNvPr id="11" name="Picture 3" descr="C:\Users\MediaMarkt\Documents\iSun Project Prof. Ritter\Produkte von mir\Bilder\FrameMyTV1083.jpg"/>
          <p:cNvPicPr>
            <a:picLocks noChangeAspect="1" noChangeArrowheads="1"/>
          </p:cNvPicPr>
          <p:nvPr/>
        </p:nvPicPr>
        <p:blipFill>
          <a:blip r:embed="rId4" cstate="print">
            <a:clrChange>
              <a:clrFrom>
                <a:srgbClr val="FBFBFB"/>
              </a:clrFrom>
              <a:clrTo>
                <a:srgbClr val="FBFBFB">
                  <a:alpha val="0"/>
                </a:srgbClr>
              </a:clrTo>
            </a:clrChange>
          </a:blip>
          <a:srcRect/>
          <a:stretch>
            <a:fillRect/>
          </a:stretch>
        </p:blipFill>
        <p:spPr bwMode="auto">
          <a:xfrm rot="16200000">
            <a:off x="-231747" y="599898"/>
            <a:ext cx="5287016" cy="4320481"/>
          </a:xfrm>
          <a:prstGeom prst="rect">
            <a:avLst/>
          </a:prstGeom>
          <a:noFill/>
        </p:spPr>
      </p:pic>
      <p:sp>
        <p:nvSpPr>
          <p:cNvPr id="8" name="Abgerundete rechteckige Legende 7"/>
          <p:cNvSpPr/>
          <p:nvPr/>
        </p:nvSpPr>
        <p:spPr>
          <a:xfrm>
            <a:off x="5148064" y="692696"/>
            <a:ext cx="3528392" cy="2088232"/>
          </a:xfrm>
          <a:prstGeom prst="wedgeRoundRectCallout">
            <a:avLst>
              <a:gd name="adj1" fmla="val -114071"/>
              <a:gd name="adj2" fmla="val 74385"/>
              <a:gd name="adj3" fmla="val 16667"/>
            </a:avLst>
          </a:prstGeom>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b="1" dirty="0" smtClean="0"/>
              <a:t>Retouren optimieren!</a:t>
            </a:r>
            <a:endParaRPr lang="de-DE" sz="4000" dirty="0"/>
          </a:p>
        </p:txBody>
      </p:sp>
      <p:sp>
        <p:nvSpPr>
          <p:cNvPr id="15" name="Textfeld 14"/>
          <p:cNvSpPr txBox="1"/>
          <p:nvPr/>
        </p:nvSpPr>
        <p:spPr>
          <a:xfrm>
            <a:off x="4716016" y="3429000"/>
            <a:ext cx="4427984" cy="1938992"/>
          </a:xfrm>
          <a:prstGeom prst="rect">
            <a:avLst/>
          </a:prstGeom>
          <a:noFill/>
        </p:spPr>
        <p:txBody>
          <a:bodyPr wrap="square" rtlCol="0">
            <a:spAutoFit/>
          </a:bodyPr>
          <a:lstStyle/>
          <a:p>
            <a:r>
              <a:rPr lang="de-DE" sz="3000" b="1" dirty="0" smtClean="0">
                <a:solidFill>
                  <a:srgbClr val="FF0000"/>
                </a:solidFill>
              </a:rPr>
              <a:t>Aber:</a:t>
            </a:r>
          </a:p>
          <a:p>
            <a:pPr>
              <a:buFont typeface="Arial" pitchFamily="34" charset="0"/>
              <a:buChar char="•"/>
            </a:pPr>
            <a:r>
              <a:rPr lang="de-DE" sz="3000" b="1" dirty="0" smtClean="0">
                <a:solidFill>
                  <a:srgbClr val="FF0000"/>
                </a:solidFill>
              </a:rPr>
              <a:t> Mit Verstand</a:t>
            </a:r>
          </a:p>
          <a:p>
            <a:pPr>
              <a:buFont typeface="Arial" pitchFamily="34" charset="0"/>
              <a:buChar char="•"/>
            </a:pPr>
            <a:r>
              <a:rPr lang="de-DE" sz="3000" b="1" dirty="0" smtClean="0">
                <a:solidFill>
                  <a:srgbClr val="FF0000"/>
                </a:solidFill>
              </a:rPr>
              <a:t> Kunden berücksichtigen</a:t>
            </a:r>
          </a:p>
          <a:p>
            <a:pPr>
              <a:buFont typeface="Arial" pitchFamily="34" charset="0"/>
              <a:buChar char="•"/>
            </a:pPr>
            <a:r>
              <a:rPr lang="de-DE" sz="3000" b="1" dirty="0" smtClean="0">
                <a:solidFill>
                  <a:srgbClr val="FF0000"/>
                </a:solidFill>
              </a:rPr>
              <a:t> Umsatz berücksichtigen</a:t>
            </a:r>
            <a:endParaRPr lang="de-DE" sz="3000" b="1" dirty="0">
              <a:solidFill>
                <a:srgbClr val="FF0000"/>
              </a:solidFill>
            </a:endParaRPr>
          </a:p>
        </p:txBody>
      </p:sp>
      <p:sp>
        <p:nvSpPr>
          <p:cNvPr id="16"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20</a:t>
            </a:fld>
            <a:endParaRPr lang="de-DE" dirty="0"/>
          </a:p>
        </p:txBody>
      </p:sp>
      <p:sp>
        <p:nvSpPr>
          <p:cNvPr id="17"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pPr/>
              <a:t>23.05.2016</a:t>
            </a:fld>
            <a:endParaRPr lang="de-DE" dirty="0"/>
          </a:p>
        </p:txBody>
      </p:sp>
      <p:sp>
        <p:nvSpPr>
          <p:cNvPr id="12"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600" dirty="0" smtClean="0"/>
              <a:t>Was hat Nachhaltigkeit mit Frust zu tun?</a:t>
            </a:r>
            <a:endParaRPr lang="de-DE" sz="3600" dirty="0"/>
          </a:p>
        </p:txBody>
      </p:sp>
      <p:graphicFrame>
        <p:nvGraphicFramePr>
          <p:cNvPr id="4" name="Inhaltsplatzhalt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21</a:t>
            </a:fld>
            <a:endParaRPr lang="de-DE" dirty="0"/>
          </a:p>
        </p:txBody>
      </p:sp>
      <p:sp>
        <p:nvSpPr>
          <p:cNvPr id="12"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
        <p:nvSpPr>
          <p:cNvPr id="8"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Engpassorientierter Vertrieb</a:t>
            </a:r>
            <a:endParaRPr lang="de-DE" dirty="0"/>
          </a:p>
        </p:txBody>
      </p:sp>
      <p:graphicFrame>
        <p:nvGraphicFramePr>
          <p:cNvPr id="5" name="Inhaltsplatzhalter 4"/>
          <p:cNvGraphicFramePr>
            <a:graphicFrameLocks noGrp="1"/>
          </p:cNvGraphicFramePr>
          <p:nvPr>
            <p:ph idx="1"/>
          </p:nvPr>
        </p:nvGraphicFramePr>
        <p:xfrm>
          <a:off x="457200" y="1744217"/>
          <a:ext cx="8229600" cy="13967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6" name="Picture 2" descr="http://upload.wikimedia.org/wikipedia/commons/thumb/5/5d/CH-Gefahrensignal-Engpass.svg/546px-CH-Gefahrensignal-Engpass.svg.png"/>
          <p:cNvPicPr>
            <a:picLocks noChangeAspect="1" noChangeArrowheads="1"/>
          </p:cNvPicPr>
          <p:nvPr/>
        </p:nvPicPr>
        <p:blipFill>
          <a:blip r:embed="rId8" cstate="print"/>
          <a:srcRect/>
          <a:stretch>
            <a:fillRect/>
          </a:stretch>
        </p:blipFill>
        <p:spPr bwMode="auto">
          <a:xfrm>
            <a:off x="7884368" y="260648"/>
            <a:ext cx="1096194" cy="963687"/>
          </a:xfrm>
          <a:prstGeom prst="rect">
            <a:avLst/>
          </a:prstGeom>
          <a:noFill/>
        </p:spPr>
      </p:pic>
      <p:graphicFrame>
        <p:nvGraphicFramePr>
          <p:cNvPr id="6" name="Inhaltsplatzhalter 4"/>
          <p:cNvGraphicFramePr>
            <a:graphicFrameLocks/>
          </p:cNvGraphicFramePr>
          <p:nvPr/>
        </p:nvGraphicFramePr>
        <p:xfrm>
          <a:off x="467544" y="3688433"/>
          <a:ext cx="8229600" cy="1396751"/>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7" name="Textfeld 6"/>
          <p:cNvSpPr txBox="1"/>
          <p:nvPr/>
        </p:nvSpPr>
        <p:spPr>
          <a:xfrm>
            <a:off x="395536" y="1444714"/>
            <a:ext cx="922047" cy="400110"/>
          </a:xfrm>
          <a:prstGeom prst="rect">
            <a:avLst/>
          </a:prstGeom>
          <a:noFill/>
        </p:spPr>
        <p:txBody>
          <a:bodyPr wrap="none" rtlCol="0">
            <a:spAutoFit/>
          </a:bodyPr>
          <a:lstStyle/>
          <a:p>
            <a:r>
              <a:rPr lang="de-DE" sz="2000" dirty="0" smtClean="0"/>
              <a:t>1960er</a:t>
            </a:r>
            <a:endParaRPr lang="de-DE" sz="2000" dirty="0"/>
          </a:p>
        </p:txBody>
      </p:sp>
      <p:sp>
        <p:nvSpPr>
          <p:cNvPr id="8" name="Textfeld 7"/>
          <p:cNvSpPr txBox="1"/>
          <p:nvPr/>
        </p:nvSpPr>
        <p:spPr>
          <a:xfrm>
            <a:off x="395536" y="3388930"/>
            <a:ext cx="819904" cy="400110"/>
          </a:xfrm>
          <a:prstGeom prst="rect">
            <a:avLst/>
          </a:prstGeom>
          <a:noFill/>
        </p:spPr>
        <p:txBody>
          <a:bodyPr wrap="none" rtlCol="0">
            <a:spAutoFit/>
          </a:bodyPr>
          <a:lstStyle/>
          <a:p>
            <a:r>
              <a:rPr lang="de-DE" sz="2000" dirty="0" smtClean="0"/>
              <a:t>Heute</a:t>
            </a:r>
            <a:endParaRPr lang="de-DE" sz="2000" dirty="0"/>
          </a:p>
        </p:txBody>
      </p:sp>
      <p:sp>
        <p:nvSpPr>
          <p:cNvPr id="9" name="Ellipse 8"/>
          <p:cNvSpPr/>
          <p:nvPr/>
        </p:nvSpPr>
        <p:spPr>
          <a:xfrm>
            <a:off x="1043608" y="1844824"/>
            <a:ext cx="1800200" cy="1152128"/>
          </a:xfrm>
          <a:prstGeom prst="ellipse">
            <a:avLst/>
          </a:prstGeom>
          <a:noFill/>
          <a:ln w="63500">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Ellipse 9"/>
          <p:cNvSpPr/>
          <p:nvPr/>
        </p:nvSpPr>
        <p:spPr>
          <a:xfrm>
            <a:off x="6300192" y="3932336"/>
            <a:ext cx="1872208" cy="1080840"/>
          </a:xfrm>
          <a:prstGeom prst="ellipse">
            <a:avLst/>
          </a:prstGeom>
          <a:noFill/>
          <a:ln w="63500">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22</a:t>
            </a:fld>
            <a:endParaRPr lang="de-DE" dirty="0"/>
          </a:p>
        </p:txBody>
      </p:sp>
      <p:sp>
        <p:nvSpPr>
          <p:cNvPr id="16"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
        <p:nvSpPr>
          <p:cNvPr id="13"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800" smtClean="0"/>
              <a:t>Dokumentarfilm: </a:t>
            </a:r>
            <a:r>
              <a:rPr lang="de-DE" sz="3800" dirty="0" smtClean="0"/>
              <a:t>Taste </a:t>
            </a:r>
            <a:r>
              <a:rPr lang="de-DE" sz="3800" dirty="0" err="1" smtClean="0"/>
              <a:t>the</a:t>
            </a:r>
            <a:r>
              <a:rPr lang="de-DE" sz="3800" dirty="0" smtClean="0"/>
              <a:t> </a:t>
            </a:r>
            <a:r>
              <a:rPr lang="de-DE" sz="3800" dirty="0" err="1" smtClean="0"/>
              <a:t>Waste</a:t>
            </a:r>
            <a:endParaRPr lang="de-DE" sz="3800" dirty="0"/>
          </a:p>
        </p:txBody>
      </p:sp>
      <p:pic>
        <p:nvPicPr>
          <p:cNvPr id="55298" name="Picture 2" descr="http://contemporaryfoodlab.com/wp-content/uploads/2013/11/pic_1524490.jpg"/>
          <p:cNvPicPr>
            <a:picLocks noChangeAspect="1" noChangeArrowheads="1"/>
          </p:cNvPicPr>
          <p:nvPr/>
        </p:nvPicPr>
        <p:blipFill>
          <a:blip r:embed="rId3" cstate="print"/>
          <a:srcRect l="11815"/>
          <a:stretch>
            <a:fillRect/>
          </a:stretch>
        </p:blipFill>
        <p:spPr bwMode="auto">
          <a:xfrm>
            <a:off x="1619672" y="1602178"/>
            <a:ext cx="5911978" cy="3771038"/>
          </a:xfrm>
          <a:prstGeom prst="rect">
            <a:avLst/>
          </a:prstGeom>
          <a:noFill/>
        </p:spPr>
      </p:pic>
      <p:pic>
        <p:nvPicPr>
          <p:cNvPr id="55300" name="Picture 4" descr="C:\Users\MediaMarkt\Documents\iSun Project Prof. Ritter\Produkte von mir\Bilder\Rahmen\golden-frame-17478910.jpg"/>
          <p:cNvPicPr>
            <a:picLocks noChangeAspect="1" noChangeArrowheads="1"/>
          </p:cNvPicPr>
          <p:nvPr/>
        </p:nvPicPr>
        <p:blipFill>
          <a:blip r:embed="rId4" cstate="print">
            <a:clrChange>
              <a:clrFrom>
                <a:srgbClr val="FFFFFF"/>
              </a:clrFrom>
              <a:clrTo>
                <a:srgbClr val="FFFFFF">
                  <a:alpha val="0"/>
                </a:srgbClr>
              </a:clrTo>
            </a:clrChange>
          </a:blip>
          <a:srcRect b="9000"/>
          <a:stretch>
            <a:fillRect/>
          </a:stretch>
        </p:blipFill>
        <p:spPr bwMode="auto">
          <a:xfrm>
            <a:off x="1547664" y="1359823"/>
            <a:ext cx="5976664" cy="4229417"/>
          </a:xfrm>
          <a:prstGeom prst="rect">
            <a:avLst/>
          </a:prstGeom>
          <a:noFill/>
        </p:spPr>
      </p:pic>
      <p:sp>
        <p:nvSpPr>
          <p:cNvPr id="12" name="Foliennummernplatzhalter 5"/>
          <p:cNvSpPr>
            <a:spLocks noGrp="1"/>
          </p:cNvSpPr>
          <p:nvPr>
            <p:ph type="sldNum" sz="quarter" idx="4294967295"/>
          </p:nvPr>
        </p:nvSpPr>
        <p:spPr>
          <a:xfrm>
            <a:off x="7884368" y="6376243"/>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23</a:t>
            </a:fld>
            <a:endParaRPr lang="de-DE" dirty="0"/>
          </a:p>
        </p:txBody>
      </p:sp>
      <p:sp>
        <p:nvSpPr>
          <p:cNvPr id="13" name="Datumsplatzhalter 3"/>
          <p:cNvSpPr>
            <a:spLocks noGrp="1"/>
          </p:cNvSpPr>
          <p:nvPr>
            <p:ph type="dt" sz="half" idx="10"/>
          </p:nvPr>
        </p:nvSpPr>
        <p:spPr>
          <a:xfrm>
            <a:off x="457200" y="6376243"/>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
        <p:nvSpPr>
          <p:cNvPr id="8"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200" dirty="0" smtClean="0"/>
              <a:t>Scheinbarer Widerspruch: Der Absatz ist der Engpass – Aber das Sortiment soll schrumpfen</a:t>
            </a:r>
            <a:endParaRPr lang="de-DE" sz="3200" dirty="0"/>
          </a:p>
        </p:txBody>
      </p:sp>
      <p:graphicFrame>
        <p:nvGraphicFramePr>
          <p:cNvPr id="4" name="Inhaltsplatzhalt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9158" name="Picture 6" descr="http://image4.spreadshirt.net/image-server/v1/compositions/201146279/views/1,width%3D235,height%3D235,appearanceId%3D1/Blitz-T-Shirts.jpg"/>
          <p:cNvPicPr>
            <a:picLocks noChangeAspect="1" noChangeArrowheads="1"/>
          </p:cNvPicPr>
          <p:nvPr/>
        </p:nvPicPr>
        <p:blipFill>
          <a:blip r:embed="rId8" cstate="print">
            <a:clrChange>
              <a:clrFrom>
                <a:srgbClr val="F6F6F6"/>
              </a:clrFrom>
              <a:clrTo>
                <a:srgbClr val="F6F6F6">
                  <a:alpha val="0"/>
                </a:srgbClr>
              </a:clrTo>
            </a:clrChange>
          </a:blip>
          <a:srcRect l="13727" r="17779"/>
          <a:stretch>
            <a:fillRect/>
          </a:stretch>
        </p:blipFill>
        <p:spPr bwMode="auto">
          <a:xfrm rot="956024">
            <a:off x="3761825" y="2840488"/>
            <a:ext cx="1533142" cy="2238376"/>
          </a:xfrm>
          <a:prstGeom prst="rect">
            <a:avLst/>
          </a:prstGeom>
          <a:noFill/>
        </p:spPr>
      </p:pic>
      <p:sp>
        <p:nvSpPr>
          <p:cNvPr id="9"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24</a:t>
            </a:fld>
            <a:endParaRPr lang="de-DE" dirty="0"/>
          </a:p>
        </p:txBody>
      </p:sp>
      <p:sp>
        <p:nvSpPr>
          <p:cNvPr id="10"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pic>
        <p:nvPicPr>
          <p:cNvPr id="11" name="Picture 4" descr="http://villageofellenville.sharepoint.com/siteimages/j0433954%5B1%5D.png"/>
          <p:cNvPicPr>
            <a:picLocks noChangeAspect="1" noChangeArrowheads="1"/>
          </p:cNvPicPr>
          <p:nvPr/>
        </p:nvPicPr>
        <p:blipFill>
          <a:blip r:embed="rId9" cstate="print"/>
          <a:srcRect/>
          <a:stretch>
            <a:fillRect/>
          </a:stretch>
        </p:blipFill>
        <p:spPr bwMode="auto">
          <a:xfrm>
            <a:off x="3995936" y="2355726"/>
            <a:ext cx="1145282" cy="1145282"/>
          </a:xfrm>
          <a:prstGeom prst="rect">
            <a:avLst/>
          </a:prstGeom>
          <a:noFill/>
        </p:spPr>
      </p:pic>
      <p:sp>
        <p:nvSpPr>
          <p:cNvPr id="12"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2000"/>
                                  </p:stCondLst>
                                  <p:childTnLst>
                                    <p:set>
                                      <p:cBhvr>
                                        <p:cTn id="6" dur="1" fill="hold">
                                          <p:stCondLst>
                                            <p:cond delay="0"/>
                                          </p:stCondLst>
                                        </p:cTn>
                                        <p:tgtEl>
                                          <p:spTgt spid="49158"/>
                                        </p:tgtEl>
                                        <p:attrNameLst>
                                          <p:attrName>style.visibility</p:attrName>
                                        </p:attrNameLst>
                                      </p:cBhvr>
                                      <p:to>
                                        <p:strVal val="visible"/>
                                      </p:to>
                                    </p:set>
                                  </p:childTnLst>
                                </p:cTn>
                              </p:par>
                            </p:childTnLst>
                          </p:cTn>
                        </p:par>
                        <p:par>
                          <p:cTn id="7" fill="hold">
                            <p:stCondLst>
                              <p:cond delay="2000"/>
                            </p:stCondLst>
                            <p:childTnLst>
                              <p:par>
                                <p:cTn id="8" presetID="1" presetClass="entr" presetSubtype="0" fill="hold" nodeType="afterEffect">
                                  <p:stCondLst>
                                    <p:cond delay="1000"/>
                                  </p:stCondLst>
                                  <p:childTnLst>
                                    <p:set>
                                      <p:cBhvr>
                                        <p:cTn id="9"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Das Rollenspiel (1/2)</a:t>
            </a:r>
            <a:endParaRPr lang="de-DE" dirty="0"/>
          </a:p>
        </p:txBody>
      </p:sp>
      <p:sp>
        <p:nvSpPr>
          <p:cNvPr id="3" name="Inhaltsplatzhalter 2"/>
          <p:cNvSpPr>
            <a:spLocks noGrp="1"/>
          </p:cNvSpPr>
          <p:nvPr>
            <p:ph idx="1"/>
          </p:nvPr>
        </p:nvSpPr>
        <p:spPr>
          <a:xfrm>
            <a:off x="457200" y="1351309"/>
            <a:ext cx="8229600" cy="4525963"/>
          </a:xfrm>
        </p:spPr>
        <p:txBody>
          <a:bodyPr>
            <a:normAutofit/>
          </a:bodyPr>
          <a:lstStyle/>
          <a:p>
            <a:pPr lvl="0"/>
            <a:r>
              <a:rPr lang="de-DE" dirty="0" smtClean="0"/>
              <a:t>Simulation einer alltäglichen Situation in der Filiale</a:t>
            </a:r>
          </a:p>
          <a:p>
            <a:pPr lvl="0"/>
            <a:r>
              <a:rPr lang="de-DE" dirty="0" smtClean="0"/>
              <a:t>Dauer ca. 2 Minuten je Rollenspiel</a:t>
            </a:r>
          </a:p>
          <a:p>
            <a:pPr lvl="0"/>
            <a:r>
              <a:rPr lang="de-DE" dirty="0" smtClean="0"/>
              <a:t>Es spielen zwei Workshop-</a:t>
            </a:r>
            <a:r>
              <a:rPr lang="de-DE" dirty="0" err="1" smtClean="0"/>
              <a:t>TeilnehmerInnen</a:t>
            </a:r>
            <a:endParaRPr lang="de-DE" dirty="0" smtClean="0"/>
          </a:p>
          <a:p>
            <a:r>
              <a:rPr lang="de-DE" dirty="0" smtClean="0"/>
              <a:t>Zufriedenstellung des Kunden / der Kundin durch den Verkäufer / die Verkäuferin</a:t>
            </a:r>
          </a:p>
          <a:p>
            <a:r>
              <a:rPr lang="de-DE" dirty="0" smtClean="0"/>
              <a:t>Reaktion des Verkäufers / der Verkäuferin auf verschiedene Szenarien</a:t>
            </a:r>
          </a:p>
          <a:p>
            <a:endParaRPr lang="de-DE" dirty="0"/>
          </a:p>
        </p:txBody>
      </p:sp>
      <p:sp>
        <p:nvSpPr>
          <p:cNvPr id="8"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25</a:t>
            </a:fld>
            <a:endParaRPr lang="de-DE" dirty="0"/>
          </a:p>
        </p:txBody>
      </p:sp>
      <p:sp>
        <p:nvSpPr>
          <p:cNvPr id="9"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
        <p:nvSpPr>
          <p:cNvPr id="10"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Das Rollenspiel (2/2)</a:t>
            </a:r>
            <a:endParaRPr lang="de-DE" dirty="0"/>
          </a:p>
        </p:txBody>
      </p:sp>
      <p:sp>
        <p:nvSpPr>
          <p:cNvPr id="3" name="Inhaltsplatzhalter 2"/>
          <p:cNvSpPr>
            <a:spLocks noGrp="1"/>
          </p:cNvSpPr>
          <p:nvPr>
            <p:ph idx="1"/>
          </p:nvPr>
        </p:nvSpPr>
        <p:spPr/>
        <p:txBody>
          <a:bodyPr>
            <a:normAutofit fontScale="92500" lnSpcReduction="10000"/>
          </a:bodyPr>
          <a:lstStyle/>
          <a:p>
            <a:pPr lvl="0"/>
            <a:r>
              <a:rPr lang="de-DE" sz="3000" dirty="0" smtClean="0"/>
              <a:t>Beobachtung durch andere </a:t>
            </a:r>
            <a:r>
              <a:rPr lang="de-DE" sz="3000" dirty="0" err="1" smtClean="0"/>
              <a:t>TeilnehmerInnen</a:t>
            </a:r>
            <a:endParaRPr lang="de-DE" sz="3000" dirty="0" smtClean="0"/>
          </a:p>
          <a:p>
            <a:pPr lvl="0"/>
            <a:r>
              <a:rPr lang="de-DE" sz="3000" dirty="0" smtClean="0"/>
              <a:t>Notizen im Anschluss: z.B. Was hat der Verkäufer/ die Verkäuferin gut gemacht? Was kann man noch verbessern? </a:t>
            </a:r>
          </a:p>
          <a:p>
            <a:pPr lvl="0"/>
            <a:r>
              <a:rPr lang="de-DE" sz="3000" dirty="0" smtClean="0"/>
              <a:t>Welche Erwartung hat der Kunde / die Kundin an das Sortiment und das Verhalten des Verkäufers/ der Verkäuferin?</a:t>
            </a:r>
          </a:p>
          <a:p>
            <a:pPr lvl="0"/>
            <a:r>
              <a:rPr lang="de-DE" sz="3000" dirty="0" smtClean="0"/>
              <a:t>Wurden die Erwartungen des Kunden / der Kundin erfüllt?</a:t>
            </a:r>
          </a:p>
          <a:p>
            <a:pPr lvl="0"/>
            <a:r>
              <a:rPr lang="de-DE" sz="3000" dirty="0" smtClean="0"/>
              <a:t>Erst dann: Besprechung des Rollenspiels im Plenum</a:t>
            </a:r>
          </a:p>
          <a:p>
            <a:endParaRPr lang="de-DE" dirty="0"/>
          </a:p>
        </p:txBody>
      </p:sp>
      <p:sp>
        <p:nvSpPr>
          <p:cNvPr id="8"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26</a:t>
            </a:fld>
            <a:endParaRPr lang="de-DE" dirty="0"/>
          </a:p>
        </p:txBody>
      </p:sp>
      <p:sp>
        <p:nvSpPr>
          <p:cNvPr id="9"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
        <p:nvSpPr>
          <p:cNvPr id="10"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pic>
        <p:nvPicPr>
          <p:cNvPr id="20482" name="Picture 2" descr="http://cdns2.freepik.com/fotos-kostenlos/stundenglas_318-9656.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5252" y="5301208"/>
            <a:ext cx="494300" cy="600839"/>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Das Rollenspiel</a:t>
            </a:r>
            <a:endParaRPr lang="de-DE" dirty="0"/>
          </a:p>
        </p:txBody>
      </p:sp>
      <p:pic>
        <p:nvPicPr>
          <p:cNvPr id="5" name="Picture 24" descr="http://lizlyon.files.wordpress.com/2010/04/frustration_cartoon.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39552" y="2636912"/>
            <a:ext cx="1041106" cy="1502916"/>
          </a:xfrm>
          <a:prstGeom prst="rect">
            <a:avLst/>
          </a:prstGeom>
          <a:noFill/>
        </p:spPr>
      </p:pic>
      <p:pic>
        <p:nvPicPr>
          <p:cNvPr id="13" name="Picture 2" descr="http://blogs-images.forbes.com/erikaandersen/files/2012/07/bad-boss.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452320" y="2708920"/>
            <a:ext cx="1136354" cy="1224520"/>
          </a:xfrm>
          <a:prstGeom prst="rect">
            <a:avLst/>
          </a:prstGeom>
          <a:noFill/>
        </p:spPr>
      </p:pic>
      <p:grpSp>
        <p:nvGrpSpPr>
          <p:cNvPr id="14" name="Gruppieren 13"/>
          <p:cNvGrpSpPr/>
          <p:nvPr/>
        </p:nvGrpSpPr>
        <p:grpSpPr>
          <a:xfrm rot="3606892">
            <a:off x="2632043" y="2886650"/>
            <a:ext cx="348594" cy="1042067"/>
            <a:chOff x="2751652" y="1403611"/>
            <a:chExt cx="348594" cy="1042067"/>
          </a:xfrm>
        </p:grpSpPr>
        <p:sp>
          <p:nvSpPr>
            <p:cNvPr id="15" name="Pfeil nach links und rechts 14"/>
            <p:cNvSpPr/>
            <p:nvPr/>
          </p:nvSpPr>
          <p:spPr>
            <a:xfrm rot="18000000">
              <a:off x="2404915" y="1750348"/>
              <a:ext cx="1042067" cy="348594"/>
            </a:xfrm>
            <a:prstGeom prst="lef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6" name="Pfeil nach links und rechts 4"/>
            <p:cNvSpPr/>
            <p:nvPr/>
          </p:nvSpPr>
          <p:spPr>
            <a:xfrm rot="18000000">
              <a:off x="2509493" y="1820067"/>
              <a:ext cx="832911" cy="20915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de-DE" sz="1400" kern="1200"/>
            </a:p>
          </p:txBody>
        </p:sp>
      </p:grpSp>
      <p:grpSp>
        <p:nvGrpSpPr>
          <p:cNvPr id="17" name="Gruppieren 16"/>
          <p:cNvGrpSpPr/>
          <p:nvPr/>
        </p:nvGrpSpPr>
        <p:grpSpPr>
          <a:xfrm rot="3606892">
            <a:off x="6088427" y="2886650"/>
            <a:ext cx="348594" cy="1042067"/>
            <a:chOff x="2751652" y="1403611"/>
            <a:chExt cx="348594" cy="1042067"/>
          </a:xfrm>
        </p:grpSpPr>
        <p:sp>
          <p:nvSpPr>
            <p:cNvPr id="18" name="Pfeil nach links und rechts 17"/>
            <p:cNvSpPr/>
            <p:nvPr/>
          </p:nvSpPr>
          <p:spPr>
            <a:xfrm rot="18000000">
              <a:off x="2404915" y="1750348"/>
              <a:ext cx="1042067" cy="348594"/>
            </a:xfrm>
            <a:prstGeom prst="lef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9" name="Pfeil nach links und rechts 4"/>
            <p:cNvSpPr/>
            <p:nvPr/>
          </p:nvSpPr>
          <p:spPr>
            <a:xfrm rot="18000000">
              <a:off x="2509493" y="1820067"/>
              <a:ext cx="832911" cy="20915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de-DE" sz="1400" kern="1200"/>
            </a:p>
          </p:txBody>
        </p:sp>
      </p:grpSp>
      <p:pic>
        <p:nvPicPr>
          <p:cNvPr id="20" name="Picture 4" descr="C:\Users\MediaMarkt\Documents\iSun Project Prof. Ritter\Produkte von mir\Bilder\13-015B-1-670x468.png"/>
          <p:cNvPicPr>
            <a:picLocks noChangeAspect="1" noChangeArrowheads="1"/>
          </p:cNvPicPr>
          <p:nvPr/>
        </p:nvPicPr>
        <p:blipFill>
          <a:blip r:embed="rId5" cstate="print"/>
          <a:srcRect/>
          <a:stretch>
            <a:fillRect/>
          </a:stretch>
        </p:blipFill>
        <p:spPr bwMode="auto">
          <a:xfrm rot="5400000">
            <a:off x="6936841" y="2288295"/>
            <a:ext cx="2123861" cy="1957000"/>
          </a:xfrm>
          <a:prstGeom prst="rect">
            <a:avLst/>
          </a:prstGeom>
          <a:noFill/>
        </p:spPr>
      </p:pic>
      <p:pic>
        <p:nvPicPr>
          <p:cNvPr id="21" name="Picture 4" descr="C:\Users\MediaMarkt\Documents\iSun Project Prof. Ritter\Produkte von mir\Bilder\13-015B-1-670x468.png"/>
          <p:cNvPicPr>
            <a:picLocks noChangeAspect="1" noChangeArrowheads="1"/>
          </p:cNvPicPr>
          <p:nvPr/>
        </p:nvPicPr>
        <p:blipFill>
          <a:blip r:embed="rId5" cstate="print"/>
          <a:srcRect/>
          <a:stretch>
            <a:fillRect/>
          </a:stretch>
        </p:blipFill>
        <p:spPr bwMode="auto">
          <a:xfrm rot="5400000">
            <a:off x="83297" y="2288295"/>
            <a:ext cx="2123861" cy="1957000"/>
          </a:xfrm>
          <a:prstGeom prst="rect">
            <a:avLst/>
          </a:prstGeom>
          <a:noFill/>
        </p:spPr>
      </p:pic>
      <p:pic>
        <p:nvPicPr>
          <p:cNvPr id="51202" name="Picture 2" descr="http://www.mooii-online.nl/files/Djeco/superheldin.jpg"/>
          <p:cNvPicPr>
            <a:picLocks noChangeAspect="1" noChangeArrowheads="1"/>
          </p:cNvPicPr>
          <p:nvPr/>
        </p:nvPicPr>
        <p:blipFill>
          <a:blip r:embed="rId6" cstate="print"/>
          <a:srcRect/>
          <a:stretch>
            <a:fillRect/>
          </a:stretch>
        </p:blipFill>
        <p:spPr bwMode="auto">
          <a:xfrm>
            <a:off x="3779913" y="2420888"/>
            <a:ext cx="1656183" cy="1656184"/>
          </a:xfrm>
          <a:prstGeom prst="rect">
            <a:avLst/>
          </a:prstGeom>
          <a:noFill/>
        </p:spPr>
      </p:pic>
      <p:pic>
        <p:nvPicPr>
          <p:cNvPr id="22" name="Picture 4" descr="C:\Users\MediaMarkt\Documents\iSun Project Prof. Ritter\Produkte von mir\Bilder\13-015B-1-670x468.png"/>
          <p:cNvPicPr>
            <a:picLocks noChangeAspect="1" noChangeArrowheads="1"/>
          </p:cNvPicPr>
          <p:nvPr/>
        </p:nvPicPr>
        <p:blipFill>
          <a:blip r:embed="rId5" cstate="print"/>
          <a:srcRect/>
          <a:stretch>
            <a:fillRect/>
          </a:stretch>
        </p:blipFill>
        <p:spPr bwMode="auto">
          <a:xfrm rot="5400000">
            <a:off x="3510070" y="2288295"/>
            <a:ext cx="2123861" cy="1957000"/>
          </a:xfrm>
          <a:prstGeom prst="rect">
            <a:avLst/>
          </a:prstGeom>
          <a:noFill/>
        </p:spPr>
      </p:pic>
      <p:grpSp>
        <p:nvGrpSpPr>
          <p:cNvPr id="24" name="Gruppieren 23"/>
          <p:cNvGrpSpPr/>
          <p:nvPr/>
        </p:nvGrpSpPr>
        <p:grpSpPr>
          <a:xfrm>
            <a:off x="6948264" y="4443896"/>
            <a:ext cx="1991968" cy="995984"/>
            <a:chOff x="4400880" y="2853236"/>
            <a:chExt cx="1991968" cy="995984"/>
          </a:xfrm>
        </p:grpSpPr>
        <p:sp>
          <p:nvSpPr>
            <p:cNvPr id="25" name="Abgerundetes Rechteck 24"/>
            <p:cNvSpPr/>
            <p:nvPr/>
          </p:nvSpPr>
          <p:spPr>
            <a:xfrm>
              <a:off x="4400880" y="2853236"/>
              <a:ext cx="1991968" cy="99598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Abgerundetes Rechteck 4"/>
            <p:cNvSpPr/>
            <p:nvPr/>
          </p:nvSpPr>
          <p:spPr>
            <a:xfrm>
              <a:off x="4430051" y="2882407"/>
              <a:ext cx="1933626" cy="9376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de-DE" sz="2600" kern="1200" dirty="0" err="1" smtClean="0"/>
                <a:t>ChefIn</a:t>
              </a:r>
              <a:r>
                <a:rPr lang="de-DE" sz="2600" kern="1200" dirty="0" smtClean="0"/>
                <a:t> (Backstube)</a:t>
              </a:r>
              <a:endParaRPr lang="de-DE" sz="2600" kern="1200" dirty="0"/>
            </a:p>
          </p:txBody>
        </p:sp>
      </p:grpSp>
      <p:grpSp>
        <p:nvGrpSpPr>
          <p:cNvPr id="31" name="Gruppieren 30"/>
          <p:cNvGrpSpPr/>
          <p:nvPr/>
        </p:nvGrpSpPr>
        <p:grpSpPr>
          <a:xfrm>
            <a:off x="3576016" y="4443896"/>
            <a:ext cx="1991968" cy="995984"/>
            <a:chOff x="4400880" y="2853236"/>
            <a:chExt cx="1991968" cy="995984"/>
          </a:xfrm>
        </p:grpSpPr>
        <p:sp>
          <p:nvSpPr>
            <p:cNvPr id="32" name="Abgerundetes Rechteck 31"/>
            <p:cNvSpPr/>
            <p:nvPr/>
          </p:nvSpPr>
          <p:spPr>
            <a:xfrm>
              <a:off x="4400880" y="2853236"/>
              <a:ext cx="1991968" cy="99598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3" name="Abgerundetes Rechteck 4"/>
            <p:cNvSpPr/>
            <p:nvPr/>
          </p:nvSpPr>
          <p:spPr>
            <a:xfrm>
              <a:off x="4430051" y="2882407"/>
              <a:ext cx="1933626" cy="9376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de-DE" sz="2600" kern="1200" dirty="0" err="1" smtClean="0"/>
                <a:t>VerkäuferIn</a:t>
              </a:r>
              <a:endParaRPr lang="de-DE" sz="2600" kern="1200" dirty="0"/>
            </a:p>
          </p:txBody>
        </p:sp>
      </p:grpSp>
      <p:grpSp>
        <p:nvGrpSpPr>
          <p:cNvPr id="34" name="Gruppieren 33"/>
          <p:cNvGrpSpPr/>
          <p:nvPr/>
        </p:nvGrpSpPr>
        <p:grpSpPr>
          <a:xfrm>
            <a:off x="179512" y="4443896"/>
            <a:ext cx="1991968" cy="995984"/>
            <a:chOff x="4400880" y="2853236"/>
            <a:chExt cx="1991968" cy="995984"/>
          </a:xfrm>
        </p:grpSpPr>
        <p:sp>
          <p:nvSpPr>
            <p:cNvPr id="35" name="Abgerundetes Rechteck 34"/>
            <p:cNvSpPr/>
            <p:nvPr/>
          </p:nvSpPr>
          <p:spPr>
            <a:xfrm>
              <a:off x="4400880" y="2853236"/>
              <a:ext cx="1991968" cy="99598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6" name="Abgerundetes Rechteck 4"/>
            <p:cNvSpPr/>
            <p:nvPr/>
          </p:nvSpPr>
          <p:spPr>
            <a:xfrm>
              <a:off x="4430051" y="2882407"/>
              <a:ext cx="1933626" cy="9376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de-DE" sz="2600" kern="1200" dirty="0" err="1" smtClean="0"/>
                <a:t>KundIn</a:t>
              </a:r>
              <a:endParaRPr lang="de-DE" sz="2600" kern="1200" dirty="0"/>
            </a:p>
          </p:txBody>
        </p:sp>
      </p:grpSp>
      <p:sp>
        <p:nvSpPr>
          <p:cNvPr id="37"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27</a:t>
            </a:fld>
            <a:endParaRPr lang="de-DE" dirty="0"/>
          </a:p>
        </p:txBody>
      </p:sp>
      <p:sp>
        <p:nvSpPr>
          <p:cNvPr id="38"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
        <p:nvSpPr>
          <p:cNvPr id="27"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600" dirty="0" smtClean="0"/>
              <a:t>Reflexion des Rollenspiels</a:t>
            </a:r>
            <a:endParaRPr lang="de-DE" sz="3600" dirty="0"/>
          </a:p>
        </p:txBody>
      </p:sp>
      <p:sp>
        <p:nvSpPr>
          <p:cNvPr id="3" name="Inhaltsplatzhalter 2"/>
          <p:cNvSpPr>
            <a:spLocks noGrp="1"/>
          </p:cNvSpPr>
          <p:nvPr>
            <p:ph idx="1"/>
          </p:nvPr>
        </p:nvSpPr>
        <p:spPr/>
        <p:txBody>
          <a:bodyPr>
            <a:normAutofit lnSpcReduction="10000"/>
          </a:bodyPr>
          <a:lstStyle/>
          <a:p>
            <a:pPr>
              <a:buNone/>
            </a:pPr>
            <a:r>
              <a:rPr lang="de-DE" dirty="0" smtClean="0"/>
              <a:t>Bitte notieren Sie auf Kärtchen:</a:t>
            </a:r>
          </a:p>
          <a:p>
            <a:pPr lvl="0"/>
            <a:r>
              <a:rPr lang="de-DE" dirty="0" smtClean="0"/>
              <a:t>Was hat der Verkäufer/ die Verkäuferin gut gemacht? Was </a:t>
            </a:r>
            <a:r>
              <a:rPr lang="de-DE" smtClean="0"/>
              <a:t>kann sie noch </a:t>
            </a:r>
            <a:r>
              <a:rPr lang="de-DE" dirty="0" smtClean="0"/>
              <a:t>verbessern? </a:t>
            </a:r>
          </a:p>
          <a:p>
            <a:pPr lvl="0"/>
            <a:r>
              <a:rPr lang="de-DE" dirty="0" smtClean="0"/>
              <a:t>Welche Erwartung hat der Kunde / die Kundin bzw. der Chef / die Chefin an das Verhalten des Verkäufers/ der Verkäuferin bzw. das Sortiment?</a:t>
            </a:r>
          </a:p>
          <a:p>
            <a:pPr lvl="0"/>
            <a:r>
              <a:rPr lang="de-DE" dirty="0" smtClean="0"/>
              <a:t>Wurden die Erwartungen des Kunden / der Kundin erfüllt?</a:t>
            </a:r>
          </a:p>
          <a:p>
            <a:pPr>
              <a:buNone/>
            </a:pPr>
            <a:endParaRPr lang="de-DE" dirty="0" smtClean="0"/>
          </a:p>
        </p:txBody>
      </p:sp>
      <p:sp>
        <p:nvSpPr>
          <p:cNvPr id="8"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28</a:t>
            </a:fld>
            <a:endParaRPr lang="de-DE" dirty="0"/>
          </a:p>
        </p:txBody>
      </p:sp>
      <p:sp>
        <p:nvSpPr>
          <p:cNvPr id="9"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
        <p:nvSpPr>
          <p:cNvPr id="10"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thrivecalgary.org/wp-content/uploads/2012/06/Speak_Share-your-ideas.jpg"/>
          <p:cNvPicPr>
            <a:picLocks noChangeAspect="1" noChangeArrowheads="1"/>
          </p:cNvPicPr>
          <p:nvPr/>
        </p:nvPicPr>
        <p:blipFill>
          <a:blip r:embed="rId3" cstate="print"/>
          <a:srcRect b="22867"/>
          <a:stretch>
            <a:fillRect/>
          </a:stretch>
        </p:blipFill>
        <p:spPr bwMode="auto">
          <a:xfrm>
            <a:off x="924681" y="1772816"/>
            <a:ext cx="7294637" cy="3744416"/>
          </a:xfrm>
          <a:prstGeom prst="rect">
            <a:avLst/>
          </a:prstGeom>
          <a:noFill/>
        </p:spPr>
      </p:pic>
      <p:sp>
        <p:nvSpPr>
          <p:cNvPr id="7" name="Rechteck 6"/>
          <p:cNvSpPr/>
          <p:nvPr/>
        </p:nvSpPr>
        <p:spPr>
          <a:xfrm>
            <a:off x="755576" y="1772816"/>
            <a:ext cx="7704856" cy="3744416"/>
          </a:xfrm>
          <a:prstGeom prst="rect">
            <a:avLst/>
          </a:prstGeom>
          <a:solidFill>
            <a:schemeClr val="bg1">
              <a:alpha val="7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5" descr="C:\Users\MediaMarkt\Documents\iSun Project Prof. Ritter\Produkte von mir\Bilder\Rahmen\frame-1-3.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5400000">
            <a:off x="2594692" y="-642365"/>
            <a:ext cx="4026622" cy="8568952"/>
          </a:xfrm>
          <a:prstGeom prst="rect">
            <a:avLst/>
          </a:prstGeom>
          <a:noFill/>
        </p:spPr>
      </p:pic>
      <p:sp>
        <p:nvSpPr>
          <p:cNvPr id="2" name="Titel 1"/>
          <p:cNvSpPr>
            <a:spLocks noGrp="1"/>
          </p:cNvSpPr>
          <p:nvPr>
            <p:ph type="title"/>
          </p:nvPr>
        </p:nvSpPr>
        <p:spPr>
          <a:xfrm>
            <a:off x="457200" y="274638"/>
            <a:ext cx="6347048" cy="1143000"/>
          </a:xfrm>
        </p:spPr>
        <p:txBody>
          <a:bodyPr>
            <a:normAutofit fontScale="90000"/>
          </a:bodyPr>
          <a:lstStyle/>
          <a:p>
            <a:r>
              <a:rPr lang="de-DE" dirty="0" smtClean="0"/>
              <a:t>Bitte teilen Sie Ihre Erkennt-</a:t>
            </a:r>
            <a:r>
              <a:rPr lang="de-DE" dirty="0" err="1" smtClean="0"/>
              <a:t>nisse</a:t>
            </a:r>
            <a:r>
              <a:rPr lang="de-DE" dirty="0" smtClean="0"/>
              <a:t> mit Ihren </a:t>
            </a:r>
            <a:r>
              <a:rPr lang="de-DE" dirty="0" err="1" smtClean="0"/>
              <a:t>KollegInnen</a:t>
            </a:r>
            <a:endParaRPr lang="de-DE" dirty="0"/>
          </a:p>
        </p:txBody>
      </p:sp>
      <p:sp>
        <p:nvSpPr>
          <p:cNvPr id="3" name="Inhaltsplatzhalter 2"/>
          <p:cNvSpPr>
            <a:spLocks noGrp="1"/>
          </p:cNvSpPr>
          <p:nvPr>
            <p:ph idx="1"/>
          </p:nvPr>
        </p:nvSpPr>
        <p:spPr>
          <a:xfrm>
            <a:off x="1043608" y="2071389"/>
            <a:ext cx="7139136" cy="4525963"/>
          </a:xfrm>
        </p:spPr>
        <p:txBody>
          <a:bodyPr>
            <a:normAutofit/>
          </a:bodyPr>
          <a:lstStyle/>
          <a:p>
            <a:r>
              <a:rPr lang="de-DE" sz="2200" dirty="0" smtClean="0"/>
              <a:t>Ernennen Sie einen Sprecher / eine Sprecherin für Ihre Gruppe oder präsentieren Sie mit mehreren Kollegen / Kolleginnen Ihre Ergebnisse</a:t>
            </a:r>
          </a:p>
          <a:p>
            <a:r>
              <a:rPr lang="de-DE" sz="2200" dirty="0" smtClean="0"/>
              <a:t>Heften Sie bitte die Kärtchen an die Pinnwand und erläutern Sie Ihre Gedanken dazu</a:t>
            </a:r>
          </a:p>
          <a:p>
            <a:r>
              <a:rPr lang="de-DE" sz="2200" dirty="0" smtClean="0"/>
              <a:t>Es ist völlig in Ordnung, wenn Ihre Antwort schon genannt wurde. Doppelte Antworten zeigen, dass das Thema wichtig ist.</a:t>
            </a:r>
            <a:endParaRPr lang="de-DE" sz="2200" dirty="0"/>
          </a:p>
        </p:txBody>
      </p:sp>
      <p:pic>
        <p:nvPicPr>
          <p:cNvPr id="1028" name="Picture 4" descr="http://www.iconflow.de/assets/images/f/Beitrag_Icon-Design_Bild-c9edac6f.png"/>
          <p:cNvPicPr>
            <a:picLocks noChangeAspect="1" noChangeArrowheads="1"/>
          </p:cNvPicPr>
          <p:nvPr/>
        </p:nvPicPr>
        <p:blipFill>
          <a:blip r:embed="rId5" cstate="print"/>
          <a:srcRect/>
          <a:stretch>
            <a:fillRect/>
          </a:stretch>
        </p:blipFill>
        <p:spPr bwMode="auto">
          <a:xfrm>
            <a:off x="7615955" y="332656"/>
            <a:ext cx="1060501" cy="1153295"/>
          </a:xfrm>
          <a:prstGeom prst="rect">
            <a:avLst/>
          </a:prstGeom>
          <a:noFill/>
        </p:spPr>
      </p:pic>
      <p:sp>
        <p:nvSpPr>
          <p:cNvPr id="12"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29</a:t>
            </a:fld>
            <a:endParaRPr lang="de-DE" dirty="0"/>
          </a:p>
        </p:txBody>
      </p:sp>
      <p:sp>
        <p:nvSpPr>
          <p:cNvPr id="13"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
        <p:nvSpPr>
          <p:cNvPr id="14"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Ablauf des Workshops</a:t>
            </a:r>
            <a:endParaRPr lang="de-DE" dirty="0"/>
          </a:p>
        </p:txBody>
      </p:sp>
      <p:sp>
        <p:nvSpPr>
          <p:cNvPr id="3" name="Inhaltsplatzhalter 2"/>
          <p:cNvSpPr>
            <a:spLocks noGrp="1"/>
          </p:cNvSpPr>
          <p:nvPr>
            <p:ph idx="1"/>
          </p:nvPr>
        </p:nvSpPr>
        <p:spPr/>
        <p:txBody>
          <a:bodyPr>
            <a:normAutofit/>
          </a:bodyPr>
          <a:lstStyle/>
          <a:p>
            <a:pPr marL="514350" indent="-514350">
              <a:buFont typeface="+mj-lt"/>
              <a:buAutoNum type="arabicPeriod"/>
            </a:pPr>
            <a:r>
              <a:rPr lang="de-DE" dirty="0" smtClean="0"/>
              <a:t>Fakten zu Lebensmittelverschwendung und Lebensmittelverlust</a:t>
            </a:r>
          </a:p>
          <a:p>
            <a:pPr marL="514350" indent="-514350">
              <a:buFont typeface="+mj-lt"/>
              <a:buAutoNum type="arabicPeriod"/>
            </a:pPr>
            <a:r>
              <a:rPr lang="de-DE" dirty="0" smtClean="0"/>
              <a:t>Studie „Verringerung von Lebensmittelabfällen“</a:t>
            </a:r>
          </a:p>
          <a:p>
            <a:pPr marL="514350" indent="-514350">
              <a:buFont typeface="+mj-lt"/>
              <a:buAutoNum type="arabicPeriod"/>
            </a:pPr>
            <a:r>
              <a:rPr lang="de-DE" dirty="0" smtClean="0"/>
              <a:t>Warum sind </a:t>
            </a:r>
            <a:r>
              <a:rPr lang="de-DE" dirty="0" err="1" smtClean="0"/>
              <a:t>KundInnen</a:t>
            </a:r>
            <a:r>
              <a:rPr lang="de-DE" dirty="0" smtClean="0"/>
              <a:t> manchmal frustriert?</a:t>
            </a:r>
          </a:p>
          <a:p>
            <a:pPr marL="514350" indent="-514350">
              <a:buFont typeface="+mj-lt"/>
              <a:buAutoNum type="arabicPeriod"/>
            </a:pPr>
            <a:r>
              <a:rPr lang="de-DE" dirty="0" smtClean="0"/>
              <a:t>Durchführung eines Rollenspiels</a:t>
            </a:r>
          </a:p>
          <a:p>
            <a:pPr marL="514350" indent="-514350">
              <a:buFont typeface="+mj-lt"/>
              <a:buAutoNum type="arabicPeriod"/>
            </a:pPr>
            <a:r>
              <a:rPr lang="de-DE" dirty="0" smtClean="0"/>
              <a:t>Fazit</a:t>
            </a:r>
          </a:p>
          <a:p>
            <a:pPr marL="514350" indent="-514350">
              <a:buFont typeface="+mj-lt"/>
              <a:buAutoNum type="arabicPeriod"/>
            </a:pPr>
            <a:endParaRPr lang="de-DE" dirty="0"/>
          </a:p>
        </p:txBody>
      </p:sp>
      <p:sp>
        <p:nvSpPr>
          <p:cNvPr id="8"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3</a:t>
            </a:fld>
            <a:endParaRPr lang="de-DE" dirty="0"/>
          </a:p>
        </p:txBody>
      </p:sp>
      <p:sp>
        <p:nvSpPr>
          <p:cNvPr id="9"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
        <p:nvSpPr>
          <p:cNvPr id="10"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www.gehri-baeckerei.de/webyep-system/daten/28-24-4-im-bild-spaltenbreite-rechts-1083.jpg"/>
          <p:cNvPicPr>
            <a:picLocks noChangeAspect="1" noChangeArrowheads="1"/>
          </p:cNvPicPr>
          <p:nvPr/>
        </p:nvPicPr>
        <p:blipFill>
          <a:blip r:embed="rId3" cstate="print"/>
          <a:srcRect t="9218" r="14459" b="14441"/>
          <a:stretch>
            <a:fillRect/>
          </a:stretch>
        </p:blipFill>
        <p:spPr bwMode="auto">
          <a:xfrm>
            <a:off x="2267744" y="1988840"/>
            <a:ext cx="4752528" cy="3183297"/>
          </a:xfrm>
          <a:prstGeom prst="rect">
            <a:avLst/>
          </a:prstGeom>
          <a:noFill/>
        </p:spPr>
      </p:pic>
      <p:sp>
        <p:nvSpPr>
          <p:cNvPr id="2" name="Titel 1"/>
          <p:cNvSpPr>
            <a:spLocks noGrp="1"/>
          </p:cNvSpPr>
          <p:nvPr>
            <p:ph type="title"/>
          </p:nvPr>
        </p:nvSpPr>
        <p:spPr/>
        <p:txBody>
          <a:bodyPr>
            <a:normAutofit/>
          </a:bodyPr>
          <a:lstStyle/>
          <a:p>
            <a:r>
              <a:rPr lang="de-DE" sz="3200" dirty="0" smtClean="0"/>
              <a:t>Was können Sie ab morgen beim Bestellen oder Verkaufen anders machen?</a:t>
            </a:r>
            <a:endParaRPr lang="de-DE" sz="3200" dirty="0"/>
          </a:p>
        </p:txBody>
      </p:sp>
      <p:pic>
        <p:nvPicPr>
          <p:cNvPr id="5123" name="Picture 3" descr="C:\Users\MediaMarkt\Documents\iSun Project Prof. Ritter\Produkte von mir\Bilder\Rahmen\vintage-frame_2829300.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835696" y="1556792"/>
            <a:ext cx="5501605" cy="4121809"/>
          </a:xfrm>
          <a:prstGeom prst="rect">
            <a:avLst/>
          </a:prstGeom>
          <a:noFill/>
        </p:spPr>
      </p:pic>
      <p:sp>
        <p:nvSpPr>
          <p:cNvPr id="9"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30</a:t>
            </a:fld>
            <a:endParaRPr lang="de-DE" dirty="0"/>
          </a:p>
        </p:txBody>
      </p:sp>
      <p:sp>
        <p:nvSpPr>
          <p:cNvPr id="10"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
        <p:nvSpPr>
          <p:cNvPr id="11"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3200" dirty="0" smtClean="0"/>
              <a:t>Handlungsempfehlungen (1/4): Was können </a:t>
            </a:r>
            <a:r>
              <a:rPr lang="de-DE" sz="3200" dirty="0" err="1" smtClean="0"/>
              <a:t>BäckereifachverkäuferInnen</a:t>
            </a:r>
            <a:r>
              <a:rPr lang="de-DE" sz="3200" dirty="0" smtClean="0"/>
              <a:t> tun?</a:t>
            </a:r>
            <a:endParaRPr lang="de-DE" sz="3000" dirty="0"/>
          </a:p>
        </p:txBody>
      </p:sp>
      <p:sp>
        <p:nvSpPr>
          <p:cNvPr id="3" name="Inhaltsplatzhalter 2"/>
          <p:cNvSpPr>
            <a:spLocks noGrp="1"/>
          </p:cNvSpPr>
          <p:nvPr>
            <p:ph idx="1"/>
          </p:nvPr>
        </p:nvSpPr>
        <p:spPr>
          <a:xfrm>
            <a:off x="2195736" y="1510234"/>
            <a:ext cx="6948264" cy="2332855"/>
          </a:xfrm>
        </p:spPr>
        <p:txBody>
          <a:bodyPr>
            <a:normAutofit/>
          </a:bodyPr>
          <a:lstStyle/>
          <a:p>
            <a:r>
              <a:rPr lang="de-DE" sz="3000" dirty="0" smtClean="0"/>
              <a:t>Gestressten </a:t>
            </a:r>
            <a:r>
              <a:rPr lang="de-DE" sz="3000" dirty="0" err="1" smtClean="0"/>
              <a:t>KundInnen</a:t>
            </a:r>
            <a:r>
              <a:rPr lang="de-DE" sz="3000" dirty="0" smtClean="0"/>
              <a:t> den </a:t>
            </a:r>
            <a:r>
              <a:rPr lang="de-DE" sz="3000" b="1" dirty="0" smtClean="0"/>
              <a:t>Wind aus den Segeln nehmen</a:t>
            </a:r>
            <a:r>
              <a:rPr lang="de-DE" sz="3000" dirty="0" smtClean="0"/>
              <a:t>. Komplimente machen. </a:t>
            </a:r>
            <a:r>
              <a:rPr lang="de-DE" sz="3000" dirty="0" err="1" smtClean="0"/>
              <a:t>KundInnen</a:t>
            </a:r>
            <a:r>
              <a:rPr lang="de-DE" sz="3000" dirty="0" smtClean="0"/>
              <a:t> ein gutes Gefühl geben</a:t>
            </a:r>
          </a:p>
        </p:txBody>
      </p:sp>
      <p:sp>
        <p:nvSpPr>
          <p:cNvPr id="11"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31</a:t>
            </a:fld>
            <a:endParaRPr lang="de-DE" dirty="0"/>
          </a:p>
        </p:txBody>
      </p:sp>
      <p:sp>
        <p:nvSpPr>
          <p:cNvPr id="12"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pic>
        <p:nvPicPr>
          <p:cNvPr id="2050" name="Picture 2" descr="http://familytreecounseling.com/angiesblog/wp-content/uploads/2014/01/take-a-smile.jpg"/>
          <p:cNvPicPr>
            <a:picLocks noChangeAspect="1" noChangeArrowheads="1"/>
          </p:cNvPicPr>
          <p:nvPr/>
        </p:nvPicPr>
        <p:blipFill>
          <a:blip r:embed="rId3" cstate="print"/>
          <a:srcRect l="8485" t="9585" r="9213" b="7748"/>
          <a:stretch>
            <a:fillRect/>
          </a:stretch>
        </p:blipFill>
        <p:spPr bwMode="auto">
          <a:xfrm>
            <a:off x="207093" y="1700808"/>
            <a:ext cx="1988643" cy="1512168"/>
          </a:xfrm>
          <a:prstGeom prst="rect">
            <a:avLst/>
          </a:prstGeom>
          <a:noFill/>
        </p:spPr>
      </p:pic>
      <p:sp>
        <p:nvSpPr>
          <p:cNvPr id="8" name="Inhaltsplatzhalter 2"/>
          <p:cNvSpPr txBox="1">
            <a:spLocks/>
          </p:cNvSpPr>
          <p:nvPr/>
        </p:nvSpPr>
        <p:spPr>
          <a:xfrm>
            <a:off x="2168740" y="3742482"/>
            <a:ext cx="6624736" cy="676671"/>
          </a:xfrm>
          <a:prstGeom prst="rect">
            <a:avLst/>
          </a:prstGeom>
        </p:spPr>
        <p:txBody>
          <a:bodyPr vert="horz" lIns="91440" tIns="45720" rIns="91440" bIns="45720" rtlCol="0">
            <a:normAutofit/>
          </a:bodyPr>
          <a:lstStyle/>
          <a:p>
            <a:pPr marL="342900" indent="-342900">
              <a:spcBef>
                <a:spcPct val="20000"/>
              </a:spcBef>
              <a:buFont typeface="Arial" pitchFamily="34" charset="0"/>
              <a:buChar char="•"/>
            </a:pPr>
            <a:r>
              <a:rPr lang="de-DE" sz="3000" dirty="0" smtClean="0"/>
              <a:t>Bleiben Sie </a:t>
            </a:r>
            <a:r>
              <a:rPr lang="de-DE" sz="3000" b="1" dirty="0" smtClean="0"/>
              <a:t>höflich</a:t>
            </a:r>
          </a:p>
        </p:txBody>
      </p:sp>
      <p:pic>
        <p:nvPicPr>
          <p:cNvPr id="2052" name="Picture 4" descr="http://www.nationstates.net/images/flags/uploads/polite_company__935610.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946804" y="3578991"/>
            <a:ext cx="1552791" cy="1033562"/>
          </a:xfrm>
          <a:prstGeom prst="rect">
            <a:avLst/>
          </a:prstGeom>
          <a:noFill/>
        </p:spPr>
      </p:pic>
      <p:sp>
        <p:nvSpPr>
          <p:cNvPr id="13" name="Inhaltsplatzhalter 2"/>
          <p:cNvSpPr txBox="1">
            <a:spLocks/>
          </p:cNvSpPr>
          <p:nvPr/>
        </p:nvSpPr>
        <p:spPr>
          <a:xfrm>
            <a:off x="2168740" y="4678586"/>
            <a:ext cx="6723740" cy="1252735"/>
          </a:xfrm>
          <a:prstGeom prst="rect">
            <a:avLst/>
          </a:prstGeom>
        </p:spPr>
        <p:txBody>
          <a:bodyPr vert="horz" lIns="91440" tIns="45720" rIns="91440" bIns="45720" rtlCol="0">
            <a:normAutofit/>
          </a:bodyPr>
          <a:lstStyle/>
          <a:p>
            <a:pPr marL="342900" indent="-342900">
              <a:spcBef>
                <a:spcPct val="20000"/>
              </a:spcBef>
              <a:buFont typeface="Arial" pitchFamily="34" charset="0"/>
              <a:buChar char="•"/>
            </a:pPr>
            <a:r>
              <a:rPr lang="de-DE" sz="3000" dirty="0" smtClean="0"/>
              <a:t>Mit </a:t>
            </a:r>
            <a:r>
              <a:rPr lang="de-DE" sz="3000" b="1" dirty="0" smtClean="0"/>
              <a:t>Entschuldigungen großzügig </a:t>
            </a:r>
            <a:r>
              <a:rPr lang="de-DE" sz="3000" dirty="0" smtClean="0"/>
              <a:t>umgehen</a:t>
            </a:r>
          </a:p>
          <a:p>
            <a:pPr marL="342900" indent="-342900">
              <a:spcBef>
                <a:spcPct val="20000"/>
              </a:spcBef>
              <a:buFont typeface="Arial" pitchFamily="34" charset="0"/>
              <a:buChar char="•"/>
            </a:pPr>
            <a:endParaRPr lang="de-DE" sz="3000" dirty="0" smtClean="0"/>
          </a:p>
        </p:txBody>
      </p:sp>
      <p:pic>
        <p:nvPicPr>
          <p:cNvPr id="2054" name="Picture 6" descr="http://blog.timesunion.com/ontheedge//files/2007/08/sorry2.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79009" y="4577044"/>
            <a:ext cx="1344191" cy="1344191"/>
          </a:xfrm>
          <a:prstGeom prst="rect">
            <a:avLst/>
          </a:prstGeom>
          <a:noFill/>
        </p:spPr>
      </p:pic>
      <p:sp>
        <p:nvSpPr>
          <p:cNvPr id="14"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50"/>
                                        </p:tgtEl>
                                        <p:attrNameLst>
                                          <p:attrName>style.visibility</p:attrName>
                                        </p:attrNameLst>
                                      </p:cBhvr>
                                      <p:to>
                                        <p:strVal val="visible"/>
                                      </p:to>
                                    </p:set>
                                    <p:anim calcmode="lin" valueType="num">
                                      <p:cBhvr additive="base">
                                        <p:cTn id="11" dur="500" fill="hold"/>
                                        <p:tgtEl>
                                          <p:spTgt spid="2050"/>
                                        </p:tgtEl>
                                        <p:attrNameLst>
                                          <p:attrName>ppt_x</p:attrName>
                                        </p:attrNameLst>
                                      </p:cBhvr>
                                      <p:tavLst>
                                        <p:tav tm="0">
                                          <p:val>
                                            <p:strVal val="#ppt_x"/>
                                          </p:val>
                                        </p:tav>
                                        <p:tav tm="100000">
                                          <p:val>
                                            <p:strVal val="#ppt_x"/>
                                          </p:val>
                                        </p:tav>
                                      </p:tavLst>
                                    </p:anim>
                                    <p:anim calcmode="lin" valueType="num">
                                      <p:cBhvr additive="base">
                                        <p:cTn id="12"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052"/>
                                        </p:tgtEl>
                                        <p:attrNameLst>
                                          <p:attrName>style.visibility</p:attrName>
                                        </p:attrNameLst>
                                      </p:cBhvr>
                                      <p:to>
                                        <p:strVal val="visible"/>
                                      </p:to>
                                    </p:set>
                                    <p:anim calcmode="lin" valueType="num">
                                      <p:cBhvr additive="base">
                                        <p:cTn id="21" dur="500" fill="hold"/>
                                        <p:tgtEl>
                                          <p:spTgt spid="2052"/>
                                        </p:tgtEl>
                                        <p:attrNameLst>
                                          <p:attrName>ppt_x</p:attrName>
                                        </p:attrNameLst>
                                      </p:cBhvr>
                                      <p:tavLst>
                                        <p:tav tm="0">
                                          <p:val>
                                            <p:strVal val="#ppt_x"/>
                                          </p:val>
                                        </p:tav>
                                        <p:tav tm="100000">
                                          <p:val>
                                            <p:strVal val="#ppt_x"/>
                                          </p:val>
                                        </p:tav>
                                      </p:tavLst>
                                    </p:anim>
                                    <p:anim calcmode="lin" valueType="num">
                                      <p:cBhvr additive="base">
                                        <p:cTn id="22"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054"/>
                                        </p:tgtEl>
                                        <p:attrNameLst>
                                          <p:attrName>style.visibility</p:attrName>
                                        </p:attrNameLst>
                                      </p:cBhvr>
                                      <p:to>
                                        <p:strVal val="visible"/>
                                      </p:to>
                                    </p:set>
                                    <p:anim calcmode="lin" valueType="num">
                                      <p:cBhvr additive="base">
                                        <p:cTn id="31" dur="500" fill="hold"/>
                                        <p:tgtEl>
                                          <p:spTgt spid="2054"/>
                                        </p:tgtEl>
                                        <p:attrNameLst>
                                          <p:attrName>ppt_x</p:attrName>
                                        </p:attrNameLst>
                                      </p:cBhvr>
                                      <p:tavLst>
                                        <p:tav tm="0">
                                          <p:val>
                                            <p:strVal val="#ppt_x"/>
                                          </p:val>
                                        </p:tav>
                                        <p:tav tm="100000">
                                          <p:val>
                                            <p:strVal val="#ppt_x"/>
                                          </p:val>
                                        </p:tav>
                                      </p:tavLst>
                                    </p:anim>
                                    <p:anim calcmode="lin" valueType="num">
                                      <p:cBhvr additive="base">
                                        <p:cTn id="32" dur="500" fill="hold"/>
                                        <p:tgtEl>
                                          <p:spTgt spid="20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689448" y="1600201"/>
            <a:ext cx="6131024" cy="1612775"/>
          </a:xfrm>
        </p:spPr>
        <p:txBody>
          <a:bodyPr>
            <a:normAutofit/>
          </a:bodyPr>
          <a:lstStyle/>
          <a:p>
            <a:r>
              <a:rPr lang="de-DE" dirty="0" smtClean="0"/>
              <a:t>Auch </a:t>
            </a:r>
            <a:r>
              <a:rPr lang="de-DE" b="1" dirty="0" smtClean="0"/>
              <a:t>für Fehler von </a:t>
            </a:r>
            <a:r>
              <a:rPr lang="de-DE" b="1" dirty="0" err="1" smtClean="0"/>
              <a:t>KollegInnen</a:t>
            </a:r>
            <a:r>
              <a:rPr lang="de-DE" b="1" dirty="0" smtClean="0"/>
              <a:t> entschuldigen</a:t>
            </a:r>
          </a:p>
          <a:p>
            <a:endParaRPr lang="de-DE" dirty="0" smtClean="0"/>
          </a:p>
          <a:p>
            <a:endParaRPr lang="de-DE" dirty="0" smtClean="0"/>
          </a:p>
        </p:txBody>
      </p:sp>
      <p:sp>
        <p:nvSpPr>
          <p:cNvPr id="14"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32</a:t>
            </a:fld>
            <a:endParaRPr lang="de-DE" dirty="0"/>
          </a:p>
        </p:txBody>
      </p:sp>
      <p:sp>
        <p:nvSpPr>
          <p:cNvPr id="15"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pic>
        <p:nvPicPr>
          <p:cNvPr id="16" name="Picture 6" descr="http://blog.timesunion.com/ontheedge//files/2007/08/sorry2.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232644" y="1496493"/>
            <a:ext cx="1488207" cy="1488207"/>
          </a:xfrm>
          <a:prstGeom prst="rect">
            <a:avLst/>
          </a:prstGeom>
          <a:noFill/>
        </p:spPr>
      </p:pic>
      <p:pic>
        <p:nvPicPr>
          <p:cNvPr id="18434" name="Picture 2" descr="http://thumbs.dreamstime.com/z/confused-nerd-girl-28068668.jpg"/>
          <p:cNvPicPr>
            <a:picLocks noChangeAspect="1" noChangeArrowheads="1"/>
          </p:cNvPicPr>
          <p:nvPr/>
        </p:nvPicPr>
        <p:blipFill>
          <a:blip r:embed="rId4" cstate="print">
            <a:clrChange>
              <a:clrFrom>
                <a:srgbClr val="FFFFFF"/>
              </a:clrFrom>
              <a:clrTo>
                <a:srgbClr val="FFFFFF">
                  <a:alpha val="0"/>
                </a:srgbClr>
              </a:clrTo>
            </a:clrChange>
          </a:blip>
          <a:srcRect r="14925"/>
          <a:stretch>
            <a:fillRect/>
          </a:stretch>
        </p:blipFill>
        <p:spPr bwMode="auto">
          <a:xfrm>
            <a:off x="404921" y="1496493"/>
            <a:ext cx="992138" cy="1584176"/>
          </a:xfrm>
          <a:prstGeom prst="rect">
            <a:avLst/>
          </a:prstGeom>
          <a:noFill/>
        </p:spPr>
      </p:pic>
      <p:sp>
        <p:nvSpPr>
          <p:cNvPr id="17" name="Inhaltsplatzhalter 2"/>
          <p:cNvSpPr txBox="1">
            <a:spLocks/>
          </p:cNvSpPr>
          <p:nvPr/>
        </p:nvSpPr>
        <p:spPr>
          <a:xfrm>
            <a:off x="2689448" y="3140968"/>
            <a:ext cx="6454552" cy="276490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de-DE" sz="3200" b="0" i="0" u="none" strike="noStrike" kern="1200" cap="none" spc="0" normalizeH="0" baseline="0" noProof="0" dirty="0" smtClean="0">
                <a:ln>
                  <a:noFill/>
                </a:ln>
                <a:solidFill>
                  <a:schemeClr val="tx1"/>
                </a:solidFill>
                <a:effectLst/>
                <a:uLnTx/>
                <a:uFillTx/>
                <a:latin typeface="+mn-lt"/>
                <a:ea typeface="+mn-ea"/>
                <a:cs typeface="+mn-cs"/>
              </a:rPr>
              <a:t>Kunden und Kundinnen </a:t>
            </a:r>
            <a:r>
              <a:rPr kumimoji="0" lang="de-DE" sz="3200" b="1" i="0" u="none" strike="noStrike" kern="1200" cap="none" spc="0" normalizeH="0" baseline="0" noProof="0" dirty="0" smtClean="0">
                <a:ln>
                  <a:noFill/>
                </a:ln>
                <a:solidFill>
                  <a:schemeClr val="tx1"/>
                </a:solidFill>
                <a:effectLst/>
                <a:uLnTx/>
                <a:uFillTx/>
                <a:latin typeface="+mn-lt"/>
                <a:ea typeface="+mn-ea"/>
                <a:cs typeface="+mn-cs"/>
              </a:rPr>
              <a:t>alternative Backwaren</a:t>
            </a:r>
            <a:r>
              <a:rPr kumimoji="0" lang="de-DE" sz="3200" b="0" i="0" u="none" strike="noStrike" kern="1200" cap="none" spc="0" normalizeH="0" baseline="0" noProof="0" dirty="0" smtClean="0">
                <a:ln>
                  <a:noFill/>
                </a:ln>
                <a:solidFill>
                  <a:schemeClr val="tx1"/>
                </a:solidFill>
                <a:effectLst/>
                <a:uLnTx/>
                <a:uFillTx/>
                <a:latin typeface="+mn-lt"/>
                <a:ea typeface="+mn-ea"/>
                <a:cs typeface="+mn-cs"/>
              </a:rPr>
              <a:t> bei ausverkauften Produkten vorschlagen. Kaum jemand verlässt eine Bäckerei mit leeren Händen</a:t>
            </a:r>
          </a:p>
        </p:txBody>
      </p:sp>
      <p:pic>
        <p:nvPicPr>
          <p:cNvPr id="18" name="Picture 2"/>
          <p:cNvPicPr>
            <a:picLocks noChangeAspect="1" noChangeArrowheads="1"/>
          </p:cNvPicPr>
          <p:nvPr/>
        </p:nvPicPr>
        <p:blipFill>
          <a:blip r:embed="rId5" cstate="print"/>
          <a:srcRect l="10172"/>
          <a:stretch>
            <a:fillRect/>
          </a:stretch>
        </p:blipFill>
        <p:spPr bwMode="auto">
          <a:xfrm>
            <a:off x="443207" y="3970935"/>
            <a:ext cx="1907704" cy="1104965"/>
          </a:xfrm>
          <a:prstGeom prst="rect">
            <a:avLst/>
          </a:prstGeom>
          <a:noFill/>
          <a:ln w="9525">
            <a:noFill/>
            <a:miter lim="800000"/>
            <a:headEnd/>
            <a:tailEnd/>
          </a:ln>
        </p:spPr>
      </p:pic>
      <p:sp>
        <p:nvSpPr>
          <p:cNvPr id="21" name="Titel 1"/>
          <p:cNvSpPr>
            <a:spLocks noGrp="1"/>
          </p:cNvSpPr>
          <p:nvPr>
            <p:ph type="title"/>
          </p:nvPr>
        </p:nvSpPr>
        <p:spPr/>
        <p:txBody>
          <a:bodyPr>
            <a:noAutofit/>
          </a:bodyPr>
          <a:lstStyle/>
          <a:p>
            <a:r>
              <a:rPr lang="de-DE" sz="3200" dirty="0" smtClean="0"/>
              <a:t>Handlungsempfehlungen (2/4): Was können </a:t>
            </a:r>
            <a:r>
              <a:rPr lang="de-DE" sz="3200" dirty="0" err="1" smtClean="0"/>
              <a:t>BäckereifachverkäuferInnen</a:t>
            </a:r>
            <a:r>
              <a:rPr lang="de-DE" sz="3200" dirty="0" smtClean="0"/>
              <a:t> tun?</a:t>
            </a:r>
            <a:endParaRPr lang="de-DE" sz="3000" dirty="0"/>
          </a:p>
        </p:txBody>
      </p:sp>
      <p:sp>
        <p:nvSpPr>
          <p:cNvPr id="11"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434"/>
                                        </p:tgtEl>
                                        <p:attrNameLst>
                                          <p:attrName>style.visibility</p:attrName>
                                        </p:attrNameLst>
                                      </p:cBhvr>
                                      <p:to>
                                        <p:strVal val="visible"/>
                                      </p:to>
                                    </p:set>
                                    <p:anim calcmode="lin" valueType="num">
                                      <p:cBhvr additive="base">
                                        <p:cTn id="11" dur="500" fill="hold"/>
                                        <p:tgtEl>
                                          <p:spTgt spid="18434"/>
                                        </p:tgtEl>
                                        <p:attrNameLst>
                                          <p:attrName>ppt_x</p:attrName>
                                        </p:attrNameLst>
                                      </p:cBhvr>
                                      <p:tavLst>
                                        <p:tav tm="0">
                                          <p:val>
                                            <p:strVal val="#ppt_x"/>
                                          </p:val>
                                        </p:tav>
                                        <p:tav tm="100000">
                                          <p:val>
                                            <p:strVal val="#ppt_x"/>
                                          </p:val>
                                        </p:tav>
                                      </p:tavLst>
                                    </p:anim>
                                    <p:anim calcmode="lin" valueType="num">
                                      <p:cBhvr additive="base">
                                        <p:cTn id="12" dur="500" fill="hold"/>
                                        <p:tgtEl>
                                          <p:spTgt spid="1843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7">
                                            <p:txEl>
                                              <p:pRg st="0" end="0"/>
                                            </p:txEl>
                                          </p:spTgt>
                                        </p:tgtEl>
                                        <p:attrNameLst>
                                          <p:attrName>style.visibility</p:attrName>
                                        </p:attrNameLst>
                                      </p:cBhvr>
                                      <p:to>
                                        <p:strVal val="visible"/>
                                      </p:to>
                                    </p:set>
                                    <p:anim calcmode="lin" valueType="num">
                                      <p:cBhvr additive="base">
                                        <p:cTn id="2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7"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1907704" y="1484784"/>
            <a:ext cx="6131024" cy="964703"/>
          </a:xfrm>
        </p:spPr>
        <p:txBody>
          <a:bodyPr>
            <a:normAutofit/>
          </a:bodyPr>
          <a:lstStyle/>
          <a:p>
            <a:r>
              <a:rPr lang="de-DE" dirty="0" err="1" smtClean="0"/>
              <a:t>KundInnen</a:t>
            </a:r>
            <a:r>
              <a:rPr lang="de-DE" dirty="0" smtClean="0"/>
              <a:t> </a:t>
            </a:r>
            <a:r>
              <a:rPr lang="de-DE" b="1" dirty="0" smtClean="0"/>
              <a:t>emotional auffangen</a:t>
            </a:r>
          </a:p>
          <a:p>
            <a:endParaRPr lang="de-DE" dirty="0" smtClean="0"/>
          </a:p>
          <a:p>
            <a:endParaRPr lang="de-DE" dirty="0" smtClean="0"/>
          </a:p>
        </p:txBody>
      </p:sp>
      <p:sp>
        <p:nvSpPr>
          <p:cNvPr id="14"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33</a:t>
            </a:fld>
            <a:endParaRPr lang="de-DE" dirty="0"/>
          </a:p>
        </p:txBody>
      </p:sp>
      <p:sp>
        <p:nvSpPr>
          <p:cNvPr id="15"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pic>
        <p:nvPicPr>
          <p:cNvPr id="76802" name="Picture 2" descr="http://www.adpic.de/data/picture/detail/Sich_kuemmern_51634.jpg"/>
          <p:cNvPicPr>
            <a:picLocks noChangeAspect="1" noChangeArrowheads="1"/>
          </p:cNvPicPr>
          <p:nvPr/>
        </p:nvPicPr>
        <p:blipFill>
          <a:blip r:embed="rId3" cstate="print"/>
          <a:srcRect t="6048" b="7265"/>
          <a:stretch>
            <a:fillRect/>
          </a:stretch>
        </p:blipFill>
        <p:spPr bwMode="auto">
          <a:xfrm>
            <a:off x="419706" y="1268760"/>
            <a:ext cx="1187624" cy="1525958"/>
          </a:xfrm>
          <a:prstGeom prst="rect">
            <a:avLst/>
          </a:prstGeom>
          <a:noFill/>
        </p:spPr>
      </p:pic>
      <p:sp>
        <p:nvSpPr>
          <p:cNvPr id="12" name="Titel 1"/>
          <p:cNvSpPr>
            <a:spLocks noGrp="1"/>
          </p:cNvSpPr>
          <p:nvPr>
            <p:ph type="title"/>
          </p:nvPr>
        </p:nvSpPr>
        <p:spPr/>
        <p:txBody>
          <a:bodyPr>
            <a:noAutofit/>
          </a:bodyPr>
          <a:lstStyle/>
          <a:p>
            <a:r>
              <a:rPr lang="de-DE" sz="3200" dirty="0" smtClean="0"/>
              <a:t>Handlungsempfehlungen (3/4): Was können </a:t>
            </a:r>
            <a:r>
              <a:rPr lang="de-DE" sz="3200" dirty="0" err="1" smtClean="0"/>
              <a:t>BäckereifachverkäuferInnen</a:t>
            </a:r>
            <a:r>
              <a:rPr lang="de-DE" sz="3200" dirty="0" smtClean="0"/>
              <a:t> tun?</a:t>
            </a:r>
            <a:endParaRPr lang="de-DE" sz="3000" dirty="0"/>
          </a:p>
        </p:txBody>
      </p:sp>
      <p:sp>
        <p:nvSpPr>
          <p:cNvPr id="19" name="Inhaltsplatzhalter 2"/>
          <p:cNvSpPr txBox="1">
            <a:spLocks/>
          </p:cNvSpPr>
          <p:nvPr/>
        </p:nvSpPr>
        <p:spPr>
          <a:xfrm>
            <a:off x="1907704" y="2650702"/>
            <a:ext cx="6131024" cy="1612775"/>
          </a:xfrm>
          <a:prstGeom prst="rect">
            <a:avLst/>
          </a:prstGeom>
        </p:spPr>
        <p:txBody>
          <a:bodyPr vert="horz" lIns="91440" tIns="45720" rIns="91440" bIns="45720" rtlCol="0">
            <a:normAutofit/>
          </a:bodyPr>
          <a:lstStyle/>
          <a:p>
            <a:pPr marL="342900" indent="-342900">
              <a:spcBef>
                <a:spcPct val="20000"/>
              </a:spcBef>
              <a:buFont typeface="Arial" pitchFamily="34" charset="0"/>
              <a:buChar char="•"/>
            </a:pPr>
            <a:r>
              <a:rPr lang="de-DE" sz="3200" dirty="0" smtClean="0"/>
              <a:t>Geben Sie der Kundin das Gefühl, dass Sie mit ihr </a:t>
            </a:r>
            <a:r>
              <a:rPr lang="de-DE" sz="3200" b="1" dirty="0" smtClean="0"/>
              <a:t>in einem Boot </a:t>
            </a:r>
            <a:r>
              <a:rPr lang="de-DE" sz="3200" dirty="0" smtClean="0"/>
              <a:t>sitzen</a:t>
            </a:r>
            <a:endParaRPr kumimoji="0" lang="de-DE"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de-DE" sz="32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76804" name="Picture 4" descr="http://www.morgenmitdir.net/DIR/pub/grafik/typ_img/m/m052.gif"/>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51519" y="2957026"/>
            <a:ext cx="1524000" cy="1000125"/>
          </a:xfrm>
          <a:prstGeom prst="rect">
            <a:avLst/>
          </a:prstGeom>
          <a:noFill/>
        </p:spPr>
      </p:pic>
      <p:sp>
        <p:nvSpPr>
          <p:cNvPr id="20" name="Inhaltsplatzhalter 2"/>
          <p:cNvSpPr txBox="1">
            <a:spLocks/>
          </p:cNvSpPr>
          <p:nvPr/>
        </p:nvSpPr>
        <p:spPr>
          <a:xfrm>
            <a:off x="1878439" y="4170784"/>
            <a:ext cx="6923112" cy="1828799"/>
          </a:xfrm>
          <a:prstGeom prst="rect">
            <a:avLst/>
          </a:prstGeom>
        </p:spPr>
        <p:txBody>
          <a:bodyPr vert="horz" lIns="91440" tIns="45720" rIns="91440" bIns="45720" rtlCol="0">
            <a:normAutofit/>
          </a:bodyPr>
          <a:lstStyle/>
          <a:p>
            <a:pPr marL="342900" lvl="0" indent="-342900">
              <a:spcBef>
                <a:spcPct val="20000"/>
              </a:spcBef>
              <a:buFont typeface="Arial" pitchFamily="34" charset="0"/>
              <a:buChar char="•"/>
            </a:pPr>
            <a:r>
              <a:rPr lang="de-DE" sz="3200" dirty="0" smtClean="0"/>
              <a:t>Kunden und Kundinnen über den </a:t>
            </a:r>
            <a:r>
              <a:rPr lang="de-DE" sz="3200" b="1" dirty="0" smtClean="0"/>
              <a:t>Hintergrund von „leeren Regalen“ </a:t>
            </a:r>
            <a:r>
              <a:rPr lang="de-DE" sz="3200" dirty="0" smtClean="0"/>
              <a:t>am Abend aufklären.</a:t>
            </a:r>
          </a:p>
        </p:txBody>
      </p:sp>
      <p:pic>
        <p:nvPicPr>
          <p:cNvPr id="21" name="Picture 8" descr="http://t2.ftcdn.net/jpg/00/49/85/29/110_F_49852927_m5Sbu1JeCQDVb85R54IIIRbguTa7NPnz.jpg"/>
          <p:cNvPicPr>
            <a:picLocks noChangeAspect="1" noChangeArrowheads="1"/>
          </p:cNvPicPr>
          <p:nvPr/>
        </p:nvPicPr>
        <p:blipFill>
          <a:blip r:embed="rId5" cstate="print"/>
          <a:srcRect/>
          <a:stretch>
            <a:fillRect/>
          </a:stretch>
        </p:blipFill>
        <p:spPr bwMode="auto">
          <a:xfrm>
            <a:off x="365447" y="4365104"/>
            <a:ext cx="1296143" cy="1296144"/>
          </a:xfrm>
          <a:prstGeom prst="rect">
            <a:avLst/>
          </a:prstGeom>
          <a:noFill/>
        </p:spPr>
      </p:pic>
      <p:sp>
        <p:nvSpPr>
          <p:cNvPr id="16"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6802"/>
                                        </p:tgtEl>
                                        <p:attrNameLst>
                                          <p:attrName>style.visibility</p:attrName>
                                        </p:attrNameLst>
                                      </p:cBhvr>
                                      <p:to>
                                        <p:strVal val="visible"/>
                                      </p:to>
                                    </p:set>
                                    <p:anim calcmode="lin" valueType="num">
                                      <p:cBhvr additive="base">
                                        <p:cTn id="11" dur="500" fill="hold"/>
                                        <p:tgtEl>
                                          <p:spTgt spid="76802"/>
                                        </p:tgtEl>
                                        <p:attrNameLst>
                                          <p:attrName>ppt_x</p:attrName>
                                        </p:attrNameLst>
                                      </p:cBhvr>
                                      <p:tavLst>
                                        <p:tav tm="0">
                                          <p:val>
                                            <p:strVal val="#ppt_x"/>
                                          </p:val>
                                        </p:tav>
                                        <p:tav tm="100000">
                                          <p:val>
                                            <p:strVal val="#ppt_x"/>
                                          </p:val>
                                        </p:tav>
                                      </p:tavLst>
                                    </p:anim>
                                    <p:anim calcmode="lin" valueType="num">
                                      <p:cBhvr additive="base">
                                        <p:cTn id="12" dur="500" fill="hold"/>
                                        <p:tgtEl>
                                          <p:spTgt spid="7680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6804"/>
                                        </p:tgtEl>
                                        <p:attrNameLst>
                                          <p:attrName>style.visibility</p:attrName>
                                        </p:attrNameLst>
                                      </p:cBhvr>
                                      <p:to>
                                        <p:strVal val="visible"/>
                                      </p:to>
                                    </p:set>
                                    <p:anim calcmode="lin" valueType="num">
                                      <p:cBhvr additive="base">
                                        <p:cTn id="21" dur="500" fill="hold"/>
                                        <p:tgtEl>
                                          <p:spTgt spid="76804"/>
                                        </p:tgtEl>
                                        <p:attrNameLst>
                                          <p:attrName>ppt_x</p:attrName>
                                        </p:attrNameLst>
                                      </p:cBhvr>
                                      <p:tavLst>
                                        <p:tav tm="0">
                                          <p:val>
                                            <p:strVal val="#ppt_x"/>
                                          </p:val>
                                        </p:tav>
                                        <p:tav tm="100000">
                                          <p:val>
                                            <p:strVal val="#ppt_x"/>
                                          </p:val>
                                        </p:tav>
                                      </p:tavLst>
                                    </p:anim>
                                    <p:anim calcmode="lin" valueType="num">
                                      <p:cBhvr additive="base">
                                        <p:cTn id="22" dur="500" fill="hold"/>
                                        <p:tgtEl>
                                          <p:spTgt spid="7680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9" grpId="0"/>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34</a:t>
            </a:fld>
            <a:endParaRPr lang="de-DE" dirty="0"/>
          </a:p>
        </p:txBody>
      </p:sp>
      <p:sp>
        <p:nvSpPr>
          <p:cNvPr id="12"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
        <p:nvSpPr>
          <p:cNvPr id="14" name="Titel 1"/>
          <p:cNvSpPr>
            <a:spLocks noGrp="1"/>
          </p:cNvSpPr>
          <p:nvPr>
            <p:ph type="title"/>
          </p:nvPr>
        </p:nvSpPr>
        <p:spPr/>
        <p:txBody>
          <a:bodyPr>
            <a:noAutofit/>
          </a:bodyPr>
          <a:lstStyle/>
          <a:p>
            <a:r>
              <a:rPr lang="de-DE" sz="3200" dirty="0" smtClean="0"/>
              <a:t>Handlungsempfehlungen (4/4): Was können </a:t>
            </a:r>
            <a:r>
              <a:rPr lang="de-DE" sz="3200" dirty="0" err="1" smtClean="0"/>
              <a:t>BäckereifachverkäuferInnen</a:t>
            </a:r>
            <a:r>
              <a:rPr lang="de-DE" sz="3200" dirty="0" smtClean="0"/>
              <a:t> tun?</a:t>
            </a:r>
            <a:endParaRPr lang="de-DE" sz="3000" dirty="0"/>
          </a:p>
        </p:txBody>
      </p:sp>
      <p:sp>
        <p:nvSpPr>
          <p:cNvPr id="16" name="Inhaltsplatzhalter 2"/>
          <p:cNvSpPr txBox="1">
            <a:spLocks/>
          </p:cNvSpPr>
          <p:nvPr/>
        </p:nvSpPr>
        <p:spPr>
          <a:xfrm>
            <a:off x="2666969" y="2053953"/>
            <a:ext cx="6923112" cy="1828799"/>
          </a:xfrm>
          <a:prstGeom prst="rect">
            <a:avLst/>
          </a:prstGeom>
        </p:spPr>
        <p:txBody>
          <a:bodyPr vert="horz" lIns="91440" tIns="45720" rIns="91440" bIns="45720" rtlCol="0">
            <a:normAutofit/>
          </a:bodyPr>
          <a:lstStyle/>
          <a:p>
            <a:pPr marL="342900" indent="-342900">
              <a:spcBef>
                <a:spcPct val="20000"/>
              </a:spcBef>
              <a:buFont typeface="Arial" pitchFamily="34" charset="0"/>
              <a:buChar char="•"/>
            </a:pPr>
            <a:r>
              <a:rPr lang="de-DE" sz="3200" dirty="0" smtClean="0"/>
              <a:t>Kunden und Kundinnen zu </a:t>
            </a:r>
            <a:r>
              <a:rPr lang="de-DE" sz="3200" b="1" dirty="0" smtClean="0"/>
              <a:t>Vorbestellungen</a:t>
            </a:r>
            <a:r>
              <a:rPr lang="de-DE" sz="3200" dirty="0" smtClean="0"/>
              <a:t> animieren</a:t>
            </a:r>
          </a:p>
        </p:txBody>
      </p:sp>
      <p:pic>
        <p:nvPicPr>
          <p:cNvPr id="17" name="Picture 8" descr="http://hotwok-lieferservice.de/_pics/143/vorbestellung_beim_lieferservice.jpg"/>
          <p:cNvPicPr>
            <a:picLocks noChangeAspect="1" noChangeArrowheads="1"/>
          </p:cNvPicPr>
          <p:nvPr/>
        </p:nvPicPr>
        <p:blipFill>
          <a:blip r:embed="rId3" cstate="print"/>
          <a:srcRect l="14175" t="4764" r="14951" b="4846"/>
          <a:stretch>
            <a:fillRect/>
          </a:stretch>
        </p:blipFill>
        <p:spPr bwMode="auto">
          <a:xfrm>
            <a:off x="197350" y="1966929"/>
            <a:ext cx="2502442" cy="1223416"/>
          </a:xfrm>
          <a:prstGeom prst="rect">
            <a:avLst/>
          </a:prstGeom>
          <a:noFill/>
        </p:spPr>
      </p:pic>
      <p:sp>
        <p:nvSpPr>
          <p:cNvPr id="18" name="Inhaltsplatzhalter 2"/>
          <p:cNvSpPr txBox="1">
            <a:spLocks/>
          </p:cNvSpPr>
          <p:nvPr/>
        </p:nvSpPr>
        <p:spPr>
          <a:xfrm>
            <a:off x="2679600" y="3717032"/>
            <a:ext cx="5904656" cy="1828799"/>
          </a:xfrm>
          <a:prstGeom prst="rect">
            <a:avLst/>
          </a:prstGeom>
        </p:spPr>
        <p:txBody>
          <a:bodyPr vert="horz" lIns="91440" tIns="45720" rIns="91440" bIns="45720" rtlCol="0">
            <a:normAutofit/>
          </a:bodyPr>
          <a:lstStyle/>
          <a:p>
            <a:pPr marL="342900" indent="-342900">
              <a:spcBef>
                <a:spcPct val="20000"/>
              </a:spcBef>
              <a:buFont typeface="Arial" pitchFamily="34" charset="0"/>
              <a:buChar char="•"/>
            </a:pPr>
            <a:r>
              <a:rPr lang="de-DE" sz="3200" dirty="0" smtClean="0"/>
              <a:t>Zeigen Sie </a:t>
            </a:r>
            <a:r>
              <a:rPr lang="de-DE" sz="3200" b="1" dirty="0" smtClean="0"/>
              <a:t>Verständnis</a:t>
            </a:r>
            <a:r>
              <a:rPr lang="de-DE" sz="3200" dirty="0" smtClean="0"/>
              <a:t> für die Enttäuschung der Kundin</a:t>
            </a:r>
          </a:p>
        </p:txBody>
      </p:sp>
      <p:pic>
        <p:nvPicPr>
          <p:cNvPr id="16386" name="Picture 2" descr="http://static.squarespace.com/static/52506604e4b078f550721c3d/t/53ec280de4b061ec1cff6660/1407985677431/prayer-hand-on-shoulder.jpg"/>
          <p:cNvPicPr>
            <a:picLocks noChangeAspect="1" noChangeArrowheads="1"/>
          </p:cNvPicPr>
          <p:nvPr/>
        </p:nvPicPr>
        <p:blipFill>
          <a:blip r:embed="rId4" cstate="print"/>
          <a:srcRect/>
          <a:stretch>
            <a:fillRect/>
          </a:stretch>
        </p:blipFill>
        <p:spPr bwMode="auto">
          <a:xfrm>
            <a:off x="179512" y="3522506"/>
            <a:ext cx="2448272" cy="1302272"/>
          </a:xfrm>
          <a:prstGeom prst="rect">
            <a:avLst/>
          </a:prstGeom>
          <a:noFill/>
        </p:spPr>
      </p:pic>
      <p:sp>
        <p:nvSpPr>
          <p:cNvPr id="13"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6386"/>
                                        </p:tgtEl>
                                        <p:attrNameLst>
                                          <p:attrName>style.visibility</p:attrName>
                                        </p:attrNameLst>
                                      </p:cBhvr>
                                      <p:to>
                                        <p:strVal val="visible"/>
                                      </p:to>
                                    </p:set>
                                    <p:anim calcmode="lin" valueType="num">
                                      <p:cBhvr additive="base">
                                        <p:cTn id="21" dur="500" fill="hold"/>
                                        <p:tgtEl>
                                          <p:spTgt spid="16386"/>
                                        </p:tgtEl>
                                        <p:attrNameLst>
                                          <p:attrName>ppt_x</p:attrName>
                                        </p:attrNameLst>
                                      </p:cBhvr>
                                      <p:tavLst>
                                        <p:tav tm="0">
                                          <p:val>
                                            <p:strVal val="#ppt_x"/>
                                          </p:val>
                                        </p:tav>
                                        <p:tav tm="100000">
                                          <p:val>
                                            <p:strVal val="#ppt_x"/>
                                          </p:val>
                                        </p:tav>
                                      </p:tavLst>
                                    </p:anim>
                                    <p:anim calcmode="lin" valueType="num">
                                      <p:cBhvr additive="base">
                                        <p:cTn id="22"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Vielen Dank!</a:t>
            </a:r>
            <a:endParaRPr lang="de-DE" dirty="0"/>
          </a:p>
        </p:txBody>
      </p:sp>
      <p:pic>
        <p:nvPicPr>
          <p:cNvPr id="72706" name="Picture 2" descr="http://www.photocase.de/stock-fotos/57334-stock-photo-suess-kuchen-lecker-teller-zucker-backwaren.jpg"/>
          <p:cNvPicPr>
            <a:picLocks noChangeAspect="1" noChangeArrowheads="1"/>
          </p:cNvPicPr>
          <p:nvPr/>
        </p:nvPicPr>
        <p:blipFill>
          <a:blip r:embed="rId3" cstate="print"/>
          <a:srcRect/>
          <a:stretch>
            <a:fillRect/>
          </a:stretch>
        </p:blipFill>
        <p:spPr bwMode="auto">
          <a:xfrm>
            <a:off x="827583" y="1916832"/>
            <a:ext cx="4008233" cy="2664296"/>
          </a:xfrm>
          <a:prstGeom prst="rect">
            <a:avLst/>
          </a:prstGeom>
          <a:noFill/>
        </p:spPr>
      </p:pic>
      <p:pic>
        <p:nvPicPr>
          <p:cNvPr id="72707" name="Picture 3" descr="C:\Users\MediaMarkt\Documents\iSun Project Prof. Ritter\Produkte von mir\Bilder\Rahmen\FrameMyTV1083.jpg"/>
          <p:cNvPicPr>
            <a:picLocks noChangeAspect="1" noChangeArrowheads="1"/>
          </p:cNvPicPr>
          <p:nvPr/>
        </p:nvPicPr>
        <p:blipFill>
          <a:blip r:embed="rId4" cstate="print">
            <a:clrChange>
              <a:clrFrom>
                <a:srgbClr val="FBFBFB"/>
              </a:clrFrom>
              <a:clrTo>
                <a:srgbClr val="FBFBFB">
                  <a:alpha val="0"/>
                </a:srgbClr>
              </a:clrTo>
            </a:clrChange>
          </a:blip>
          <a:srcRect/>
          <a:stretch>
            <a:fillRect/>
          </a:stretch>
        </p:blipFill>
        <p:spPr bwMode="auto">
          <a:xfrm>
            <a:off x="0" y="1249015"/>
            <a:ext cx="5724128" cy="4030401"/>
          </a:xfrm>
          <a:prstGeom prst="rect">
            <a:avLst/>
          </a:prstGeom>
          <a:noFill/>
        </p:spPr>
      </p:pic>
      <p:sp>
        <p:nvSpPr>
          <p:cNvPr id="6" name="Abgerundete rechteckige Legende 5"/>
          <p:cNvSpPr/>
          <p:nvPr/>
        </p:nvSpPr>
        <p:spPr>
          <a:xfrm>
            <a:off x="5796136" y="1772816"/>
            <a:ext cx="3168352" cy="2448272"/>
          </a:xfrm>
          <a:prstGeom prst="wedgeRoundRectCallout">
            <a:avLst>
              <a:gd name="adj1" fmla="val -116655"/>
              <a:gd name="adj2" fmla="val 44283"/>
              <a:gd name="adj3" fmla="val 16667"/>
            </a:avLst>
          </a:prstGeom>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3200" b="1" dirty="0" smtClean="0"/>
              <a:t>Wir hoffen, es hat Ihnen Spaß gemacht!</a:t>
            </a:r>
            <a:endParaRPr lang="de-DE" sz="3200" dirty="0"/>
          </a:p>
        </p:txBody>
      </p:sp>
      <p:sp>
        <p:nvSpPr>
          <p:cNvPr id="13"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35</a:t>
            </a:fld>
            <a:endParaRPr lang="de-DE" dirty="0"/>
          </a:p>
        </p:txBody>
      </p:sp>
      <p:sp>
        <p:nvSpPr>
          <p:cNvPr id="14"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
        <p:nvSpPr>
          <p:cNvPr id="10"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3600" dirty="0" smtClean="0"/>
              <a:t>Mal unter uns: „Hat die Fachhochschule eigentlich Ahnung vom Backen???“</a:t>
            </a:r>
            <a:endParaRPr lang="de-DE" sz="3600" dirty="0"/>
          </a:p>
        </p:txBody>
      </p:sp>
      <p:pic>
        <p:nvPicPr>
          <p:cNvPr id="36866" name="Picture 2" descr="http://img2.wikia.nocookie.net/__cb20080604065911/uncyclopedia/images/d/da/Crazy-professor-maths.jpg"/>
          <p:cNvPicPr>
            <a:picLocks noChangeAspect="1" noChangeArrowheads="1"/>
          </p:cNvPicPr>
          <p:nvPr/>
        </p:nvPicPr>
        <p:blipFill>
          <a:blip r:embed="rId3" cstate="print"/>
          <a:srcRect/>
          <a:stretch>
            <a:fillRect/>
          </a:stretch>
        </p:blipFill>
        <p:spPr bwMode="auto">
          <a:xfrm>
            <a:off x="5580112" y="2996952"/>
            <a:ext cx="2664296" cy="2215173"/>
          </a:xfrm>
          <a:prstGeom prst="rect">
            <a:avLst/>
          </a:prstGeom>
          <a:noFill/>
        </p:spPr>
      </p:pic>
      <p:pic>
        <p:nvPicPr>
          <p:cNvPr id="36868" name="Picture 4" descr="http://images.fineartamerica.com/images-medium-large/burnt-toast-hanging-on-clothesline-todd-gipstein.jpg"/>
          <p:cNvPicPr>
            <a:picLocks noChangeAspect="1" noChangeArrowheads="1"/>
          </p:cNvPicPr>
          <p:nvPr/>
        </p:nvPicPr>
        <p:blipFill>
          <a:blip r:embed="rId4" cstate="print"/>
          <a:srcRect/>
          <a:stretch>
            <a:fillRect/>
          </a:stretch>
        </p:blipFill>
        <p:spPr bwMode="auto">
          <a:xfrm>
            <a:off x="611560" y="2060848"/>
            <a:ext cx="3337248" cy="2232248"/>
          </a:xfrm>
          <a:prstGeom prst="rect">
            <a:avLst/>
          </a:prstGeom>
          <a:noFill/>
        </p:spPr>
      </p:pic>
      <p:pic>
        <p:nvPicPr>
          <p:cNvPr id="36869" name="Picture 5" descr="C:\Users\MediaMarkt\Documents\iSun Project Prof. Ritter\Produkte von mir\Bilder\Rahmen\VictorianFrame.gif"/>
          <p:cNvPicPr>
            <a:picLocks noChangeAspect="1" noChangeArrowheads="1"/>
          </p:cNvPicPr>
          <p:nvPr/>
        </p:nvPicPr>
        <p:blipFill>
          <a:blip r:embed="rId5" cstate="print"/>
          <a:srcRect/>
          <a:stretch>
            <a:fillRect/>
          </a:stretch>
        </p:blipFill>
        <p:spPr bwMode="auto">
          <a:xfrm>
            <a:off x="251520" y="1683734"/>
            <a:ext cx="4104456" cy="2969402"/>
          </a:xfrm>
          <a:prstGeom prst="rect">
            <a:avLst/>
          </a:prstGeom>
          <a:noFill/>
        </p:spPr>
      </p:pic>
      <p:sp>
        <p:nvSpPr>
          <p:cNvPr id="9" name="Abgerundete rechteckige Legende 8"/>
          <p:cNvSpPr/>
          <p:nvPr/>
        </p:nvSpPr>
        <p:spPr>
          <a:xfrm>
            <a:off x="1475656" y="4941888"/>
            <a:ext cx="3456384" cy="576064"/>
          </a:xfrm>
          <a:prstGeom prst="wedgeRoundRectCallout">
            <a:avLst>
              <a:gd name="adj1" fmla="val -53351"/>
              <a:gd name="adj2" fmla="val -310895"/>
              <a:gd name="adj3" fmla="val 16667"/>
            </a:avLst>
          </a:prstGeom>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smtClean="0"/>
              <a:t>Nicht so wirklich…</a:t>
            </a:r>
            <a:endParaRPr lang="de-DE" sz="2800" dirty="0"/>
          </a:p>
        </p:txBody>
      </p:sp>
      <p:pic>
        <p:nvPicPr>
          <p:cNvPr id="10" name="Picture 4" descr="C:\Users\MediaMarkt\Documents\iSun Project Prof. Ritter\Produkte von mir\Bilder\13-015B-1-670x468.png"/>
          <p:cNvPicPr>
            <a:picLocks noChangeAspect="1" noChangeArrowheads="1"/>
          </p:cNvPicPr>
          <p:nvPr/>
        </p:nvPicPr>
        <p:blipFill>
          <a:blip r:embed="rId6" cstate="print"/>
          <a:srcRect/>
          <a:stretch>
            <a:fillRect/>
          </a:stretch>
        </p:blipFill>
        <p:spPr bwMode="auto">
          <a:xfrm>
            <a:off x="5220072" y="2564904"/>
            <a:ext cx="3384376" cy="3118484"/>
          </a:xfrm>
          <a:prstGeom prst="rect">
            <a:avLst/>
          </a:prstGeom>
          <a:noFill/>
        </p:spPr>
      </p:pic>
      <p:sp>
        <p:nvSpPr>
          <p:cNvPr id="11" name="Abgerundete rechteckige Legende 10"/>
          <p:cNvSpPr/>
          <p:nvPr/>
        </p:nvSpPr>
        <p:spPr>
          <a:xfrm>
            <a:off x="4932040" y="1484784"/>
            <a:ext cx="3923928" cy="792088"/>
          </a:xfrm>
          <a:prstGeom prst="wedgeRoundRectCallout">
            <a:avLst>
              <a:gd name="adj1" fmla="val 17537"/>
              <a:gd name="adj2" fmla="val 179570"/>
              <a:gd name="adj3" fmla="val 16667"/>
            </a:avLst>
          </a:prstGeom>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200" b="1" dirty="0" smtClean="0"/>
              <a:t>Aber dafür sehen wir die Dinge durch eine andere Brille!</a:t>
            </a:r>
            <a:endParaRPr lang="de-DE" sz="2200" dirty="0"/>
          </a:p>
        </p:txBody>
      </p:sp>
      <p:sp>
        <p:nvSpPr>
          <p:cNvPr id="13"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4</a:t>
            </a:fld>
            <a:endParaRPr lang="de-DE" dirty="0"/>
          </a:p>
        </p:txBody>
      </p:sp>
      <p:sp>
        <p:nvSpPr>
          <p:cNvPr id="15"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
        <p:nvSpPr>
          <p:cNvPr id="12"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Tree>
    <p:extLst>
      <p:ext uri="{BB962C8B-B14F-4D97-AF65-F5344CB8AC3E}">
        <p14:creationId xmlns:p14="http://schemas.microsoft.com/office/powerpoint/2010/main" val="3788771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ppt_w*0.05"/>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anim calcmode="lin" valueType="num">
                                      <p:cBhvr>
                                        <p:cTn id="9" dur="500" fill="hold"/>
                                        <p:tgtEl>
                                          <p:spTgt spid="9"/>
                                        </p:tgtEl>
                                        <p:attrNameLst>
                                          <p:attrName>ppt_x</p:attrName>
                                        </p:attrNameLst>
                                      </p:cBhvr>
                                      <p:tavLst>
                                        <p:tav tm="0">
                                          <p:val>
                                            <p:strVal val="#ppt_x-.2"/>
                                          </p:val>
                                        </p:tav>
                                        <p:tav tm="100000">
                                          <p:val>
                                            <p:strVal val="#ppt_x"/>
                                          </p:val>
                                        </p:tav>
                                      </p:tavLst>
                                    </p:anim>
                                    <p:anim calcmode="lin" valueType="num">
                                      <p:cBhvr>
                                        <p:cTn id="10" dur="500" fill="hold"/>
                                        <p:tgtEl>
                                          <p:spTgt spid="9"/>
                                        </p:tgtEl>
                                        <p:attrNameLst>
                                          <p:attrName>ppt_y</p:attrName>
                                        </p:attrNameLst>
                                      </p:cBhvr>
                                      <p:tavLst>
                                        <p:tav tm="0">
                                          <p:val>
                                            <p:strVal val="#ppt_y"/>
                                          </p:val>
                                        </p:tav>
                                        <p:tav tm="100000">
                                          <p:val>
                                            <p:strVal val="#ppt_y"/>
                                          </p:val>
                                        </p:tav>
                                      </p:tavLst>
                                    </p:anim>
                                    <p:animEffect transition="in" filter="fade">
                                      <p:cBhvr>
                                        <p:cTn id="11" dur="500"/>
                                        <p:tgtEl>
                                          <p:spTgt spid="9"/>
                                        </p:tgtEl>
                                      </p:cBhvr>
                                    </p:animEffect>
                                  </p:childTnLst>
                                </p:cTn>
                              </p:par>
                            </p:childTnLst>
                          </p:cTn>
                        </p:par>
                        <p:par>
                          <p:cTn id="12" fill="hold">
                            <p:stCondLst>
                              <p:cond delay="500"/>
                            </p:stCondLst>
                            <p:childTnLst>
                              <p:par>
                                <p:cTn id="13" presetID="37" presetClass="entr" presetSubtype="0" fill="hold" nodeType="afterEffect">
                                  <p:stCondLst>
                                    <p:cond delay="2000"/>
                                  </p:stCondLst>
                                  <p:childTnLst>
                                    <p:set>
                                      <p:cBhvr>
                                        <p:cTn id="14" dur="1" fill="hold">
                                          <p:stCondLst>
                                            <p:cond delay="0"/>
                                          </p:stCondLst>
                                        </p:cTn>
                                        <p:tgtEl>
                                          <p:spTgt spid="36866"/>
                                        </p:tgtEl>
                                        <p:attrNameLst>
                                          <p:attrName>style.visibility</p:attrName>
                                        </p:attrNameLst>
                                      </p:cBhvr>
                                      <p:to>
                                        <p:strVal val="visible"/>
                                      </p:to>
                                    </p:set>
                                    <p:animEffect transition="in" filter="fade">
                                      <p:cBhvr>
                                        <p:cTn id="15" dur="1000"/>
                                        <p:tgtEl>
                                          <p:spTgt spid="36866"/>
                                        </p:tgtEl>
                                      </p:cBhvr>
                                    </p:animEffect>
                                    <p:anim calcmode="lin" valueType="num">
                                      <p:cBhvr>
                                        <p:cTn id="16" dur="1000" fill="hold"/>
                                        <p:tgtEl>
                                          <p:spTgt spid="36866"/>
                                        </p:tgtEl>
                                        <p:attrNameLst>
                                          <p:attrName>ppt_x</p:attrName>
                                        </p:attrNameLst>
                                      </p:cBhvr>
                                      <p:tavLst>
                                        <p:tav tm="0">
                                          <p:val>
                                            <p:strVal val="#ppt_x"/>
                                          </p:val>
                                        </p:tav>
                                        <p:tav tm="100000">
                                          <p:val>
                                            <p:strVal val="#ppt_x"/>
                                          </p:val>
                                        </p:tav>
                                      </p:tavLst>
                                    </p:anim>
                                    <p:anim calcmode="lin" valueType="num">
                                      <p:cBhvr>
                                        <p:cTn id="17" dur="900" decel="100000" fill="hold"/>
                                        <p:tgtEl>
                                          <p:spTgt spid="36866"/>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6866"/>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20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900" decel="100000" fill="hold"/>
                                        <p:tgtEl>
                                          <p:spTgt spid="10"/>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25" fill="hold">
                            <p:stCondLst>
                              <p:cond delay="3500"/>
                            </p:stCondLst>
                            <p:childTnLst>
                              <p:par>
                                <p:cTn id="26" presetID="58" presetClass="entr" presetSubtype="0" accel="100000" fill="hold" grpId="0" nodeType="afterEffect">
                                  <p:stCondLst>
                                    <p:cond delay="5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strVal val="#ppt_w*2.5"/>
                                          </p:val>
                                        </p:tav>
                                        <p:tav tm="100000">
                                          <p:val>
                                            <p:strVal val="#ppt_w"/>
                                          </p:val>
                                        </p:tav>
                                      </p:tavLst>
                                    </p:anim>
                                    <p:anim calcmode="lin" valueType="num">
                                      <p:cBhvr>
                                        <p:cTn id="29" dur="500" fill="hold"/>
                                        <p:tgtEl>
                                          <p:spTgt spid="11"/>
                                        </p:tgtEl>
                                        <p:attrNameLst>
                                          <p:attrName>ppt_h</p:attrName>
                                        </p:attrNameLst>
                                      </p:cBhvr>
                                      <p:tavLst>
                                        <p:tav tm="0">
                                          <p:val>
                                            <p:strVal val="#ppt_h*0.01"/>
                                          </p:val>
                                        </p:tav>
                                        <p:tav tm="100000">
                                          <p:val>
                                            <p:strVal val="#ppt_h"/>
                                          </p:val>
                                        </p:tav>
                                      </p:tavLst>
                                    </p:anim>
                                    <p:anim calcmode="lin" valueType="num">
                                      <p:cBhvr>
                                        <p:cTn id="30" dur="500" fill="hold"/>
                                        <p:tgtEl>
                                          <p:spTgt spid="11"/>
                                        </p:tgtEl>
                                        <p:attrNameLst>
                                          <p:attrName>ppt_x</p:attrName>
                                        </p:attrNameLst>
                                      </p:cBhvr>
                                      <p:tavLst>
                                        <p:tav tm="0">
                                          <p:val>
                                            <p:strVal val="#ppt_x"/>
                                          </p:val>
                                        </p:tav>
                                        <p:tav tm="100000">
                                          <p:val>
                                            <p:strVal val="#ppt_x"/>
                                          </p:val>
                                        </p:tav>
                                      </p:tavLst>
                                    </p:anim>
                                    <p:anim calcmode="lin" valueType="num">
                                      <p:cBhvr>
                                        <p:cTn id="31" dur="500" fill="hold"/>
                                        <p:tgtEl>
                                          <p:spTgt spid="11"/>
                                        </p:tgtEl>
                                        <p:attrNameLst>
                                          <p:attrName>ppt_y</p:attrName>
                                        </p:attrNameLst>
                                      </p:cBhvr>
                                      <p:tavLst>
                                        <p:tav tm="0">
                                          <p:val>
                                            <p:strVal val="#ppt_h+1"/>
                                          </p:val>
                                        </p:tav>
                                        <p:tav tm="100000">
                                          <p:val>
                                            <p:strVal val="#ppt_y"/>
                                          </p:val>
                                        </p:tav>
                                      </p:tavLst>
                                    </p:anim>
                                    <p:animEffect transition="in" filter="fad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Die </a:t>
            </a:r>
            <a:r>
              <a:rPr lang="de-DE" dirty="0" err="1" smtClean="0"/>
              <a:t>BäckereifachverkäuferIn</a:t>
            </a:r>
            <a:r>
              <a:rPr lang="de-DE" dirty="0" smtClean="0"/>
              <a:t> ist die Expertin</a:t>
            </a:r>
            <a:endParaRPr lang="de-DE" dirty="0"/>
          </a:p>
        </p:txBody>
      </p:sp>
      <p:sp>
        <p:nvSpPr>
          <p:cNvPr id="3" name="Inhaltsplatzhalter 2"/>
          <p:cNvSpPr>
            <a:spLocks noGrp="1"/>
          </p:cNvSpPr>
          <p:nvPr>
            <p:ph idx="1"/>
          </p:nvPr>
        </p:nvSpPr>
        <p:spPr>
          <a:xfrm>
            <a:off x="5364088" y="1700808"/>
            <a:ext cx="3672408" cy="4525963"/>
          </a:xfrm>
        </p:spPr>
        <p:txBody>
          <a:bodyPr>
            <a:normAutofit fontScale="70000" lnSpcReduction="20000"/>
          </a:bodyPr>
          <a:lstStyle/>
          <a:p>
            <a:r>
              <a:rPr lang="de-DE" dirty="0" smtClean="0"/>
              <a:t>Sie hat eine unbezahlbare Gabe: Bauchgefühl</a:t>
            </a:r>
          </a:p>
          <a:p>
            <a:r>
              <a:rPr lang="de-DE" dirty="0" smtClean="0"/>
              <a:t>Sie kann intuitiv die Bestellungen für den nächsten Tag vorhersagen</a:t>
            </a:r>
          </a:p>
          <a:p>
            <a:r>
              <a:rPr lang="de-DE" dirty="0" smtClean="0"/>
              <a:t>Sie kann den Einfluss des Wetters abschätzen</a:t>
            </a:r>
          </a:p>
          <a:p>
            <a:r>
              <a:rPr lang="de-DE" dirty="0" smtClean="0"/>
              <a:t>Sie hat den direkten Draht und kennt ihre Kundinnen und Kunden</a:t>
            </a:r>
          </a:p>
          <a:p>
            <a:r>
              <a:rPr lang="de-DE" dirty="0" smtClean="0"/>
              <a:t>Sie kennt Wünsche und Erwartungen ihrer </a:t>
            </a:r>
            <a:r>
              <a:rPr lang="de-DE" dirty="0" err="1" smtClean="0"/>
              <a:t>KundInnen</a:t>
            </a:r>
            <a:endParaRPr lang="de-DE" dirty="0"/>
          </a:p>
        </p:txBody>
      </p:sp>
      <p:pic>
        <p:nvPicPr>
          <p:cNvPr id="44036" name="Picture 4" descr="http://www.careerealism.com/home/jtodonnell/careerealism.com/wp-content/uploads/2010/03/7-steps-power-intuition-job-search.jpg"/>
          <p:cNvPicPr>
            <a:picLocks noChangeAspect="1" noChangeArrowheads="1"/>
          </p:cNvPicPr>
          <p:nvPr/>
        </p:nvPicPr>
        <p:blipFill>
          <a:blip r:embed="rId3" cstate="print"/>
          <a:srcRect/>
          <a:stretch>
            <a:fillRect/>
          </a:stretch>
        </p:blipFill>
        <p:spPr bwMode="auto">
          <a:xfrm>
            <a:off x="877056" y="2204864"/>
            <a:ext cx="4343015" cy="2896791"/>
          </a:xfrm>
          <a:prstGeom prst="rect">
            <a:avLst/>
          </a:prstGeom>
          <a:noFill/>
        </p:spPr>
      </p:pic>
      <p:pic>
        <p:nvPicPr>
          <p:cNvPr id="44037" name="Picture 5" descr="C:\Users\MediaMarkt\Documents\iSun Project Prof. Ritter\Produkte von mir\Bilder\Rahmen\vintage-frame_2829300.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23528" y="1704719"/>
            <a:ext cx="4896544" cy="3668497"/>
          </a:xfrm>
          <a:prstGeom prst="rect">
            <a:avLst/>
          </a:prstGeom>
          <a:noFill/>
        </p:spPr>
      </p:pic>
      <p:sp>
        <p:nvSpPr>
          <p:cNvPr id="10"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5</a:t>
            </a:fld>
            <a:endParaRPr lang="de-DE" dirty="0"/>
          </a:p>
        </p:txBody>
      </p:sp>
      <p:sp>
        <p:nvSpPr>
          <p:cNvPr id="12"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
        <p:nvSpPr>
          <p:cNvPr id="9"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Tree>
    <p:extLst>
      <p:ext uri="{BB962C8B-B14F-4D97-AF65-F5344CB8AC3E}">
        <p14:creationId xmlns:p14="http://schemas.microsoft.com/office/powerpoint/2010/main" val="24681087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3600" dirty="0" smtClean="0"/>
              <a:t>Fakten: Lebensmittelverschwendung und</a:t>
            </a:r>
            <a:br>
              <a:rPr lang="de-DE" sz="3600" dirty="0" smtClean="0"/>
            </a:br>
            <a:r>
              <a:rPr lang="de-DE" sz="3600" dirty="0" smtClean="0"/>
              <a:t>Lebensmittelverlust</a:t>
            </a:r>
            <a:endParaRPr lang="de-DE" sz="3600" dirty="0"/>
          </a:p>
        </p:txBody>
      </p:sp>
      <p:pic>
        <p:nvPicPr>
          <p:cNvPr id="28674" name="Picture 2" descr="https://www.zugutfuerdietonne.de/uploads/media/Postkarte-Brot_02.jpg"/>
          <p:cNvPicPr>
            <a:picLocks noChangeAspect="1" noChangeArrowheads="1"/>
          </p:cNvPicPr>
          <p:nvPr/>
        </p:nvPicPr>
        <p:blipFill>
          <a:blip r:embed="rId3" cstate="print"/>
          <a:srcRect/>
          <a:stretch>
            <a:fillRect/>
          </a:stretch>
        </p:blipFill>
        <p:spPr bwMode="auto">
          <a:xfrm>
            <a:off x="899592" y="1916832"/>
            <a:ext cx="2265996" cy="3144808"/>
          </a:xfrm>
          <a:prstGeom prst="rect">
            <a:avLst/>
          </a:prstGeom>
          <a:noFill/>
        </p:spPr>
      </p:pic>
      <p:pic>
        <p:nvPicPr>
          <p:cNvPr id="28675" name="Picture 3" descr="C:\Users\MediaMarkt\Documents\iSun Project Prof. Ritter\Produkte von mir\Bilder\Rahmen\FrameMyTV1083.jpg"/>
          <p:cNvPicPr>
            <a:picLocks noChangeAspect="1" noChangeArrowheads="1"/>
          </p:cNvPicPr>
          <p:nvPr/>
        </p:nvPicPr>
        <p:blipFill>
          <a:blip r:embed="rId4" cstate="print">
            <a:clrChange>
              <a:clrFrom>
                <a:srgbClr val="FBFBFB"/>
              </a:clrFrom>
              <a:clrTo>
                <a:srgbClr val="FBFBFB">
                  <a:alpha val="0"/>
                </a:srgbClr>
              </a:clrTo>
            </a:clrChange>
          </a:blip>
          <a:srcRect/>
          <a:stretch>
            <a:fillRect/>
          </a:stretch>
        </p:blipFill>
        <p:spPr bwMode="auto">
          <a:xfrm rot="5400000">
            <a:off x="-234961" y="1685337"/>
            <a:ext cx="4534400" cy="3705454"/>
          </a:xfrm>
          <a:prstGeom prst="rect">
            <a:avLst/>
          </a:prstGeom>
          <a:noFill/>
        </p:spPr>
      </p:pic>
      <p:sp>
        <p:nvSpPr>
          <p:cNvPr id="10" name="Inhaltsplatzhalter 2"/>
          <p:cNvSpPr>
            <a:spLocks noGrp="1"/>
          </p:cNvSpPr>
          <p:nvPr>
            <p:ph idx="1"/>
          </p:nvPr>
        </p:nvSpPr>
        <p:spPr>
          <a:xfrm>
            <a:off x="3923928" y="1484785"/>
            <a:ext cx="4896544" cy="4320480"/>
          </a:xfrm>
        </p:spPr>
        <p:txBody>
          <a:bodyPr>
            <a:normAutofit/>
          </a:bodyPr>
          <a:lstStyle/>
          <a:p>
            <a:r>
              <a:rPr lang="de-DE" sz="2800" dirty="0" smtClean="0"/>
              <a:t>Lebensmittelabfall: durchschnittlich 82 kg pro Kopf und Jahr</a:t>
            </a:r>
          </a:p>
          <a:p>
            <a:r>
              <a:rPr lang="de-DE" sz="2800" dirty="0" smtClean="0"/>
              <a:t>Rund 200 bis 260 EUR pro Kopf und Jahr</a:t>
            </a:r>
          </a:p>
          <a:p>
            <a:endParaRPr lang="de-DE" sz="2800" dirty="0" smtClean="0"/>
          </a:p>
          <a:p>
            <a:pPr marL="514350" indent="-514350"/>
            <a:endParaRPr lang="de-DE" sz="2800" dirty="0"/>
          </a:p>
        </p:txBody>
      </p:sp>
      <p:sp>
        <p:nvSpPr>
          <p:cNvPr id="11"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6</a:t>
            </a:fld>
            <a:endParaRPr lang="de-DE" dirty="0"/>
          </a:p>
        </p:txBody>
      </p:sp>
      <p:sp>
        <p:nvSpPr>
          <p:cNvPr id="13"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
        <p:nvSpPr>
          <p:cNvPr id="9"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Tree>
    <p:extLst>
      <p:ext uri="{BB962C8B-B14F-4D97-AF65-F5344CB8AC3E}">
        <p14:creationId xmlns:p14="http://schemas.microsoft.com/office/powerpoint/2010/main" val="41836314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https://www.zugutfuerdietonne.de/uploads/pics/ZGFDT_Infografik_Verteilung_vermeidbarer-Lebensmittelabfaelle-01-NEU.gif"/>
          <p:cNvPicPr>
            <a:picLocks noChangeAspect="1" noChangeArrowheads="1"/>
          </p:cNvPicPr>
          <p:nvPr/>
        </p:nvPicPr>
        <p:blipFill>
          <a:blip r:embed="rId3" cstate="print"/>
          <a:srcRect/>
          <a:stretch>
            <a:fillRect/>
          </a:stretch>
        </p:blipFill>
        <p:spPr bwMode="auto">
          <a:xfrm>
            <a:off x="755576" y="2204864"/>
            <a:ext cx="2927760" cy="2592288"/>
          </a:xfrm>
          <a:prstGeom prst="rect">
            <a:avLst/>
          </a:prstGeom>
          <a:noFill/>
        </p:spPr>
      </p:pic>
      <p:sp>
        <p:nvSpPr>
          <p:cNvPr id="2" name="Titel 1"/>
          <p:cNvSpPr>
            <a:spLocks noGrp="1"/>
          </p:cNvSpPr>
          <p:nvPr>
            <p:ph type="title"/>
          </p:nvPr>
        </p:nvSpPr>
        <p:spPr/>
        <p:txBody>
          <a:bodyPr>
            <a:noAutofit/>
          </a:bodyPr>
          <a:lstStyle/>
          <a:p>
            <a:r>
              <a:rPr lang="de-DE" sz="3600" dirty="0" smtClean="0"/>
              <a:t>Fakten: Lebensmittelverschwendung und</a:t>
            </a:r>
            <a:br>
              <a:rPr lang="de-DE" sz="3600" dirty="0" smtClean="0"/>
            </a:br>
            <a:r>
              <a:rPr lang="de-DE" sz="3600" dirty="0" smtClean="0"/>
              <a:t>Lebensmittelverlust</a:t>
            </a:r>
            <a:endParaRPr lang="de-DE" sz="3600" dirty="0"/>
          </a:p>
        </p:txBody>
      </p:sp>
      <p:pic>
        <p:nvPicPr>
          <p:cNvPr id="28675" name="Picture 3" descr="C:\Users\MediaMarkt\Documents\iSun Project Prof. Ritter\Produkte von mir\Bilder\Rahmen\FrameMyTV1083.jpg"/>
          <p:cNvPicPr>
            <a:picLocks noChangeAspect="1" noChangeArrowheads="1"/>
          </p:cNvPicPr>
          <p:nvPr/>
        </p:nvPicPr>
        <p:blipFill>
          <a:blip r:embed="rId4" cstate="print">
            <a:clrChange>
              <a:clrFrom>
                <a:srgbClr val="FBFBFB"/>
              </a:clrFrom>
              <a:clrTo>
                <a:srgbClr val="FBFBFB">
                  <a:alpha val="0"/>
                </a:srgbClr>
              </a:clrTo>
            </a:clrChange>
          </a:blip>
          <a:srcRect/>
          <a:stretch>
            <a:fillRect/>
          </a:stretch>
        </p:blipFill>
        <p:spPr bwMode="auto">
          <a:xfrm>
            <a:off x="-34408" y="1412776"/>
            <a:ext cx="4534400" cy="4176464"/>
          </a:xfrm>
          <a:prstGeom prst="rect">
            <a:avLst/>
          </a:prstGeom>
          <a:noFill/>
        </p:spPr>
      </p:pic>
      <p:sp>
        <p:nvSpPr>
          <p:cNvPr id="10" name="Inhaltsplatzhalter 2"/>
          <p:cNvSpPr>
            <a:spLocks noGrp="1"/>
          </p:cNvSpPr>
          <p:nvPr>
            <p:ph idx="1"/>
          </p:nvPr>
        </p:nvSpPr>
        <p:spPr>
          <a:xfrm>
            <a:off x="4572000" y="1484785"/>
            <a:ext cx="4248472" cy="4320480"/>
          </a:xfrm>
        </p:spPr>
        <p:txBody>
          <a:bodyPr>
            <a:normAutofit/>
          </a:bodyPr>
          <a:lstStyle/>
          <a:p>
            <a:pPr marL="514350" indent="-514350"/>
            <a:r>
              <a:rPr lang="de-DE" sz="2800" dirty="0" smtClean="0"/>
              <a:t>44% des vermeidbaren Lebensmittelmülls privater Haushalte besteht aus Obst und Gemüse</a:t>
            </a:r>
          </a:p>
          <a:p>
            <a:pPr marL="514350" indent="-514350"/>
            <a:r>
              <a:rPr lang="de-DE" sz="2800" dirty="0" smtClean="0"/>
              <a:t>Back- und Teigwaren macht mit 20% die zweitgrößte Gruppe aus</a:t>
            </a:r>
          </a:p>
          <a:p>
            <a:pPr marL="514350" indent="-514350"/>
            <a:endParaRPr lang="de-DE" sz="2800" dirty="0" smtClean="0"/>
          </a:p>
          <a:p>
            <a:pPr marL="514350" indent="-514350"/>
            <a:endParaRPr lang="de-DE" sz="2800" dirty="0"/>
          </a:p>
        </p:txBody>
      </p:sp>
      <p:sp>
        <p:nvSpPr>
          <p:cNvPr id="11"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7</a:t>
            </a:fld>
            <a:endParaRPr lang="de-DE" dirty="0"/>
          </a:p>
        </p:txBody>
      </p:sp>
      <p:sp>
        <p:nvSpPr>
          <p:cNvPr id="13"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
        <p:nvSpPr>
          <p:cNvPr id="9"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Tree>
    <p:extLst>
      <p:ext uri="{BB962C8B-B14F-4D97-AF65-F5344CB8AC3E}">
        <p14:creationId xmlns:p14="http://schemas.microsoft.com/office/powerpoint/2010/main" val="34863112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Studie „Reduktion der Lebensmittel-abfälle bei Brot und Backwaren“</a:t>
            </a:r>
            <a:endParaRPr lang="de-DE" dirty="0"/>
          </a:p>
        </p:txBody>
      </p:sp>
      <p:sp>
        <p:nvSpPr>
          <p:cNvPr id="3" name="Inhaltsplatzhalter 2"/>
          <p:cNvSpPr>
            <a:spLocks noGrp="1"/>
          </p:cNvSpPr>
          <p:nvPr>
            <p:ph idx="1"/>
          </p:nvPr>
        </p:nvSpPr>
        <p:spPr/>
        <p:txBody>
          <a:bodyPr>
            <a:normAutofit/>
          </a:bodyPr>
          <a:lstStyle/>
          <a:p>
            <a:pPr marL="444500" lvl="1">
              <a:buFont typeface="Arial" panose="020B0604020202020204" pitchFamily="34" charset="0"/>
              <a:buChar char="•"/>
            </a:pPr>
            <a:r>
              <a:rPr lang="de-DE" sz="2100" dirty="0" smtClean="0"/>
              <a:t>Bestellvorgang in jeder Bäckerei unterschiedlich</a:t>
            </a:r>
          </a:p>
          <a:p>
            <a:pPr marL="444500" lvl="1">
              <a:buFont typeface="Arial" panose="020B0604020202020204" pitchFamily="34" charset="0"/>
              <a:buChar char="•"/>
            </a:pPr>
            <a:r>
              <a:rPr lang="de-DE" sz="2100" dirty="0" smtClean="0"/>
              <a:t>Kommunikation und Informationsflüsse sind zentral</a:t>
            </a:r>
          </a:p>
          <a:p>
            <a:pPr marL="444500" lvl="1">
              <a:buFont typeface="Arial" panose="020B0604020202020204" pitchFamily="34" charset="0"/>
              <a:buChar char="•"/>
            </a:pPr>
            <a:r>
              <a:rPr lang="de-DE" sz="2100" dirty="0" smtClean="0"/>
              <a:t>Kein einzelner Verantwortlicher</a:t>
            </a:r>
          </a:p>
          <a:p>
            <a:pPr marL="444500" lvl="1">
              <a:buFont typeface="Arial" panose="020B0604020202020204" pitchFamily="34" charset="0"/>
              <a:buChar char="•"/>
            </a:pPr>
            <a:r>
              <a:rPr lang="de-DE" sz="2100" dirty="0" smtClean="0"/>
              <a:t>Alle Akteure sollen informiert werden</a:t>
            </a:r>
          </a:p>
          <a:p>
            <a:pPr marL="444500" lvl="1">
              <a:buFont typeface="Arial" panose="020B0604020202020204" pitchFamily="34" charset="0"/>
              <a:buChar char="•"/>
            </a:pPr>
            <a:r>
              <a:rPr lang="de-DE" sz="2100" dirty="0" smtClean="0"/>
              <a:t>Große Herausforderung bei Backwaren: </a:t>
            </a:r>
          </a:p>
          <a:p>
            <a:pPr marL="900113" lvl="2" indent="14288">
              <a:buFont typeface="Symbol" panose="05050102010706020507" pitchFamily="18" charset="2"/>
              <a:buChar char="-"/>
            </a:pPr>
            <a:r>
              <a:rPr lang="de-DE" sz="1800" dirty="0" smtClean="0"/>
              <a:t>Fixierung auf Produktfrische</a:t>
            </a:r>
          </a:p>
          <a:p>
            <a:pPr marL="900113" lvl="2" indent="14288">
              <a:buFont typeface="Symbol" panose="05050102010706020507" pitchFamily="18" charset="2"/>
              <a:buChar char="-"/>
            </a:pPr>
            <a:r>
              <a:rPr lang="de-DE" sz="1800" dirty="0"/>
              <a:t>S</a:t>
            </a:r>
            <a:r>
              <a:rPr lang="de-DE" sz="1800" dirty="0" smtClean="0"/>
              <a:t>tändige Verfügbarkeit</a:t>
            </a:r>
          </a:p>
          <a:p>
            <a:pPr marL="900113" lvl="2" indent="14288">
              <a:buFont typeface="Symbol" panose="05050102010706020507" pitchFamily="18" charset="2"/>
              <a:buChar char="-"/>
            </a:pPr>
            <a:r>
              <a:rPr lang="de-DE" sz="1800" dirty="0"/>
              <a:t>S</a:t>
            </a:r>
            <a:r>
              <a:rPr lang="de-DE" sz="1800" dirty="0" smtClean="0"/>
              <a:t>teigende Produktvielfalt</a:t>
            </a:r>
          </a:p>
          <a:p>
            <a:pPr lvl="1"/>
            <a:endParaRPr lang="de-DE" sz="2400" dirty="0"/>
          </a:p>
        </p:txBody>
      </p:sp>
      <p:pic>
        <p:nvPicPr>
          <p:cNvPr id="7" name="Picture 36" descr="http://www.klimapark-rietberg.de/wp-content/uploads/2013/08/RZ_Logo_nrw-fortschritt_final_2-3.jpg"/>
          <p:cNvPicPr>
            <a:picLocks noChangeAspect="1" noChangeArrowheads="1"/>
          </p:cNvPicPr>
          <p:nvPr/>
        </p:nvPicPr>
        <p:blipFill>
          <a:blip r:embed="rId3" cstate="print"/>
          <a:srcRect/>
          <a:stretch>
            <a:fillRect/>
          </a:stretch>
        </p:blipFill>
        <p:spPr bwMode="auto">
          <a:xfrm>
            <a:off x="4175956" y="5085184"/>
            <a:ext cx="1188132" cy="438977"/>
          </a:xfrm>
          <a:prstGeom prst="rect">
            <a:avLst/>
          </a:prstGeom>
          <a:noFill/>
        </p:spPr>
      </p:pic>
      <p:sp>
        <p:nvSpPr>
          <p:cNvPr id="8" name="Textfeld 7"/>
          <p:cNvSpPr txBox="1"/>
          <p:nvPr/>
        </p:nvSpPr>
        <p:spPr>
          <a:xfrm>
            <a:off x="485005" y="4869020"/>
            <a:ext cx="3078883" cy="215444"/>
          </a:xfrm>
          <a:prstGeom prst="rect">
            <a:avLst/>
          </a:prstGeom>
          <a:noFill/>
        </p:spPr>
        <p:txBody>
          <a:bodyPr wrap="square" rtlCol="0">
            <a:spAutoFit/>
          </a:bodyPr>
          <a:lstStyle/>
          <a:p>
            <a:r>
              <a:rPr lang="de-DE" sz="800" dirty="0"/>
              <a:t>Dieses Projekt wird gefördert durch:</a:t>
            </a:r>
          </a:p>
        </p:txBody>
      </p:sp>
      <p:pic>
        <p:nvPicPr>
          <p:cNvPr id="9" name="Picture 2"/>
          <p:cNvPicPr>
            <a:picLocks noChangeAspect="1" noChangeArrowheads="1"/>
          </p:cNvPicPr>
          <p:nvPr/>
        </p:nvPicPr>
        <p:blipFill>
          <a:blip r:embed="rId4" cstate="print"/>
          <a:srcRect/>
          <a:stretch>
            <a:fillRect/>
          </a:stretch>
        </p:blipFill>
        <p:spPr bwMode="auto">
          <a:xfrm>
            <a:off x="630386" y="5103068"/>
            <a:ext cx="2374899" cy="413444"/>
          </a:xfrm>
          <a:prstGeom prst="rect">
            <a:avLst/>
          </a:prstGeom>
          <a:noFill/>
          <a:ln w="6350">
            <a:solidFill>
              <a:schemeClr val="tx1"/>
            </a:solidFill>
            <a:miter lim="800000"/>
            <a:headEnd/>
            <a:tailEnd/>
          </a:ln>
          <a:effectLst/>
        </p:spPr>
      </p:pic>
      <p:pic>
        <p:nvPicPr>
          <p:cNvPr id="10" name="Picture 4" descr="https://www.fh-muenster.de/isun/index.php.media/288424/iSuN_buntaufhellblau_L_140pixel.jpg"/>
          <p:cNvPicPr>
            <a:picLocks noChangeAspect="1" noChangeArrowheads="1"/>
          </p:cNvPicPr>
          <p:nvPr/>
        </p:nvPicPr>
        <p:blipFill>
          <a:blip r:embed="rId5" cstate="print">
            <a:clrChange>
              <a:clrFrom>
                <a:srgbClr val="DCE4EF"/>
              </a:clrFrom>
              <a:clrTo>
                <a:srgbClr val="DCE4EF">
                  <a:alpha val="0"/>
                </a:srgbClr>
              </a:clrTo>
            </a:clrChange>
          </a:blip>
          <a:srcRect/>
          <a:stretch>
            <a:fillRect/>
          </a:stretch>
        </p:blipFill>
        <p:spPr bwMode="auto">
          <a:xfrm>
            <a:off x="5652120" y="4940448"/>
            <a:ext cx="1333500" cy="876300"/>
          </a:xfrm>
          <a:prstGeom prst="rect">
            <a:avLst/>
          </a:prstGeom>
          <a:noFill/>
        </p:spPr>
      </p:pic>
      <p:pic>
        <p:nvPicPr>
          <p:cNvPr id="11" name="Picture 6" descr="https://www.fh-muenster.de/img/logo_fh_muenster.gif"/>
          <p:cNvPicPr>
            <a:picLocks noChangeAspect="1" noChangeArrowheads="1"/>
          </p:cNvPicPr>
          <p:nvPr/>
        </p:nvPicPr>
        <p:blipFill>
          <a:blip r:embed="rId6" cstate="print"/>
          <a:srcRect/>
          <a:stretch>
            <a:fillRect/>
          </a:stretch>
        </p:blipFill>
        <p:spPr bwMode="auto">
          <a:xfrm>
            <a:off x="6948264" y="4869858"/>
            <a:ext cx="1872208" cy="863398"/>
          </a:xfrm>
          <a:prstGeom prst="rect">
            <a:avLst/>
          </a:prstGeom>
          <a:noFill/>
          <a:ln w="6350">
            <a:solidFill>
              <a:schemeClr val="tx1"/>
            </a:solidFill>
          </a:ln>
        </p:spPr>
      </p:pic>
      <p:sp>
        <p:nvSpPr>
          <p:cNvPr id="13"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8</a:t>
            </a:fld>
            <a:endParaRPr lang="de-DE" dirty="0"/>
          </a:p>
        </p:txBody>
      </p:sp>
      <p:sp>
        <p:nvSpPr>
          <p:cNvPr id="16"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
        <p:nvSpPr>
          <p:cNvPr id="12"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Tree>
    <p:extLst>
      <p:ext uri="{BB962C8B-B14F-4D97-AF65-F5344CB8AC3E}">
        <p14:creationId xmlns:p14="http://schemas.microsoft.com/office/powerpoint/2010/main" val="39840062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Dokumentarfilm: Taste </a:t>
            </a:r>
            <a:r>
              <a:rPr lang="de-DE" dirty="0" err="1" smtClean="0"/>
              <a:t>the</a:t>
            </a:r>
            <a:r>
              <a:rPr lang="de-DE" dirty="0" smtClean="0"/>
              <a:t> </a:t>
            </a:r>
            <a:r>
              <a:rPr lang="de-DE" dirty="0" err="1" smtClean="0"/>
              <a:t>Waste</a:t>
            </a:r>
            <a:endParaRPr lang="de-DE" dirty="0"/>
          </a:p>
        </p:txBody>
      </p:sp>
      <p:pic>
        <p:nvPicPr>
          <p:cNvPr id="55298" name="Picture 2" descr="http://contemporaryfoodlab.com/wp-content/uploads/2013/11/pic_1524490.jpg"/>
          <p:cNvPicPr>
            <a:picLocks noChangeAspect="1" noChangeArrowheads="1"/>
          </p:cNvPicPr>
          <p:nvPr/>
        </p:nvPicPr>
        <p:blipFill>
          <a:blip r:embed="rId3" cstate="print"/>
          <a:srcRect l="11815"/>
          <a:stretch>
            <a:fillRect/>
          </a:stretch>
        </p:blipFill>
        <p:spPr bwMode="auto">
          <a:xfrm>
            <a:off x="1619672" y="1602178"/>
            <a:ext cx="5911978" cy="3771038"/>
          </a:xfrm>
          <a:prstGeom prst="rect">
            <a:avLst/>
          </a:prstGeom>
          <a:noFill/>
        </p:spPr>
      </p:pic>
      <p:pic>
        <p:nvPicPr>
          <p:cNvPr id="55300" name="Picture 4" descr="C:\Users\MediaMarkt\Documents\iSun Project Prof. Ritter\Produkte von mir\Bilder\Rahmen\golden-frame-17478910.jpg"/>
          <p:cNvPicPr>
            <a:picLocks noChangeAspect="1" noChangeArrowheads="1"/>
          </p:cNvPicPr>
          <p:nvPr/>
        </p:nvPicPr>
        <p:blipFill>
          <a:blip r:embed="rId4" cstate="print">
            <a:clrChange>
              <a:clrFrom>
                <a:srgbClr val="FFFFFF"/>
              </a:clrFrom>
              <a:clrTo>
                <a:srgbClr val="FFFFFF">
                  <a:alpha val="0"/>
                </a:srgbClr>
              </a:clrTo>
            </a:clrChange>
          </a:blip>
          <a:srcRect b="9000"/>
          <a:stretch>
            <a:fillRect/>
          </a:stretch>
        </p:blipFill>
        <p:spPr bwMode="auto">
          <a:xfrm>
            <a:off x="1547664" y="1359823"/>
            <a:ext cx="5976664" cy="4229417"/>
          </a:xfrm>
          <a:prstGeom prst="rect">
            <a:avLst/>
          </a:prstGeom>
          <a:noFill/>
        </p:spPr>
      </p:pic>
      <p:sp>
        <p:nvSpPr>
          <p:cNvPr id="9" name="Foliennummernplatzhalter 5"/>
          <p:cNvSpPr>
            <a:spLocks noGrp="1"/>
          </p:cNvSpPr>
          <p:nvPr>
            <p:ph type="sldNum" sz="quarter" idx="4294967295"/>
          </p:nvPr>
        </p:nvSpPr>
        <p:spPr>
          <a:xfrm>
            <a:off x="7884368" y="6356350"/>
            <a:ext cx="802432" cy="365125"/>
          </a:xfrm>
          <a:prstGeom prst="rect">
            <a:avLst/>
          </a:prstGeom>
          <a:solidFill>
            <a:schemeClr val="bg1">
              <a:alpha val="50000"/>
            </a:schemeClr>
          </a:solidFill>
        </p:spPr>
        <p:txBody>
          <a:bodyPr vert="horz" lIns="91440" tIns="45720" rIns="91440" bIns="45720" rtlCol="0" anchor="ctr"/>
          <a:lstStyle>
            <a:lvl1pPr algn="r">
              <a:defRPr sz="1200">
                <a:solidFill>
                  <a:schemeClr val="tx1"/>
                </a:solidFill>
              </a:defRPr>
            </a:lvl1pPr>
          </a:lstStyle>
          <a:p>
            <a:fld id="{00DBC5F4-7F38-4DF4-B5D4-FB9599B5D9A0}" type="slidenum">
              <a:rPr lang="de-DE" smtClean="0"/>
              <a:pPr/>
              <a:t>9</a:t>
            </a:fld>
            <a:endParaRPr lang="de-DE" dirty="0"/>
          </a:p>
        </p:txBody>
      </p:sp>
      <p:sp>
        <p:nvSpPr>
          <p:cNvPr id="11" name="Fußzeilenplatzhalter 4"/>
          <p:cNvSpPr>
            <a:spLocks noGrp="1"/>
          </p:cNvSpPr>
          <p:nvPr>
            <p:ph type="ftr" sz="quarter" idx="4294967295"/>
          </p:nvPr>
        </p:nvSpPr>
        <p:spPr>
          <a:xfrm>
            <a:off x="2987824" y="6356350"/>
            <a:ext cx="3024336" cy="365125"/>
          </a:xfrm>
          <a:prstGeom prst="rect">
            <a:avLst/>
          </a:prstGeom>
          <a:solidFill>
            <a:schemeClr val="bg1">
              <a:alpha val="50000"/>
            </a:schemeClr>
          </a:solidFill>
        </p:spPr>
        <p:txBody>
          <a:bodyPr vert="horz" lIns="91440" tIns="45720" rIns="91440" bIns="45720" rtlCol="0" anchor="ctr"/>
          <a:lstStyle>
            <a:lvl1pPr algn="ctr">
              <a:defRPr sz="1200">
                <a:solidFill>
                  <a:schemeClr val="tx1"/>
                </a:solidFill>
              </a:defRPr>
            </a:lvl1pPr>
          </a:lstStyle>
          <a:p>
            <a:r>
              <a:rPr lang="de-DE" dirty="0" smtClean="0"/>
              <a:t>Workshop für </a:t>
            </a:r>
            <a:r>
              <a:rPr lang="de-DE" dirty="0" err="1" smtClean="0"/>
              <a:t>BäckereifachverkäuferInnen</a:t>
            </a:r>
            <a:endParaRPr lang="de-DE" dirty="0"/>
          </a:p>
        </p:txBody>
      </p:sp>
      <p:sp>
        <p:nvSpPr>
          <p:cNvPr id="8" name="Datumsplatzhalter 3"/>
          <p:cNvSpPr>
            <a:spLocks noGrp="1"/>
          </p:cNvSpPr>
          <p:nvPr>
            <p:ph type="dt" sz="half" idx="10"/>
          </p:nvPr>
        </p:nvSpPr>
        <p:spPr>
          <a:xfrm>
            <a:off x="457200" y="6356350"/>
            <a:ext cx="946448" cy="365125"/>
          </a:xfrm>
          <a:solidFill>
            <a:schemeClr val="bg1">
              <a:alpha val="50000"/>
            </a:schemeClr>
          </a:solidFill>
        </p:spPr>
        <p:txBody>
          <a:bodyPr/>
          <a:lstStyle/>
          <a:p>
            <a:fld id="{6E63D0AF-2A7C-4713-8511-EC2685734EE4}" type="datetimeFigureOut">
              <a:rPr lang="de-DE" smtClean="0">
                <a:solidFill>
                  <a:schemeClr val="tx1"/>
                </a:solidFill>
              </a:rPr>
              <a:pPr/>
              <a:t>23.05.2016</a:t>
            </a:fld>
            <a:endParaRPr lang="de-DE" dirty="0">
              <a:solidFill>
                <a:schemeClr val="tx1"/>
              </a:solidFill>
            </a:endParaRPr>
          </a:p>
        </p:txBody>
      </p:sp>
    </p:spTree>
    <p:extLst>
      <p:ext uri="{BB962C8B-B14F-4D97-AF65-F5344CB8AC3E}">
        <p14:creationId xmlns:p14="http://schemas.microsoft.com/office/powerpoint/2010/main" val="3667500770"/>
      </p:ext>
    </p:extLst>
  </p:cSld>
  <p:clrMapOvr>
    <a:masterClrMapping/>
  </p:clrMapOvr>
  <p:timing>
    <p:tnLst>
      <p:par>
        <p:cTn id="1" dur="indefinite" restart="never" nodeType="tmRoot"/>
      </p:par>
    </p:tnLst>
  </p:timing>
</p:sld>
</file>

<file path=ppt/theme/theme1.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3702</Words>
  <Application>Microsoft Office PowerPoint</Application>
  <PresentationFormat>Bildschirmpräsentation (4:3)</PresentationFormat>
  <Paragraphs>450</Paragraphs>
  <Slides>35</Slides>
  <Notes>35</Notes>
  <HiddenSlides>0</HiddenSlides>
  <MMClips>0</MMClips>
  <ScaleCrop>false</ScaleCrop>
  <HeadingPairs>
    <vt:vector size="4" baseType="variant">
      <vt:variant>
        <vt:lpstr>Design</vt:lpstr>
      </vt:variant>
      <vt:variant>
        <vt:i4>1</vt:i4>
      </vt:variant>
      <vt:variant>
        <vt:lpstr>Folientitel</vt:lpstr>
      </vt:variant>
      <vt:variant>
        <vt:i4>35</vt:i4>
      </vt:variant>
    </vt:vector>
  </HeadingPairs>
  <TitlesOfParts>
    <vt:vector size="36" baseType="lpstr">
      <vt:lpstr>Larissa-Design</vt:lpstr>
      <vt:lpstr>PowerPoint-Präsentation</vt:lpstr>
      <vt:lpstr>Hintergrund</vt:lpstr>
      <vt:lpstr>Ablauf des Workshops</vt:lpstr>
      <vt:lpstr>Mal unter uns: „Hat die Fachhochschule eigentlich Ahnung vom Backen???“</vt:lpstr>
      <vt:lpstr>Die BäckereifachverkäuferIn ist die Expertin</vt:lpstr>
      <vt:lpstr>Fakten: Lebensmittelverschwendung und Lebensmittelverlust</vt:lpstr>
      <vt:lpstr>Fakten: Lebensmittelverschwendung und Lebensmittelverlust</vt:lpstr>
      <vt:lpstr>Studie „Reduktion der Lebensmittel-abfälle bei Brot und Backwaren“</vt:lpstr>
      <vt:lpstr>Dokumentarfilm: Taste the Waste</vt:lpstr>
      <vt:lpstr>Studie „Reduktion der Lebensmittelabfälle bei Brot und Backwaren“</vt:lpstr>
      <vt:lpstr>Erhebung der Retouren</vt:lpstr>
      <vt:lpstr>Was glauben Sie? Wie hoch war der durchschnittliche Gesamtabfall während der Messwoche in einer Bäckerei?</vt:lpstr>
      <vt:lpstr>Was glauben Sie? Wie hoch war der durchschnittliche monetäre Verlust während der Messwoche in einer Bäckerei?</vt:lpstr>
      <vt:lpstr>PowerPoint-Präsentation</vt:lpstr>
      <vt:lpstr>Ergebnisse aus der Erhebung</vt:lpstr>
      <vt:lpstr>Aber was ist eine optimale Retoure?</vt:lpstr>
      <vt:lpstr>Wer hat welche Interessen?</vt:lpstr>
      <vt:lpstr>Wer hat welche Interessen?</vt:lpstr>
      <vt:lpstr>Wer hat welche Interessen?</vt:lpstr>
      <vt:lpstr>PowerPoint-Präsentation</vt:lpstr>
      <vt:lpstr>Was hat Nachhaltigkeit mit Frust zu tun?</vt:lpstr>
      <vt:lpstr>Engpassorientierter Vertrieb</vt:lpstr>
      <vt:lpstr>Dokumentarfilm: Taste the Waste</vt:lpstr>
      <vt:lpstr>Scheinbarer Widerspruch: Der Absatz ist der Engpass – Aber das Sortiment soll schrumpfen</vt:lpstr>
      <vt:lpstr>Das Rollenspiel (1/2)</vt:lpstr>
      <vt:lpstr>Das Rollenspiel (2/2)</vt:lpstr>
      <vt:lpstr>Das Rollenspiel</vt:lpstr>
      <vt:lpstr>Reflexion des Rollenspiels</vt:lpstr>
      <vt:lpstr>Bitte teilen Sie Ihre Erkennt-nisse mit Ihren KollegInnen</vt:lpstr>
      <vt:lpstr>Was können Sie ab morgen beim Bestellen oder Verkaufen anders machen?</vt:lpstr>
      <vt:lpstr>Handlungsempfehlungen (1/4): Was können BäckereifachverkäuferInnen tun?</vt:lpstr>
      <vt:lpstr>Handlungsempfehlungen (2/4): Was können BäckereifachverkäuferInnen tun?</vt:lpstr>
      <vt:lpstr>Handlungsempfehlungen (3/4): Was können BäckereifachverkäuferInnen tun?</vt:lpstr>
      <vt:lpstr>Handlungsempfehlungen (4/4): Was können BäckereifachverkäuferInnen tun?</vt:lpstr>
      <vt:lpstr>Vielen Dank!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Benutzer</dc:creator>
  <cp:lastModifiedBy>isun</cp:lastModifiedBy>
  <cp:revision>190</cp:revision>
  <dcterms:created xsi:type="dcterms:W3CDTF">2014-10-05T16:21:35Z</dcterms:created>
  <dcterms:modified xsi:type="dcterms:W3CDTF">2016-05-23T06:32:26Z</dcterms:modified>
</cp:coreProperties>
</file>