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61" r:id="rId2"/>
    <p:sldId id="257" r:id="rId3"/>
    <p:sldId id="273" r:id="rId4"/>
    <p:sldId id="276" r:id="rId5"/>
    <p:sldId id="287" r:id="rId6"/>
    <p:sldId id="290" r:id="rId7"/>
    <p:sldId id="291" r:id="rId8"/>
    <p:sldId id="263" r:id="rId9"/>
    <p:sldId id="292" r:id="rId10"/>
    <p:sldId id="264" r:id="rId11"/>
    <p:sldId id="265" r:id="rId12"/>
    <p:sldId id="260" r:id="rId13"/>
    <p:sldId id="274" r:id="rId14"/>
    <p:sldId id="275" r:id="rId15"/>
    <p:sldId id="258" r:id="rId16"/>
    <p:sldId id="293" r:id="rId17"/>
    <p:sldId id="294" r:id="rId18"/>
    <p:sldId id="295" r:id="rId19"/>
    <p:sldId id="296" r:id="rId20"/>
    <p:sldId id="269" r:id="rId21"/>
    <p:sldId id="280" r:id="rId22"/>
    <p:sldId id="297" r:id="rId23"/>
    <p:sldId id="284" r:id="rId24"/>
    <p:sldId id="298" r:id="rId25"/>
    <p:sldId id="277" r:id="rId26"/>
    <p:sldId id="271" r:id="rId27"/>
    <p:sldId id="285" r:id="rId28"/>
    <p:sldId id="283" r:id="rId29"/>
    <p:sldId id="286" r:id="rId30"/>
    <p:sldId id="302" r:id="rId31"/>
    <p:sldId id="304" r:id="rId32"/>
    <p:sldId id="303" r:id="rId33"/>
    <p:sldId id="305" r:id="rId34"/>
    <p:sldId id="301" r:id="rId35"/>
  </p:sldIdLst>
  <p:sldSz cx="9144000" cy="6858000" type="screen4x3"/>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111111"/>
    <a:srgbClr val="D42C2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45" autoAdjust="0"/>
    <p:restoredTop sz="57286" autoAdjust="0"/>
  </p:normalViewPr>
  <p:slideViewPr>
    <p:cSldViewPr showGuides="1">
      <p:cViewPr varScale="1">
        <p:scale>
          <a:sx n="54" d="100"/>
          <a:sy n="54" d="100"/>
        </p:scale>
        <p:origin x="-2058" y="-84"/>
      </p:cViewPr>
      <p:guideLst>
        <p:guide orient="horz" pos="3113"/>
        <p:guide pos="2880"/>
      </p:guideLst>
    </p:cSldViewPr>
  </p:slideViewPr>
  <p:notesTextViewPr>
    <p:cViewPr>
      <p:scale>
        <a:sx n="100" d="100"/>
        <a:sy n="100" d="100"/>
      </p:scale>
      <p:origin x="0" y="0"/>
    </p:cViewPr>
  </p:notesTextViewPr>
  <p:notesViewPr>
    <p:cSldViewPr showGuides="1">
      <p:cViewPr varScale="1">
        <p:scale>
          <a:sx n="80" d="100"/>
          <a:sy n="80" d="100"/>
        </p:scale>
        <p:origin x="-3192" y="-78"/>
      </p:cViewPr>
      <p:guideLst>
        <p:guide orient="horz" pos="3133"/>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4DBBEA-E229-4310-BF58-1D9DA4DF444D}"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de-DE"/>
        </a:p>
      </dgm:t>
    </dgm:pt>
    <dgm:pt modelId="{10A5AAA3-B4DA-4C27-9ED7-D10C0ADE4F96}">
      <dgm:prSet phldrT="[Text]"/>
      <dgm:spPr/>
      <dgm:t>
        <a:bodyPr/>
        <a:lstStyle/>
        <a:p>
          <a:r>
            <a:rPr lang="de-DE" dirty="0" smtClean="0"/>
            <a:t>Natur / Gesellschaft</a:t>
          </a:r>
          <a:endParaRPr lang="de-DE" dirty="0"/>
        </a:p>
      </dgm:t>
    </dgm:pt>
    <dgm:pt modelId="{0B2B04E6-B4C2-45A9-AC9C-00D6D9C69F0A}" type="sibTrans" cxnId="{E3393BAF-813D-4691-AB4D-26222E7D23DE}">
      <dgm:prSet/>
      <dgm:spPr/>
      <dgm:t>
        <a:bodyPr/>
        <a:lstStyle/>
        <a:p>
          <a:endParaRPr lang="de-DE"/>
        </a:p>
      </dgm:t>
    </dgm:pt>
    <dgm:pt modelId="{3713ADA7-479E-453D-82BC-F423D0574F29}" type="parTrans" cxnId="{E3393BAF-813D-4691-AB4D-26222E7D23DE}">
      <dgm:prSet/>
      <dgm:spPr/>
      <dgm:t>
        <a:bodyPr/>
        <a:lstStyle/>
        <a:p>
          <a:endParaRPr lang="de-DE"/>
        </a:p>
      </dgm:t>
    </dgm:pt>
    <dgm:pt modelId="{C57FAA4D-B7BD-4CE7-AF6B-215E3E92E437}">
      <dgm:prSet phldrT="[Text]"/>
      <dgm:spPr/>
      <dgm:t>
        <a:bodyPr/>
        <a:lstStyle/>
        <a:p>
          <a:r>
            <a:rPr lang="de-DE" dirty="0" err="1" smtClean="0"/>
            <a:t>ChefIn</a:t>
          </a:r>
          <a:r>
            <a:rPr lang="de-DE" dirty="0" smtClean="0"/>
            <a:t> (Backstube)</a:t>
          </a:r>
          <a:endParaRPr lang="de-DE" dirty="0"/>
        </a:p>
      </dgm:t>
    </dgm:pt>
    <dgm:pt modelId="{19DCD541-38A6-4F76-9812-60AC1B7277BF}" type="sibTrans" cxnId="{F01C88E2-0799-4C38-BD24-9750531B1166}">
      <dgm:prSet/>
      <dgm:spPr/>
      <dgm:t>
        <a:bodyPr/>
        <a:lstStyle/>
        <a:p>
          <a:endParaRPr lang="de-DE"/>
        </a:p>
      </dgm:t>
    </dgm:pt>
    <dgm:pt modelId="{82DCDA64-33BB-4318-AC82-218ED4E44B7D}" type="parTrans" cxnId="{F01C88E2-0799-4C38-BD24-9750531B1166}">
      <dgm:prSet/>
      <dgm:spPr/>
      <dgm:t>
        <a:bodyPr/>
        <a:lstStyle/>
        <a:p>
          <a:endParaRPr lang="de-DE"/>
        </a:p>
      </dgm:t>
    </dgm:pt>
    <dgm:pt modelId="{EB276B6A-0BD0-4864-8E21-694690447DF8}">
      <dgm:prSet phldrT="[Text]"/>
      <dgm:spPr/>
      <dgm:t>
        <a:bodyPr/>
        <a:lstStyle/>
        <a:p>
          <a:r>
            <a:rPr lang="de-DE" dirty="0" err="1" smtClean="0"/>
            <a:t>VerkäuferIn</a:t>
          </a:r>
          <a:r>
            <a:rPr lang="de-DE" dirty="0" smtClean="0"/>
            <a:t> (Filiale)</a:t>
          </a:r>
          <a:endParaRPr lang="de-DE" dirty="0"/>
        </a:p>
      </dgm:t>
    </dgm:pt>
    <dgm:pt modelId="{82B0DC0C-206D-4562-98EC-1735BA011A67}" type="sibTrans" cxnId="{E7193C24-75AA-4D99-8A4E-F8444B372037}">
      <dgm:prSet/>
      <dgm:spPr/>
      <dgm:t>
        <a:bodyPr/>
        <a:lstStyle/>
        <a:p>
          <a:endParaRPr lang="de-DE"/>
        </a:p>
      </dgm:t>
    </dgm:pt>
    <dgm:pt modelId="{33DD1811-6F0C-4331-920C-E8524FEB5675}" type="parTrans" cxnId="{E7193C24-75AA-4D99-8A4E-F8444B372037}">
      <dgm:prSet/>
      <dgm:spPr/>
      <dgm:t>
        <a:bodyPr/>
        <a:lstStyle/>
        <a:p>
          <a:endParaRPr lang="de-DE"/>
        </a:p>
      </dgm:t>
    </dgm:pt>
    <dgm:pt modelId="{951A74A1-35AB-4AEF-BCB4-76DB439B4FF8}" type="pres">
      <dgm:prSet presAssocID="{BC4DBBEA-E229-4310-BF58-1D9DA4DF444D}" presName="Name0" presStyleCnt="0">
        <dgm:presLayoutVars>
          <dgm:dir/>
          <dgm:resizeHandles val="exact"/>
        </dgm:presLayoutVars>
      </dgm:prSet>
      <dgm:spPr/>
      <dgm:t>
        <a:bodyPr/>
        <a:lstStyle/>
        <a:p>
          <a:endParaRPr lang="de-DE"/>
        </a:p>
      </dgm:t>
    </dgm:pt>
    <dgm:pt modelId="{27C0886B-1791-45EC-9B4F-1679970EEA6F}" type="pres">
      <dgm:prSet presAssocID="{EB276B6A-0BD0-4864-8E21-694690447DF8}" presName="node" presStyleLbl="node1" presStyleIdx="0" presStyleCnt="3">
        <dgm:presLayoutVars>
          <dgm:bulletEnabled val="1"/>
        </dgm:presLayoutVars>
      </dgm:prSet>
      <dgm:spPr/>
      <dgm:t>
        <a:bodyPr/>
        <a:lstStyle/>
        <a:p>
          <a:endParaRPr lang="de-DE"/>
        </a:p>
      </dgm:t>
    </dgm:pt>
    <dgm:pt modelId="{861C164E-1D2E-49D8-A289-858F155515EF}" type="pres">
      <dgm:prSet presAssocID="{82B0DC0C-206D-4562-98EC-1735BA011A67}" presName="sibTrans" presStyleLbl="sibTrans2D1" presStyleIdx="0" presStyleCnt="3"/>
      <dgm:spPr/>
      <dgm:t>
        <a:bodyPr/>
        <a:lstStyle/>
        <a:p>
          <a:endParaRPr lang="de-DE"/>
        </a:p>
      </dgm:t>
    </dgm:pt>
    <dgm:pt modelId="{1432E602-2DB1-4CFD-B04D-28D286599196}" type="pres">
      <dgm:prSet presAssocID="{82B0DC0C-206D-4562-98EC-1735BA011A67}" presName="connectorText" presStyleLbl="sibTrans2D1" presStyleIdx="0" presStyleCnt="3"/>
      <dgm:spPr/>
      <dgm:t>
        <a:bodyPr/>
        <a:lstStyle/>
        <a:p>
          <a:endParaRPr lang="de-DE"/>
        </a:p>
      </dgm:t>
    </dgm:pt>
    <dgm:pt modelId="{00045602-CEFB-4752-84EC-08C98C43EC7B}" type="pres">
      <dgm:prSet presAssocID="{C57FAA4D-B7BD-4CE7-AF6B-215E3E92E437}" presName="node" presStyleLbl="node1" presStyleIdx="1" presStyleCnt="3">
        <dgm:presLayoutVars>
          <dgm:bulletEnabled val="1"/>
        </dgm:presLayoutVars>
      </dgm:prSet>
      <dgm:spPr/>
      <dgm:t>
        <a:bodyPr/>
        <a:lstStyle/>
        <a:p>
          <a:endParaRPr lang="de-DE"/>
        </a:p>
      </dgm:t>
    </dgm:pt>
    <dgm:pt modelId="{BF704253-5C72-47C9-8406-EB508F379485}" type="pres">
      <dgm:prSet presAssocID="{19DCD541-38A6-4F76-9812-60AC1B7277BF}" presName="sibTrans" presStyleLbl="sibTrans2D1" presStyleIdx="1" presStyleCnt="3"/>
      <dgm:spPr/>
      <dgm:t>
        <a:bodyPr/>
        <a:lstStyle/>
        <a:p>
          <a:endParaRPr lang="de-DE"/>
        </a:p>
      </dgm:t>
    </dgm:pt>
    <dgm:pt modelId="{51BD41A7-BD8D-4756-AE15-C2DA8B8B4E43}" type="pres">
      <dgm:prSet presAssocID="{19DCD541-38A6-4F76-9812-60AC1B7277BF}" presName="connectorText" presStyleLbl="sibTrans2D1" presStyleIdx="1" presStyleCnt="3"/>
      <dgm:spPr/>
      <dgm:t>
        <a:bodyPr/>
        <a:lstStyle/>
        <a:p>
          <a:endParaRPr lang="de-DE"/>
        </a:p>
      </dgm:t>
    </dgm:pt>
    <dgm:pt modelId="{C6FAB30F-BB78-4F37-B678-9E22FAD80802}" type="pres">
      <dgm:prSet presAssocID="{10A5AAA3-B4DA-4C27-9ED7-D10C0ADE4F96}" presName="node" presStyleLbl="node1" presStyleIdx="2" presStyleCnt="3">
        <dgm:presLayoutVars>
          <dgm:bulletEnabled val="1"/>
        </dgm:presLayoutVars>
      </dgm:prSet>
      <dgm:spPr/>
      <dgm:t>
        <a:bodyPr/>
        <a:lstStyle/>
        <a:p>
          <a:endParaRPr lang="de-DE"/>
        </a:p>
      </dgm:t>
    </dgm:pt>
    <dgm:pt modelId="{DB7803EB-A79F-4294-9F77-4F9BDDB44600}" type="pres">
      <dgm:prSet presAssocID="{0B2B04E6-B4C2-45A9-AC9C-00D6D9C69F0A}" presName="sibTrans" presStyleLbl="sibTrans2D1" presStyleIdx="2" presStyleCnt="3"/>
      <dgm:spPr/>
      <dgm:t>
        <a:bodyPr/>
        <a:lstStyle/>
        <a:p>
          <a:endParaRPr lang="de-DE"/>
        </a:p>
      </dgm:t>
    </dgm:pt>
    <dgm:pt modelId="{5DF139E4-4416-41A1-A72E-07715FE7A60E}" type="pres">
      <dgm:prSet presAssocID="{0B2B04E6-B4C2-45A9-AC9C-00D6D9C69F0A}" presName="connectorText" presStyleLbl="sibTrans2D1" presStyleIdx="2" presStyleCnt="3"/>
      <dgm:spPr/>
      <dgm:t>
        <a:bodyPr/>
        <a:lstStyle/>
        <a:p>
          <a:endParaRPr lang="de-DE"/>
        </a:p>
      </dgm:t>
    </dgm:pt>
  </dgm:ptLst>
  <dgm:cxnLst>
    <dgm:cxn modelId="{4DF0F095-2030-4951-BD66-2E7A18FCA26F}" type="presOf" srcId="{0B2B04E6-B4C2-45A9-AC9C-00D6D9C69F0A}" destId="{DB7803EB-A79F-4294-9F77-4F9BDDB44600}" srcOrd="0" destOrd="0" presId="urn:microsoft.com/office/officeart/2005/8/layout/cycle7"/>
    <dgm:cxn modelId="{E3393BAF-813D-4691-AB4D-26222E7D23DE}" srcId="{BC4DBBEA-E229-4310-BF58-1D9DA4DF444D}" destId="{10A5AAA3-B4DA-4C27-9ED7-D10C0ADE4F96}" srcOrd="2" destOrd="0" parTransId="{3713ADA7-479E-453D-82BC-F423D0574F29}" sibTransId="{0B2B04E6-B4C2-45A9-AC9C-00D6D9C69F0A}"/>
    <dgm:cxn modelId="{07928C0B-01A0-48CF-ADAF-E322FB562B87}" type="presOf" srcId="{10A5AAA3-B4DA-4C27-9ED7-D10C0ADE4F96}" destId="{C6FAB30F-BB78-4F37-B678-9E22FAD80802}" srcOrd="0" destOrd="0" presId="urn:microsoft.com/office/officeart/2005/8/layout/cycle7"/>
    <dgm:cxn modelId="{F01C88E2-0799-4C38-BD24-9750531B1166}" srcId="{BC4DBBEA-E229-4310-BF58-1D9DA4DF444D}" destId="{C57FAA4D-B7BD-4CE7-AF6B-215E3E92E437}" srcOrd="1" destOrd="0" parTransId="{82DCDA64-33BB-4318-AC82-218ED4E44B7D}" sibTransId="{19DCD541-38A6-4F76-9812-60AC1B7277BF}"/>
    <dgm:cxn modelId="{77864B09-0348-4EB3-AD2B-76E01530EBCF}" type="presOf" srcId="{19DCD541-38A6-4F76-9812-60AC1B7277BF}" destId="{51BD41A7-BD8D-4756-AE15-C2DA8B8B4E43}" srcOrd="1" destOrd="0" presId="urn:microsoft.com/office/officeart/2005/8/layout/cycle7"/>
    <dgm:cxn modelId="{E7193C24-75AA-4D99-8A4E-F8444B372037}" srcId="{BC4DBBEA-E229-4310-BF58-1D9DA4DF444D}" destId="{EB276B6A-0BD0-4864-8E21-694690447DF8}" srcOrd="0" destOrd="0" parTransId="{33DD1811-6F0C-4331-920C-E8524FEB5675}" sibTransId="{82B0DC0C-206D-4562-98EC-1735BA011A67}"/>
    <dgm:cxn modelId="{0C547D8E-D591-4F50-81A5-91D39134810B}" type="presOf" srcId="{C57FAA4D-B7BD-4CE7-AF6B-215E3E92E437}" destId="{00045602-CEFB-4752-84EC-08C98C43EC7B}" srcOrd="0" destOrd="0" presId="urn:microsoft.com/office/officeart/2005/8/layout/cycle7"/>
    <dgm:cxn modelId="{CC568923-34A4-4055-962E-915DF0A5970F}" type="presOf" srcId="{82B0DC0C-206D-4562-98EC-1735BA011A67}" destId="{1432E602-2DB1-4CFD-B04D-28D286599196}" srcOrd="1" destOrd="0" presId="urn:microsoft.com/office/officeart/2005/8/layout/cycle7"/>
    <dgm:cxn modelId="{5D5EFB43-2374-4F6D-A4B5-15C8D6763A3A}" type="presOf" srcId="{BC4DBBEA-E229-4310-BF58-1D9DA4DF444D}" destId="{951A74A1-35AB-4AEF-BCB4-76DB439B4FF8}" srcOrd="0" destOrd="0" presId="urn:microsoft.com/office/officeart/2005/8/layout/cycle7"/>
    <dgm:cxn modelId="{04E3C30F-A8F3-4139-87DB-14690AFBCF51}" type="presOf" srcId="{19DCD541-38A6-4F76-9812-60AC1B7277BF}" destId="{BF704253-5C72-47C9-8406-EB508F379485}" srcOrd="0" destOrd="0" presId="urn:microsoft.com/office/officeart/2005/8/layout/cycle7"/>
    <dgm:cxn modelId="{3411F994-4F44-43FC-AADD-690C75112E39}" type="presOf" srcId="{82B0DC0C-206D-4562-98EC-1735BA011A67}" destId="{861C164E-1D2E-49D8-A289-858F155515EF}" srcOrd="0" destOrd="0" presId="urn:microsoft.com/office/officeart/2005/8/layout/cycle7"/>
    <dgm:cxn modelId="{81D83B30-6308-4BA7-8EEB-57D70E4C4ABA}" type="presOf" srcId="{EB276B6A-0BD0-4864-8E21-694690447DF8}" destId="{27C0886B-1791-45EC-9B4F-1679970EEA6F}" srcOrd="0" destOrd="0" presId="urn:microsoft.com/office/officeart/2005/8/layout/cycle7"/>
    <dgm:cxn modelId="{C79981C3-F643-4F4C-A5ED-A83F68B8E332}" type="presOf" srcId="{0B2B04E6-B4C2-45A9-AC9C-00D6D9C69F0A}" destId="{5DF139E4-4416-41A1-A72E-07715FE7A60E}" srcOrd="1" destOrd="0" presId="urn:microsoft.com/office/officeart/2005/8/layout/cycle7"/>
    <dgm:cxn modelId="{CEDCFFA1-3223-49CE-8F93-5614E8FCC140}" type="presParOf" srcId="{951A74A1-35AB-4AEF-BCB4-76DB439B4FF8}" destId="{27C0886B-1791-45EC-9B4F-1679970EEA6F}" srcOrd="0" destOrd="0" presId="urn:microsoft.com/office/officeart/2005/8/layout/cycle7"/>
    <dgm:cxn modelId="{3F138D4B-3631-42E7-AA7B-3FF072AE01DF}" type="presParOf" srcId="{951A74A1-35AB-4AEF-BCB4-76DB439B4FF8}" destId="{861C164E-1D2E-49D8-A289-858F155515EF}" srcOrd="1" destOrd="0" presId="urn:microsoft.com/office/officeart/2005/8/layout/cycle7"/>
    <dgm:cxn modelId="{CC8FA51A-DB81-4C1D-915A-96640E7BCE58}" type="presParOf" srcId="{861C164E-1D2E-49D8-A289-858F155515EF}" destId="{1432E602-2DB1-4CFD-B04D-28D286599196}" srcOrd="0" destOrd="0" presId="urn:microsoft.com/office/officeart/2005/8/layout/cycle7"/>
    <dgm:cxn modelId="{ADD9CAFD-858B-497A-B3F3-0C9ECEC5F279}" type="presParOf" srcId="{951A74A1-35AB-4AEF-BCB4-76DB439B4FF8}" destId="{00045602-CEFB-4752-84EC-08C98C43EC7B}" srcOrd="2" destOrd="0" presId="urn:microsoft.com/office/officeart/2005/8/layout/cycle7"/>
    <dgm:cxn modelId="{9A8D7A01-C3A4-4B8D-974F-5EAA32D1A6A8}" type="presParOf" srcId="{951A74A1-35AB-4AEF-BCB4-76DB439B4FF8}" destId="{BF704253-5C72-47C9-8406-EB508F379485}" srcOrd="3" destOrd="0" presId="urn:microsoft.com/office/officeart/2005/8/layout/cycle7"/>
    <dgm:cxn modelId="{53DDDFF8-4570-4BE0-95AD-F8BFD2ADECA2}" type="presParOf" srcId="{BF704253-5C72-47C9-8406-EB508F379485}" destId="{51BD41A7-BD8D-4756-AE15-C2DA8B8B4E43}" srcOrd="0" destOrd="0" presId="urn:microsoft.com/office/officeart/2005/8/layout/cycle7"/>
    <dgm:cxn modelId="{83574E09-E77A-4D08-BF47-064D01A5F214}" type="presParOf" srcId="{951A74A1-35AB-4AEF-BCB4-76DB439B4FF8}" destId="{C6FAB30F-BB78-4F37-B678-9E22FAD80802}" srcOrd="4" destOrd="0" presId="urn:microsoft.com/office/officeart/2005/8/layout/cycle7"/>
    <dgm:cxn modelId="{F513500B-DDB5-4B26-81DF-5C7108FA4ADE}" type="presParOf" srcId="{951A74A1-35AB-4AEF-BCB4-76DB439B4FF8}" destId="{DB7803EB-A79F-4294-9F77-4F9BDDB44600}" srcOrd="5" destOrd="0" presId="urn:microsoft.com/office/officeart/2005/8/layout/cycle7"/>
    <dgm:cxn modelId="{2ED867F3-1F0E-4E09-AA8B-855EFF6A835D}" type="presParOf" srcId="{DB7803EB-A79F-4294-9F77-4F9BDDB44600}" destId="{5DF139E4-4416-41A1-A72E-07715FE7A60E}" srcOrd="0" destOrd="0" presId="urn:microsoft.com/office/officeart/2005/8/layout/cycle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7C0886B-1791-45EC-9B4F-1679970EEA6F}">
      <dsp:nvSpPr>
        <dsp:cNvPr id="0" name=""/>
        <dsp:cNvSpPr/>
      </dsp:nvSpPr>
      <dsp:spPr>
        <a:xfrm>
          <a:off x="2753603" y="69"/>
          <a:ext cx="1991968" cy="9959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err="1" smtClean="0"/>
            <a:t>VerkäuferIn</a:t>
          </a:r>
          <a:r>
            <a:rPr lang="de-DE" sz="2600" kern="1200" dirty="0" smtClean="0"/>
            <a:t> (Filiale)</a:t>
          </a:r>
          <a:endParaRPr lang="de-DE" sz="2600" kern="1200" dirty="0"/>
        </a:p>
      </dsp:txBody>
      <dsp:txXfrm>
        <a:off x="2753603" y="69"/>
        <a:ext cx="1991968" cy="995984"/>
      </dsp:txXfrm>
    </dsp:sp>
    <dsp:sp modelId="{861C164E-1D2E-49D8-A289-858F155515EF}">
      <dsp:nvSpPr>
        <dsp:cNvPr id="0" name=""/>
        <dsp:cNvSpPr/>
      </dsp:nvSpPr>
      <dsp:spPr>
        <a:xfrm rot="3600000">
          <a:off x="4052192" y="1750348"/>
          <a:ext cx="1042067" cy="348594"/>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de-DE" sz="1400" kern="1200"/>
        </a:p>
      </dsp:txBody>
      <dsp:txXfrm rot="3600000">
        <a:off x="4052192" y="1750348"/>
        <a:ext cx="1042067" cy="348594"/>
      </dsp:txXfrm>
    </dsp:sp>
    <dsp:sp modelId="{00045602-CEFB-4752-84EC-08C98C43EC7B}">
      <dsp:nvSpPr>
        <dsp:cNvPr id="0" name=""/>
        <dsp:cNvSpPr/>
      </dsp:nvSpPr>
      <dsp:spPr>
        <a:xfrm>
          <a:off x="4400880" y="2853236"/>
          <a:ext cx="1991968" cy="9959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err="1" smtClean="0"/>
            <a:t>ChefIn</a:t>
          </a:r>
          <a:r>
            <a:rPr lang="de-DE" sz="2600" kern="1200" dirty="0" smtClean="0"/>
            <a:t> (Backstube)</a:t>
          </a:r>
          <a:endParaRPr lang="de-DE" sz="2600" kern="1200" dirty="0"/>
        </a:p>
      </dsp:txBody>
      <dsp:txXfrm>
        <a:off x="4400880" y="2853236"/>
        <a:ext cx="1991968" cy="995984"/>
      </dsp:txXfrm>
    </dsp:sp>
    <dsp:sp modelId="{BF704253-5C72-47C9-8406-EB508F379485}">
      <dsp:nvSpPr>
        <dsp:cNvPr id="0" name=""/>
        <dsp:cNvSpPr/>
      </dsp:nvSpPr>
      <dsp:spPr>
        <a:xfrm rot="10800000">
          <a:off x="3228554" y="3176931"/>
          <a:ext cx="1042067" cy="348594"/>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de-DE" sz="1400" kern="1200"/>
        </a:p>
      </dsp:txBody>
      <dsp:txXfrm rot="10800000">
        <a:off x="3228554" y="3176931"/>
        <a:ext cx="1042067" cy="348594"/>
      </dsp:txXfrm>
    </dsp:sp>
    <dsp:sp modelId="{C6FAB30F-BB78-4F37-B678-9E22FAD80802}">
      <dsp:nvSpPr>
        <dsp:cNvPr id="0" name=""/>
        <dsp:cNvSpPr/>
      </dsp:nvSpPr>
      <dsp:spPr>
        <a:xfrm>
          <a:off x="1106327" y="2853236"/>
          <a:ext cx="1991968" cy="9959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smtClean="0"/>
            <a:t>Natur / Gesellschaft</a:t>
          </a:r>
          <a:endParaRPr lang="de-DE" sz="2600" kern="1200" dirty="0"/>
        </a:p>
      </dsp:txBody>
      <dsp:txXfrm>
        <a:off x="1106327" y="2853236"/>
        <a:ext cx="1991968" cy="995984"/>
      </dsp:txXfrm>
    </dsp:sp>
    <dsp:sp modelId="{DB7803EB-A79F-4294-9F77-4F9BDDB44600}">
      <dsp:nvSpPr>
        <dsp:cNvPr id="0" name=""/>
        <dsp:cNvSpPr/>
      </dsp:nvSpPr>
      <dsp:spPr>
        <a:xfrm rot="18000000">
          <a:off x="2404915" y="1750348"/>
          <a:ext cx="1042067" cy="348594"/>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de-DE" sz="1400" kern="1200"/>
        </a:p>
      </dsp:txBody>
      <dsp:txXfrm rot="18000000">
        <a:off x="2404915" y="1750348"/>
        <a:ext cx="1042067" cy="348594"/>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2971800" cy="497285"/>
          </a:xfrm>
          <a:prstGeom prst="rect">
            <a:avLst/>
          </a:prstGeom>
        </p:spPr>
        <p:txBody>
          <a:bodyPr vert="horz" lIns="91870" tIns="45935" rIns="91870" bIns="45935" rtlCol="0"/>
          <a:lstStyle>
            <a:lvl1pPr algn="l">
              <a:defRPr sz="1200"/>
            </a:lvl1pPr>
          </a:lstStyle>
          <a:p>
            <a:endParaRPr lang="de-DE"/>
          </a:p>
        </p:txBody>
      </p:sp>
      <p:sp>
        <p:nvSpPr>
          <p:cNvPr id="3" name="Datumsplatzhalter 2"/>
          <p:cNvSpPr>
            <a:spLocks noGrp="1"/>
          </p:cNvSpPr>
          <p:nvPr>
            <p:ph type="dt" sz="quarter" idx="1"/>
          </p:nvPr>
        </p:nvSpPr>
        <p:spPr>
          <a:xfrm>
            <a:off x="3884617" y="0"/>
            <a:ext cx="2971800" cy="497285"/>
          </a:xfrm>
          <a:prstGeom prst="rect">
            <a:avLst/>
          </a:prstGeom>
        </p:spPr>
        <p:txBody>
          <a:bodyPr vert="horz" lIns="91870" tIns="45935" rIns="91870" bIns="45935" rtlCol="0"/>
          <a:lstStyle>
            <a:lvl1pPr algn="r">
              <a:defRPr sz="1200"/>
            </a:lvl1pPr>
          </a:lstStyle>
          <a:p>
            <a:fld id="{C328D092-51D9-448D-871F-B8F769768C5A}" type="datetimeFigureOut">
              <a:rPr lang="de-DE" smtClean="0"/>
              <a:pPr/>
              <a:t>04.12.2014</a:t>
            </a:fld>
            <a:endParaRPr lang="de-DE"/>
          </a:p>
        </p:txBody>
      </p:sp>
      <p:sp>
        <p:nvSpPr>
          <p:cNvPr id="4" name="Fußzeilenplatzhalter 3"/>
          <p:cNvSpPr>
            <a:spLocks noGrp="1"/>
          </p:cNvSpPr>
          <p:nvPr>
            <p:ph type="ftr" sz="quarter" idx="2"/>
          </p:nvPr>
        </p:nvSpPr>
        <p:spPr>
          <a:xfrm>
            <a:off x="3" y="9446679"/>
            <a:ext cx="2971800" cy="497285"/>
          </a:xfrm>
          <a:prstGeom prst="rect">
            <a:avLst/>
          </a:prstGeom>
        </p:spPr>
        <p:txBody>
          <a:bodyPr vert="horz" lIns="91870" tIns="45935" rIns="91870" bIns="45935" rtlCol="0" anchor="b"/>
          <a:lstStyle>
            <a:lvl1pPr algn="l">
              <a:defRPr sz="1200"/>
            </a:lvl1pPr>
          </a:lstStyle>
          <a:p>
            <a:endParaRPr lang="de-DE"/>
          </a:p>
        </p:txBody>
      </p:sp>
      <p:sp>
        <p:nvSpPr>
          <p:cNvPr id="5" name="Foliennummernplatzhalter 4"/>
          <p:cNvSpPr>
            <a:spLocks noGrp="1"/>
          </p:cNvSpPr>
          <p:nvPr>
            <p:ph type="sldNum" sz="quarter" idx="3"/>
          </p:nvPr>
        </p:nvSpPr>
        <p:spPr>
          <a:xfrm>
            <a:off x="3884617" y="9446679"/>
            <a:ext cx="2971800" cy="497285"/>
          </a:xfrm>
          <a:prstGeom prst="rect">
            <a:avLst/>
          </a:prstGeom>
        </p:spPr>
        <p:txBody>
          <a:bodyPr vert="horz" lIns="91870" tIns="45935" rIns="91870" bIns="45935" rtlCol="0" anchor="b"/>
          <a:lstStyle>
            <a:lvl1pPr algn="r">
              <a:defRPr sz="1200"/>
            </a:lvl1pPr>
          </a:lstStyle>
          <a:p>
            <a:fld id="{D805422B-0D0B-4DBC-AD82-176829141A76}" type="slidenum">
              <a:rPr lang="de-DE" smtClean="0"/>
              <a:pPr/>
              <a:t>‹Nr.›</a:t>
            </a:fld>
            <a:endParaRPr lang="de-DE"/>
          </a:p>
        </p:txBody>
      </p:sp>
    </p:spTree>
    <p:extLst>
      <p:ext uri="{BB962C8B-B14F-4D97-AF65-F5344CB8AC3E}">
        <p14:creationId xmlns="" xmlns:p14="http://schemas.microsoft.com/office/powerpoint/2010/main" val="2317028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lienbildplatzhalter 3"/>
          <p:cNvSpPr>
            <a:spLocks noGrp="1" noRot="1" noChangeAspect="1"/>
          </p:cNvSpPr>
          <p:nvPr>
            <p:ph type="sldImg" idx="2"/>
          </p:nvPr>
        </p:nvSpPr>
        <p:spPr>
          <a:xfrm>
            <a:off x="1409700" y="68263"/>
            <a:ext cx="4038600" cy="3028950"/>
          </a:xfrm>
          <a:prstGeom prst="rect">
            <a:avLst/>
          </a:prstGeom>
          <a:noFill/>
          <a:ln w="12700">
            <a:solidFill>
              <a:prstClr val="black"/>
            </a:solidFill>
          </a:ln>
        </p:spPr>
        <p:txBody>
          <a:bodyPr vert="horz" lIns="91870" tIns="45935" rIns="91870" bIns="45935" rtlCol="0" anchor="ctr"/>
          <a:lstStyle/>
          <a:p>
            <a:endParaRPr lang="de-DE"/>
          </a:p>
        </p:txBody>
      </p:sp>
      <p:sp>
        <p:nvSpPr>
          <p:cNvPr id="5" name="Notizenplatzhalter 4"/>
          <p:cNvSpPr>
            <a:spLocks noGrp="1"/>
          </p:cNvSpPr>
          <p:nvPr>
            <p:ph type="body" sz="quarter" idx="3"/>
          </p:nvPr>
        </p:nvSpPr>
        <p:spPr>
          <a:xfrm>
            <a:off x="159883" y="3241612"/>
            <a:ext cx="6465585" cy="5958150"/>
          </a:xfrm>
          <a:prstGeom prst="rect">
            <a:avLst/>
          </a:prstGeom>
        </p:spPr>
        <p:txBody>
          <a:bodyPr vert="horz" lIns="91870" tIns="45935" rIns="91870" bIns="45935"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7" name="Foliennummernplatzhalter 6"/>
          <p:cNvSpPr>
            <a:spLocks noGrp="1"/>
          </p:cNvSpPr>
          <p:nvPr>
            <p:ph type="sldNum" sz="quarter" idx="5"/>
          </p:nvPr>
        </p:nvSpPr>
        <p:spPr>
          <a:xfrm>
            <a:off x="3884617" y="9446679"/>
            <a:ext cx="2971800" cy="497285"/>
          </a:xfrm>
          <a:prstGeom prst="rect">
            <a:avLst/>
          </a:prstGeom>
        </p:spPr>
        <p:txBody>
          <a:bodyPr vert="horz" lIns="91870" tIns="45935" rIns="91870" bIns="45935" rtlCol="0" anchor="b"/>
          <a:lstStyle>
            <a:lvl1pPr algn="r">
              <a:defRPr sz="1200"/>
            </a:lvl1pPr>
          </a:lstStyle>
          <a:p>
            <a:fld id="{6280E1BF-7C1F-4A23-A6C4-FBF93BC8B1E7}" type="slidenum">
              <a:rPr lang="de-DE" smtClean="0"/>
              <a:pPr/>
              <a:t>‹Nr.›</a:t>
            </a:fld>
            <a:endParaRPr lang="de-DE"/>
          </a:p>
        </p:txBody>
      </p:sp>
    </p:spTree>
    <p:extLst>
      <p:ext uri="{BB962C8B-B14F-4D97-AF65-F5344CB8AC3E}">
        <p14:creationId xmlns="" xmlns:p14="http://schemas.microsoft.com/office/powerpoint/2010/main" val="3809788074"/>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600" kern="1200">
        <a:solidFill>
          <a:schemeClr val="tx1"/>
        </a:solidFill>
        <a:latin typeface="+mn-lt"/>
        <a:ea typeface="+mn-ea"/>
        <a:cs typeface="+mn-cs"/>
      </a:defRPr>
    </a:lvl2pPr>
    <a:lvl3pPr marL="914400" algn="l" defTabSz="914400" rtl="0" eaLnBrk="1" latinLnBrk="0" hangingPunct="1">
      <a:defRPr sz="1600" kern="1200">
        <a:solidFill>
          <a:schemeClr val="tx1"/>
        </a:solidFill>
        <a:latin typeface="+mn-lt"/>
        <a:ea typeface="+mn-ea"/>
        <a:cs typeface="+mn-cs"/>
      </a:defRPr>
    </a:lvl3pPr>
    <a:lvl4pPr marL="1371600" algn="l" defTabSz="914400" rtl="0" eaLnBrk="1" latinLnBrk="0" hangingPunct="1">
      <a:defRPr sz="1600" kern="1200">
        <a:solidFill>
          <a:schemeClr val="tx1"/>
        </a:solidFill>
        <a:latin typeface="+mn-lt"/>
        <a:ea typeface="+mn-ea"/>
        <a:cs typeface="+mn-cs"/>
      </a:defRPr>
    </a:lvl4pPr>
    <a:lvl5pPr marL="1828800" algn="l" defTabSz="914400" rtl="0" eaLnBrk="1" latinLnBrk="0" hangingPunct="1">
      <a:defRPr sz="16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bmelv.de/SharedDocs/Downloads/Ernaehrung/WvL/Studie_Lebensmittelabfaelle_Kurzfassung.pdf?__blob=publicationFil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zugutfuerdietonne.de/was-kannst-du-dagegen-tun/besser-lagern/brotbackwaren/?tx_contrast=1"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None/>
            </a:pPr>
            <a:r>
              <a:rPr lang="de-DE" dirty="0" smtClean="0"/>
              <a:t>Workshop</a:t>
            </a:r>
            <a:r>
              <a:rPr lang="de-DE" baseline="0" dirty="0" smtClean="0"/>
              <a:t> für </a:t>
            </a:r>
            <a:r>
              <a:rPr lang="de-DE" baseline="0" dirty="0" err="1" smtClean="0"/>
              <a:t>BäckereifacherkäuferInnen</a:t>
            </a:r>
            <a:r>
              <a:rPr lang="de-DE" baseline="0" dirty="0" smtClean="0"/>
              <a:t> zur Optimierung des Bestellwesens</a:t>
            </a:r>
          </a:p>
          <a:p>
            <a:pPr>
              <a:buFont typeface="Arial" pitchFamily="34" charset="0"/>
              <a:buNone/>
            </a:pPr>
            <a:endParaRPr lang="de-DE" baseline="0" dirty="0" smtClean="0"/>
          </a:p>
          <a:p>
            <a:pPr>
              <a:buFont typeface="Arial" pitchFamily="34" charset="0"/>
              <a:buNone/>
            </a:pPr>
            <a:r>
              <a:rPr lang="de-DE" baseline="0" dirty="0" smtClean="0"/>
              <a:t>Vom </a:t>
            </a:r>
            <a:r>
              <a:rPr lang="de-DE" baseline="0" dirty="0" err="1" smtClean="0"/>
              <a:t>iSuN</a:t>
            </a:r>
            <a:r>
              <a:rPr lang="de-DE" baseline="0" dirty="0" smtClean="0"/>
              <a:t> der FH Münster (Das </a:t>
            </a:r>
            <a:r>
              <a:rPr lang="de-DE" baseline="0" dirty="0" err="1" smtClean="0"/>
              <a:t>iSuN</a:t>
            </a:r>
            <a:r>
              <a:rPr lang="de-DE" baseline="0" dirty="0" smtClean="0"/>
              <a:t> ist als Ort des Fortschritts ausgezeichnet.)</a:t>
            </a:r>
          </a:p>
          <a:p>
            <a:pPr>
              <a:buFont typeface="Arial" pitchFamily="34" charset="0"/>
              <a:buNone/>
            </a:pPr>
            <a:endParaRPr lang="de-DE" baseline="0" dirty="0" smtClean="0"/>
          </a:p>
          <a:p>
            <a:pPr>
              <a:buFont typeface="Arial" pitchFamily="34" charset="0"/>
              <a:buNone/>
            </a:pPr>
            <a:r>
              <a:rPr lang="de-DE" baseline="0" dirty="0" smtClean="0"/>
              <a:t>Finanziert durch das Klimaschutzministerium (MKULNV NRW)</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Auch weitere Experten haben zur Unterstützung teilgenommen: Verbände, Innungen, Handwerkskammer,</a:t>
            </a:r>
            <a:r>
              <a:rPr lang="de-DE" baseline="0" dirty="0" smtClean="0"/>
              <a:t> Beratungsunternehmen, Effizienzagentur, Verbraucherzentrale.</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None/>
            </a:pPr>
            <a:r>
              <a:rPr lang="de-DE" dirty="0" smtClean="0"/>
              <a:t>Ergebnisse der Messungen in den sechs Projekt-Bäckereien: Retouren liegen etwa zwischen 4 und 17 %.</a:t>
            </a:r>
          </a:p>
          <a:p>
            <a:pPr>
              <a:buFont typeface="Arial" pitchFamily="34" charset="0"/>
              <a:buNone/>
            </a:pPr>
            <a:endParaRPr lang="de-DE" dirty="0" smtClean="0"/>
          </a:p>
          <a:p>
            <a:pPr>
              <a:buFont typeface="Arial" pitchFamily="34" charset="0"/>
              <a:buNone/>
            </a:pPr>
            <a:r>
              <a:rPr lang="de-DE" dirty="0" smtClean="0"/>
              <a:t>Es handelt sich jeweils um Handwerksbäckereien.</a:t>
            </a:r>
          </a:p>
          <a:p>
            <a:pPr>
              <a:buFont typeface="Arial" pitchFamily="34" charset="0"/>
              <a:buNone/>
            </a:pPr>
            <a:r>
              <a:rPr lang="de-DE" dirty="0" smtClean="0"/>
              <a:t>Erfasst wurde, wie beschrieben, die </a:t>
            </a:r>
            <a:r>
              <a:rPr lang="de-DE" dirty="0" err="1" smtClean="0"/>
              <a:t>Retourenmenge</a:t>
            </a:r>
            <a:r>
              <a:rPr lang="de-DE" dirty="0" smtClean="0"/>
              <a:t> in Beziehung zur Liefermenge. Eventuelle zusätzliche Produkte (wie z.B. Kaffee, Getränke oder Zeitschriften) wurden nicht betrachtet. Außerdem war der Bereich der Torten weitestgehend ausgegrenzt. </a:t>
            </a:r>
          </a:p>
          <a:p>
            <a:pPr>
              <a:buFont typeface="Arial" pitchFamily="34" charset="0"/>
              <a:buNone/>
            </a:pPr>
            <a:r>
              <a:rPr lang="de-DE" dirty="0" smtClean="0"/>
              <a:t>Hier sind lediglich fünf Bäckereien dargestellt, da so eine Vergleichbarkeit der Daten gewährleistet ist. Die Distributionswege sind in den Projektbetrieben sehr unterschiedlich.</a:t>
            </a:r>
          </a:p>
          <a:p>
            <a:pPr>
              <a:buFont typeface="Arial" pitchFamily="34" charset="0"/>
              <a:buNone/>
            </a:pPr>
            <a:r>
              <a:rPr lang="de-DE" dirty="0" smtClean="0"/>
              <a:t>Messwoche: Produktion von Sonntag </a:t>
            </a:r>
            <a:r>
              <a:rPr lang="de-DE" dirty="0" err="1" smtClean="0"/>
              <a:t>abend</a:t>
            </a:r>
            <a:r>
              <a:rPr lang="de-DE" dirty="0" smtClean="0"/>
              <a:t> bis Samstag </a:t>
            </a:r>
            <a:r>
              <a:rPr lang="de-DE" dirty="0" err="1" smtClean="0"/>
              <a:t>vormittag</a:t>
            </a:r>
            <a:r>
              <a:rPr lang="de-DE" dirty="0" smtClean="0"/>
              <a:t> wurde erfasst, sodass die Verkaufstage Montag bis Samstag integriert waren. </a:t>
            </a:r>
          </a:p>
          <a:p>
            <a:pPr>
              <a:buFont typeface="Arial" pitchFamily="34" charset="0"/>
              <a:buNone/>
            </a:pPr>
            <a:r>
              <a:rPr lang="de-DE" dirty="0" smtClean="0"/>
              <a:t>Erhoben wurden neben den Retouren im Rahmen der Messwoche: Ausschüsse am Ofen und im Versand, </a:t>
            </a:r>
            <a:r>
              <a:rPr lang="de-DE" dirty="0" err="1" smtClean="0"/>
              <a:t>Fegemehle</a:t>
            </a:r>
            <a:r>
              <a:rPr lang="de-DE" dirty="0" smtClean="0"/>
              <a:t>, Lagerverluste (über ein halbes Jahr).</a:t>
            </a:r>
          </a:p>
        </p:txBody>
      </p:sp>
      <p:sp>
        <p:nvSpPr>
          <p:cNvPr id="4" name="Foliennummernplatzhalter 3"/>
          <p:cNvSpPr>
            <a:spLocks noGrp="1"/>
          </p:cNvSpPr>
          <p:nvPr>
            <p:ph type="sldNum" sz="quarter" idx="10"/>
          </p:nvPr>
        </p:nvSpPr>
        <p:spPr/>
        <p:txBody>
          <a:bodyPr/>
          <a:lstStyle/>
          <a:p>
            <a:fld id="{6280E1BF-7C1F-4A23-A6C4-FBF93BC8B1E7}" type="slidenum">
              <a:rPr lang="de-DE" smtClean="0"/>
              <a:pPr/>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Frage offen an </a:t>
            </a:r>
            <a:r>
              <a:rPr lang="de-DE" dirty="0" err="1" smtClean="0"/>
              <a:t>VerkäuferInnen</a:t>
            </a:r>
            <a:r>
              <a:rPr lang="de-DE" dirty="0" smtClean="0"/>
              <a:t> stellen und schätzen lassen</a:t>
            </a:r>
            <a:r>
              <a:rPr lang="de-DE" baseline="0" dirty="0" smtClean="0"/>
              <a:t> während die Brötchen „fallen“.</a:t>
            </a:r>
          </a:p>
          <a:p>
            <a:r>
              <a:rPr lang="de-DE" baseline="0" dirty="0" smtClean="0"/>
              <a:t>Gesamtabfall: Hier sind alle LMA mit einbezogen </a:t>
            </a:r>
            <a:r>
              <a:rPr lang="de-DE" baseline="0" dirty="0" smtClean="0">
                <a:sym typeface="Wingdings" panose="05000000000000000000" pitchFamily="2" charset="2"/>
              </a:rPr>
              <a:t> Retouren und auch Ausschüsse, </a:t>
            </a:r>
            <a:r>
              <a:rPr lang="de-DE" baseline="0" dirty="0" err="1" smtClean="0">
                <a:sym typeface="Wingdings" panose="05000000000000000000" pitchFamily="2" charset="2"/>
              </a:rPr>
              <a:t>Fegemehle</a:t>
            </a:r>
            <a:r>
              <a:rPr lang="de-DE" baseline="0" dirty="0" smtClean="0">
                <a:sym typeface="Wingdings" panose="05000000000000000000" pitchFamily="2" charset="2"/>
              </a:rPr>
              <a:t>, Lagerverluste.</a:t>
            </a:r>
            <a:endParaRPr lang="de-DE" baseline="0" dirty="0" smtClean="0"/>
          </a:p>
          <a:p>
            <a:endParaRPr lang="de-DE" baseline="0" dirty="0" smtClean="0"/>
          </a:p>
          <a:p>
            <a:r>
              <a:rPr lang="de-DE" baseline="0" dirty="0" smtClean="0"/>
              <a:t>Im Durchschnitt sind 2730 kg Lebensmittelabfall in einem Betrieb während der Messwoche angefallen. 2730 kg entsprechen in etwa dem Gewicht eines mittelgroßen Elefanten. </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Welchem Wert in Euro entspricht das gerade genannte Gewicht an Lebensmittelabfällen bei Brot und Backwaren?</a:t>
            </a:r>
          </a:p>
          <a:p>
            <a:endParaRPr lang="de-DE" dirty="0" smtClean="0"/>
          </a:p>
          <a:p>
            <a:r>
              <a:rPr lang="de-DE" smtClean="0"/>
              <a:t>15.700 </a:t>
            </a:r>
            <a:r>
              <a:rPr lang="de-DE" dirty="0" smtClean="0"/>
              <a:t>€, so viel kostet in etwa ein neuer VW Golf.</a:t>
            </a:r>
          </a:p>
        </p:txBody>
      </p:sp>
      <p:sp>
        <p:nvSpPr>
          <p:cNvPr id="4" name="Foliennummernplatzhalter 3"/>
          <p:cNvSpPr>
            <a:spLocks noGrp="1"/>
          </p:cNvSpPr>
          <p:nvPr>
            <p:ph type="sldNum" sz="quarter" idx="10"/>
          </p:nvPr>
        </p:nvSpPr>
        <p:spPr/>
        <p:txBody>
          <a:bodyPr/>
          <a:lstStyle/>
          <a:p>
            <a:fld id="{6280E1BF-7C1F-4A23-A6C4-FBF93BC8B1E7}" type="slidenum">
              <a:rPr lang="de-DE" smtClean="0"/>
              <a:pPr/>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Aber was hat das alles nun mit</a:t>
            </a:r>
            <a:r>
              <a:rPr lang="de-DE" baseline="0" dirty="0" smtClean="0"/>
              <a:t> den </a:t>
            </a:r>
            <a:r>
              <a:rPr lang="de-DE" baseline="0" dirty="0" err="1" smtClean="0"/>
              <a:t>VerkäuferInnen</a:t>
            </a:r>
            <a:r>
              <a:rPr lang="de-DE" baseline="0" dirty="0" smtClean="0"/>
              <a:t> zu tun? </a:t>
            </a:r>
          </a:p>
          <a:p>
            <a:r>
              <a:rPr lang="de-DE" baseline="0" dirty="0" smtClean="0"/>
              <a:t>Und was können Sie an dieser Situation ändern?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14</a:t>
            </a:fld>
            <a:endParaRPr lang="de-DE"/>
          </a:p>
        </p:txBody>
      </p:sp>
    </p:spTree>
    <p:extLst>
      <p:ext uri="{BB962C8B-B14F-4D97-AF65-F5344CB8AC3E}">
        <p14:creationId xmlns="" xmlns:p14="http://schemas.microsoft.com/office/powerpoint/2010/main" val="3776269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Bei dieser Stellschraube</a:t>
            </a:r>
            <a:r>
              <a:rPr lang="de-DE" baseline="0" dirty="0" smtClean="0"/>
              <a:t> – den Retouren – kann die Bäckereifachverkäuferin ansetzen, um die Lebensmittelabfälle zu reduzieren. </a:t>
            </a:r>
          </a:p>
          <a:p>
            <a:endParaRPr lang="de-DE" baseline="0" dirty="0" smtClean="0"/>
          </a:p>
          <a:p>
            <a:r>
              <a:rPr lang="de-DE" baseline="0" dirty="0" smtClean="0"/>
              <a:t>Die Produktionsverluste sind nämlich im Vergleich zur Retoure sehr gering: Meist unter </a:t>
            </a:r>
            <a:r>
              <a:rPr lang="de-DE" baseline="0" dirty="0" smtClean="0"/>
              <a:t>2% </a:t>
            </a:r>
            <a:r>
              <a:rPr lang="de-DE" baseline="0" dirty="0" smtClean="0"/>
              <a:t>des Gesamtrohwareneinsatzes geht in der Produktion verloren. Die Retouren hingegen betragen – wie bereits dargestellt – etwa zwischen 4 und </a:t>
            </a:r>
            <a:r>
              <a:rPr lang="de-DE" baseline="0" dirty="0" smtClean="0"/>
              <a:t>17%.</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15</a:t>
            </a:fld>
            <a:endParaRPr lang="de-DE"/>
          </a:p>
        </p:txBody>
      </p:sp>
    </p:spTree>
    <p:extLst>
      <p:ext uri="{BB962C8B-B14F-4D97-AF65-F5344CB8AC3E}">
        <p14:creationId xmlns="" xmlns:p14="http://schemas.microsoft.com/office/powerpoint/2010/main" val="34788688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a:t>
            </a:r>
            <a:r>
              <a:rPr lang="de-DE" baseline="0" dirty="0" smtClean="0"/>
              <a:t> kommt natürlich die Frage auf, was überhaupt eine optimale Retoure sein kann: Gibt es die überhaupt? Wie kann das Bestellwesen optimiert werden, sodass eine optimale Retoure zustand kommt</a:t>
            </a:r>
            <a:r>
              <a:rPr lang="de-DE" baseline="0" dirty="0" smtClean="0"/>
              <a:t>?</a:t>
            </a:r>
          </a:p>
          <a:p>
            <a:endParaRPr lang="de-DE" baseline="0" dirty="0" smtClean="0"/>
          </a:p>
          <a:p>
            <a:r>
              <a:rPr lang="de-DE" baseline="0" dirty="0" smtClean="0"/>
              <a:t>So gering wie möglich, so hoch wie nötig.</a:t>
            </a:r>
            <a:endParaRPr lang="de-DE" baseline="0" dirty="0" smtClean="0"/>
          </a:p>
          <a:p>
            <a:endParaRPr lang="de-DE" baseline="0" dirty="0" smtClean="0"/>
          </a:p>
          <a:p>
            <a:r>
              <a:rPr lang="de-DE" baseline="0" dirty="0" smtClean="0"/>
              <a:t>Es sind die Einflussfaktoren auf die Entstehung von Retouren und zur Bestellplanung aufgeführt.</a:t>
            </a:r>
          </a:p>
          <a:p>
            <a:r>
              <a:rPr lang="de-DE" baseline="0" dirty="0" smtClean="0"/>
              <a:t>Diese Liste ist sehr individuell und sicherlich auch Betriebs-spezifisch anzupassen.</a:t>
            </a:r>
          </a:p>
          <a:p>
            <a:endParaRPr lang="de-DE" baseline="0" dirty="0" smtClean="0"/>
          </a:p>
          <a:p>
            <a:r>
              <a:rPr lang="de-DE" baseline="0" dirty="0" smtClean="0"/>
              <a:t>Kernbotschaft dieser Folie ist damit, dass es keine optimale Retoure geben kann, diese aber im Unternehmen auf jeden Fall unter Berücksichtigung der Abhängigkeiten zu diskutieren ist.</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16</a:t>
            </a:fld>
            <a:endParaRPr lang="de-DE"/>
          </a:p>
        </p:txBody>
      </p:sp>
    </p:spTree>
    <p:extLst>
      <p:ext uri="{BB962C8B-B14F-4D97-AF65-F5344CB8AC3E}">
        <p14:creationId xmlns="" xmlns:p14="http://schemas.microsoft.com/office/powerpoint/2010/main" val="13265095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b="1" dirty="0" smtClean="0"/>
              <a:t>Auf</a:t>
            </a:r>
            <a:r>
              <a:rPr lang="de-DE" b="1" baseline="0" dirty="0" smtClean="0"/>
              <a:t> den folgenden Folien sind einige Szenarien dargestellt, die die gerade erläuterten Aspekte zur Retoure verdeutlichen sollen </a:t>
            </a:r>
            <a:br>
              <a:rPr lang="de-DE" b="1" baseline="0" dirty="0" smtClean="0"/>
            </a:br>
            <a:r>
              <a:rPr lang="de-DE" b="1" baseline="0" dirty="0" smtClean="0">
                <a:sym typeface="Wingdings" panose="05000000000000000000" pitchFamily="2" charset="2"/>
              </a:rPr>
              <a:t> Wie kann eine Retoure interpretiert werden von verschiedenen „Parteien“ im Bäckerei-Betrieb?</a:t>
            </a:r>
            <a:endParaRPr lang="de-DE" b="1" dirty="0" smtClean="0"/>
          </a:p>
          <a:p>
            <a:endParaRPr lang="de-DE" dirty="0" smtClean="0"/>
          </a:p>
          <a:p>
            <a:r>
              <a:rPr lang="de-DE" dirty="0" smtClean="0"/>
              <a:t>Was würde die Natur</a:t>
            </a:r>
            <a:r>
              <a:rPr lang="de-DE" baseline="0" dirty="0" smtClean="0"/>
              <a:t> dazu sagen? </a:t>
            </a:r>
            <a:r>
              <a:rPr lang="de-DE" baseline="0" dirty="0" smtClean="0">
                <a:latin typeface="Calibri"/>
              </a:rPr>
              <a:t>→ um ihr Leben schreien, durch hohe Retouren werden Ressourcen (der Natur) „verschwendet“</a:t>
            </a:r>
            <a:endParaRPr lang="de-DE" baseline="0" dirty="0" smtClean="0"/>
          </a:p>
          <a:p>
            <a:r>
              <a:rPr lang="de-DE" baseline="0" dirty="0" smtClean="0"/>
              <a:t>Was würden Sie als Verkäuferin dazu sagen? </a:t>
            </a:r>
            <a:r>
              <a:rPr lang="de-DE" baseline="0" dirty="0" smtClean="0">
                <a:latin typeface="+mn-lt"/>
              </a:rPr>
              <a:t>→ etwas verlegen, da viel übrig blieb im Regal am Abend; aber besser als ausverkauft, da die Kunden noch genügend Auswahl hatten</a:t>
            </a:r>
            <a:endParaRPr lang="de-DE" baseline="0" dirty="0" smtClean="0"/>
          </a:p>
          <a:p>
            <a:r>
              <a:rPr lang="de-DE" baseline="0" dirty="0" smtClean="0"/>
              <a:t>Was würde Ihr Chef / Ihre Chefin dazu sagen? </a:t>
            </a:r>
            <a:r>
              <a:rPr lang="de-DE" baseline="0" dirty="0" smtClean="0">
                <a:latin typeface="+mn-lt"/>
              </a:rPr>
              <a:t>→ </a:t>
            </a:r>
            <a:r>
              <a:rPr lang="de-DE" baseline="0" dirty="0" smtClean="0"/>
              <a:t>Ungläubig, sieht seine Gewinne davon fliegen; zu viel Einbußen beim Umsatz und zu große Verluste</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17</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Was würde die Natur</a:t>
            </a:r>
            <a:r>
              <a:rPr lang="de-DE" baseline="0" dirty="0" smtClean="0"/>
              <a:t> dazu sagen? </a:t>
            </a:r>
            <a:r>
              <a:rPr lang="de-DE" baseline="0" dirty="0" smtClean="0">
                <a:latin typeface="+mn-lt"/>
              </a:rPr>
              <a:t>→ selig, da keine Ressourcen ungenutzt bleiben</a:t>
            </a:r>
            <a:endParaRPr lang="de-DE" baseline="0" dirty="0" smtClean="0"/>
          </a:p>
          <a:p>
            <a:r>
              <a:rPr lang="de-DE" baseline="0" dirty="0" smtClean="0"/>
              <a:t>Was würden Sie als Verkäuferin dazu sagen? </a:t>
            </a:r>
            <a:r>
              <a:rPr lang="de-DE" baseline="0" dirty="0" smtClean="0">
                <a:latin typeface="+mn-lt"/>
              </a:rPr>
              <a:t>→ glücklich, weil alles </a:t>
            </a:r>
            <a:r>
              <a:rPr lang="de-DE" baseline="0" dirty="0" err="1" smtClean="0">
                <a:latin typeface="+mn-lt"/>
              </a:rPr>
              <a:t>abverkauft</a:t>
            </a:r>
            <a:r>
              <a:rPr lang="de-DE" baseline="0" dirty="0" smtClean="0">
                <a:latin typeface="+mn-lt"/>
              </a:rPr>
              <a:t> wurde; jedoch verlegen, weil evtl. zu wenig bestellt wurde</a:t>
            </a:r>
            <a:endParaRPr lang="de-DE" baseline="0" dirty="0" smtClean="0"/>
          </a:p>
          <a:p>
            <a:r>
              <a:rPr lang="de-DE" baseline="0" dirty="0" smtClean="0"/>
              <a:t>Was würde Ihr Chef / Ihre Chefin dazu sagen? </a:t>
            </a:r>
            <a:r>
              <a:rPr lang="de-DE" baseline="0" dirty="0" smtClean="0">
                <a:latin typeface="+mn-lt"/>
              </a:rPr>
              <a:t>→ </a:t>
            </a:r>
            <a:r>
              <a:rPr lang="de-DE" baseline="0" dirty="0" smtClean="0"/>
              <a:t>Traurig über entgangenen Umsatz, da sicherlich insbesondere am Abend nicht alle Kunden bedient werden konnten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Verlust</a:t>
            </a:r>
            <a:r>
              <a:rPr lang="de-DE" baseline="0" dirty="0" smtClean="0"/>
              <a:t> ist nicht gleich Verlust. Die Zusammensetzung der Retoure spielt eine Rolle.</a:t>
            </a:r>
          </a:p>
          <a:p>
            <a:endParaRPr lang="de-DE" dirty="0" smtClean="0"/>
          </a:p>
          <a:p>
            <a:r>
              <a:rPr lang="de-DE" dirty="0" smtClean="0"/>
              <a:t>Was würde die Natur</a:t>
            </a:r>
            <a:r>
              <a:rPr lang="de-DE" baseline="0" dirty="0" smtClean="0"/>
              <a:t> dazu sagen? </a:t>
            </a:r>
            <a:r>
              <a:rPr lang="de-DE" baseline="0" dirty="0" smtClean="0">
                <a:latin typeface="+mn-lt"/>
              </a:rPr>
              <a:t>→ nicht glücklich, da gerade Sahneschnitte ein aufwändiges Produkt darstellen und diese nicht abgesetzt wurden</a:t>
            </a:r>
            <a:endParaRPr lang="de-DE" baseline="0" dirty="0" smtClean="0"/>
          </a:p>
          <a:p>
            <a:r>
              <a:rPr lang="de-DE" baseline="0" dirty="0" smtClean="0"/>
              <a:t>Was würden Sie als Verkäuferin dazu sagen? – überfordert, weil so viele Kunden keine Schnittbrötchen mehr kaufen könnten, die aber als Hauptprodukt einer Bäckerei gelten; dafür sind Sahneschnitte reichlich vorhanden, die wahrscheinlich aber nicht alle abgesetzt werden können</a:t>
            </a:r>
          </a:p>
          <a:p>
            <a:r>
              <a:rPr lang="de-DE" baseline="0" dirty="0" smtClean="0"/>
              <a:t>Was würde Ihr Chef / Ihre Chefin dazu sagen? – traurig, da falsche Kalkulation und Umsatzeinbußen durch nicht richtige Produktauswahl am Abend; Schnittbrötchen hätte noch viele verkauft werden können und Sahneschnitten als teures Produkt sind übrig</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spcAft>
                <a:spcPts val="603"/>
              </a:spcAft>
            </a:pPr>
            <a:r>
              <a:rPr lang="de-DE" dirty="0" smtClean="0"/>
              <a:t>Vorstellung der Durchführenden</a:t>
            </a:r>
          </a:p>
          <a:p>
            <a:pPr>
              <a:spcAft>
                <a:spcPts val="603"/>
              </a:spcAft>
            </a:pPr>
            <a:endParaRPr lang="de-DE" dirty="0" smtClean="0"/>
          </a:p>
          <a:p>
            <a:pPr>
              <a:spcAft>
                <a:spcPts val="603"/>
              </a:spcAft>
            </a:pPr>
            <a:r>
              <a:rPr lang="de-DE" dirty="0" smtClean="0"/>
              <a:t>Hintergrund: Warum gewann das Thema Lebensmittelabfall auch in der Forschung an Relevanz und wurde somit interessant für Schulungsinhalte in Bäckereien?</a:t>
            </a:r>
          </a:p>
          <a:p>
            <a:pPr>
              <a:spcAft>
                <a:spcPts val="603"/>
              </a:spcAft>
              <a:buFont typeface="Arial" pitchFamily="34" charset="0"/>
              <a:buChar char="•"/>
            </a:pPr>
            <a:r>
              <a:rPr lang="de-DE" dirty="0" smtClean="0"/>
              <a:t>Anstoßen des Themas Lebensmittelabfälle (LMA) durch den Film „Taste </a:t>
            </a:r>
            <a:r>
              <a:rPr lang="de-DE" dirty="0" err="1" smtClean="0"/>
              <a:t>the</a:t>
            </a:r>
            <a:r>
              <a:rPr lang="de-DE" dirty="0" smtClean="0"/>
              <a:t> </a:t>
            </a:r>
            <a:r>
              <a:rPr lang="de-DE" dirty="0" err="1" smtClean="0"/>
              <a:t>Waste</a:t>
            </a:r>
            <a:r>
              <a:rPr lang="de-DE" dirty="0" smtClean="0"/>
              <a:t>“ von Valentin Thurn</a:t>
            </a:r>
          </a:p>
          <a:p>
            <a:pPr>
              <a:spcAft>
                <a:spcPts val="603"/>
              </a:spcAft>
              <a:buFont typeface="Arial" pitchFamily="34" charset="0"/>
              <a:buChar char="•"/>
            </a:pPr>
            <a:r>
              <a:rPr lang="de-DE" dirty="0" smtClean="0"/>
              <a:t>Danach Studie zur Untersuchung von LMA: „Identifikation von Ursachen und Handlungsoptionen zur Verringerung von Lebensmittelabfällen in Nordrhein-Westfalen“</a:t>
            </a:r>
          </a:p>
          <a:p>
            <a:pPr>
              <a:spcAft>
                <a:spcPts val="603"/>
              </a:spcAft>
              <a:buFont typeface="Arial" pitchFamily="34" charset="0"/>
              <a:buChar char="•"/>
            </a:pPr>
            <a:r>
              <a:rPr lang="de-DE" dirty="0" smtClean="0"/>
              <a:t>Ziel: Wertschätzung für Lebensmittel und Entwicklung eines nachhaltigen Lebensstil</a:t>
            </a:r>
          </a:p>
          <a:p>
            <a:pPr marL="0" lvl="1" defTabSz="918698">
              <a:spcAft>
                <a:spcPts val="603"/>
              </a:spcAft>
              <a:buFont typeface="Arial" pitchFamily="34" charset="0"/>
              <a:buChar char="•"/>
              <a:defRPr/>
            </a:pPr>
            <a:r>
              <a:rPr lang="de-DE" dirty="0" smtClean="0"/>
              <a:t>Ziel der Europaischen Kommission (2011): Halbierung der Lebensmittelabfälle bis 2020</a:t>
            </a:r>
          </a:p>
          <a:p>
            <a:pPr marL="0" lvl="1" defTabSz="918698">
              <a:spcAft>
                <a:spcPts val="603"/>
              </a:spcAft>
              <a:buFont typeface="Arial" pitchFamily="34" charset="0"/>
              <a:buChar char="•"/>
              <a:defRPr/>
            </a:pPr>
            <a:r>
              <a:rPr lang="de-DE" dirty="0" smtClean="0"/>
              <a:t>Auftraggeber dieser Studie: Ministerium für Klimaschutz, Umwelt, Landwirtschaft, Natur- und Verbraucherschutz des Landes Nordrhein-Westfalen</a:t>
            </a:r>
          </a:p>
          <a:p>
            <a:pPr marL="0" lvl="1" defTabSz="918698">
              <a:spcAft>
                <a:spcPts val="603"/>
              </a:spcAft>
              <a:buFont typeface="Arial" pitchFamily="34" charset="0"/>
              <a:buChar char="•"/>
              <a:defRPr/>
            </a:pPr>
            <a:r>
              <a:rPr lang="de-DE" dirty="0" smtClean="0"/>
              <a:t>Projektleitung: </a:t>
            </a:r>
            <a:r>
              <a:rPr lang="de-DE" dirty="0" err="1" smtClean="0"/>
              <a:t>iSuN</a:t>
            </a:r>
            <a:r>
              <a:rPr lang="de-DE" dirty="0" smtClean="0"/>
              <a:t> (Institut für nachhaltige Ernährung und Ernährungswirtschaft )</a:t>
            </a:r>
          </a:p>
          <a:p>
            <a:pPr marL="0" lvl="1" defTabSz="918698">
              <a:spcAft>
                <a:spcPts val="603"/>
              </a:spcAft>
              <a:buFont typeface="Arial" pitchFamily="34" charset="0"/>
              <a:buChar char="•"/>
              <a:defRPr/>
            </a:pPr>
            <a:r>
              <a:rPr lang="de-DE" dirty="0" smtClean="0"/>
              <a:t>Zeitrahmen: 9/2011 – 2/2012</a:t>
            </a:r>
          </a:p>
          <a:p>
            <a:pPr marL="0" lvl="1" defTabSz="918698">
              <a:defRPr/>
            </a:pPr>
            <a:endParaRPr lang="de-DE" dirty="0" smtClean="0"/>
          </a:p>
          <a:p>
            <a:pPr marL="0" lvl="1" defTabSz="918698">
              <a:defRPr/>
            </a:pPr>
            <a:endParaRPr lang="de-DE" dirty="0" smtClean="0"/>
          </a:p>
          <a:p>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Um Retouren zu senken, müssen eben viele</a:t>
            </a:r>
            <a:r>
              <a:rPr lang="de-DE" baseline="0" dirty="0" smtClean="0"/>
              <a:t> Faktoren berücksichtigt werden. Und es gibt viele unterschiedliche Interessensgruppen bei der Bewertung einer Retoure.</a:t>
            </a:r>
          </a:p>
          <a:p>
            <a:endParaRPr lang="de-DE" baseline="0" dirty="0" smtClean="0"/>
          </a:p>
          <a:p>
            <a:r>
              <a:rPr lang="de-DE" dirty="0" smtClean="0"/>
              <a:t>Retouren</a:t>
            </a:r>
            <a:r>
              <a:rPr lang="de-DE" baseline="0" dirty="0" smtClean="0"/>
              <a:t> basieren stets auf einem komplexen Zusammenspiel bei dem das Bestellwesen – in möglichst optimaler Form – die Basis darstellt, um Retouren zu beeinflussen.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20</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Zur Simulation</a:t>
            </a:r>
            <a:r>
              <a:rPr lang="de-DE" baseline="0" dirty="0" smtClean="0"/>
              <a:t> des Bestellwesens – als Basis für Entstehung von Retouren – soll nun dieses Spiel durchgeführt werden.</a:t>
            </a:r>
          </a:p>
          <a:p>
            <a:endParaRPr lang="de-DE" baseline="0" dirty="0" smtClean="0"/>
          </a:p>
          <a:p>
            <a:r>
              <a:rPr lang="de-DE" baseline="0" dirty="0" smtClean="0"/>
              <a:t>Anleitung in Kurzform ist hier auf den Folien. Eine ausführliche Anleitung kann in ausgedruckter Form ausgeteilt werden.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21</a:t>
            </a:fld>
            <a:endParaRPr lang="de-DE"/>
          </a:p>
        </p:txBody>
      </p:sp>
    </p:spTree>
    <p:extLst>
      <p:ext uri="{BB962C8B-B14F-4D97-AF65-F5344CB8AC3E}">
        <p14:creationId xmlns="" xmlns:p14="http://schemas.microsoft.com/office/powerpoint/2010/main" val="913401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229674" indent="-229674">
              <a:buFont typeface="+mj-lt"/>
              <a:buAutoNum type="arabicPeriod"/>
            </a:pPr>
            <a:r>
              <a:rPr lang="de-DE" dirty="0" smtClean="0"/>
              <a:t>Die Verkäuferin gibt ihre Verkaufsprognose für den nächsten Tag ab und notiert diese in der Tabelle.</a:t>
            </a:r>
          </a:p>
          <a:p>
            <a:pPr marL="229674" indent="-229674">
              <a:buFont typeface="+mj-lt"/>
              <a:buAutoNum type="arabicPeriod"/>
            </a:pPr>
            <a:r>
              <a:rPr lang="de-DE" dirty="0" smtClean="0"/>
              <a:t>Intervention durch Chef / Chefin: Die zentrale Bäckerei kann die Prognose um 2 Punkte nach oben oder unten verändern, nachdem die Verkäuferin ihre Prognose schriftlich abgegeben hat.</a:t>
            </a:r>
          </a:p>
          <a:p>
            <a:pPr marL="229674" indent="-229674">
              <a:buFont typeface="+mj-lt"/>
              <a:buAutoNum type="arabicPeriod"/>
            </a:pPr>
            <a:r>
              <a:rPr lang="de-DE" dirty="0" smtClean="0"/>
              <a:t>Die Kundin / der Kunde würfelt den tatsächlichen Verkauf und zahlt der Verkäuferin / dem Verkäufer pro Würfelauge eine Geldeinheit (sofern die Bestellung die Nachfrage deckt)</a:t>
            </a:r>
          </a:p>
          <a:p>
            <a:pPr marL="229674" indent="-229674">
              <a:buFont typeface="+mj-lt"/>
              <a:buAutoNum type="arabicPeriod"/>
            </a:pPr>
            <a:r>
              <a:rPr lang="de-DE" dirty="0" smtClean="0"/>
              <a:t>Dann wird die </a:t>
            </a:r>
            <a:r>
              <a:rPr lang="de-DE" dirty="0" err="1" smtClean="0"/>
              <a:t>Retoure</a:t>
            </a:r>
            <a:r>
              <a:rPr lang="de-DE" dirty="0" smtClean="0"/>
              <a:t> errechnet. Es gibt drei Szenarien (siehe unten).</a:t>
            </a:r>
          </a:p>
          <a:p>
            <a:pPr marL="229674" indent="-229674">
              <a:buFont typeface="+mj-lt"/>
              <a:buAutoNum type="arabicPeriod"/>
            </a:pPr>
            <a:r>
              <a:rPr lang="de-DE" dirty="0" smtClean="0"/>
              <a:t>Wenn der Kunde einen Pasch würfelt, so zieht die Verkäuferin eine Ereigniskarte. Diese wirkt sich auf das Prognose-Szenario aus.</a:t>
            </a:r>
          </a:p>
          <a:p>
            <a:pPr marL="229674" indent="-229674">
              <a:buFont typeface="+mj-lt"/>
              <a:buAutoNum type="arabicPeriod"/>
            </a:pP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22</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6280E1BF-7C1F-4A23-A6C4-FBF93BC8B1E7}" type="slidenum">
              <a:rPr lang="de-DE" smtClean="0"/>
              <a:pPr/>
              <a:t>23</a:t>
            </a:fld>
            <a:endParaRPr lang="de-DE"/>
          </a:p>
        </p:txBody>
      </p:sp>
    </p:spTree>
    <p:extLst>
      <p:ext uri="{BB962C8B-B14F-4D97-AF65-F5344CB8AC3E}">
        <p14:creationId xmlns="" xmlns:p14="http://schemas.microsoft.com/office/powerpoint/2010/main" val="189155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6280E1BF-7C1F-4A23-A6C4-FBF93BC8B1E7}" type="slidenum">
              <a:rPr lang="de-DE" smtClean="0"/>
              <a:pPr/>
              <a:t>24</a:t>
            </a:fld>
            <a:endParaRPr lang="de-DE"/>
          </a:p>
        </p:txBody>
      </p:sp>
    </p:spTree>
    <p:extLst>
      <p:ext uri="{BB962C8B-B14F-4D97-AF65-F5344CB8AC3E}">
        <p14:creationId xmlns="" xmlns:p14="http://schemas.microsoft.com/office/powerpoint/2010/main" val="3377912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6280E1BF-7C1F-4A23-A6C4-FBF93BC8B1E7}" type="slidenum">
              <a:rPr lang="de-DE" smtClean="0"/>
              <a:pPr/>
              <a:t>25</a:t>
            </a:fld>
            <a:endParaRPr lang="de-DE"/>
          </a:p>
        </p:txBody>
      </p:sp>
    </p:spTree>
    <p:extLst>
      <p:ext uri="{BB962C8B-B14F-4D97-AF65-F5344CB8AC3E}">
        <p14:creationId xmlns="" xmlns:p14="http://schemas.microsoft.com/office/powerpoint/2010/main" val="10773063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latin typeface="Calibri"/>
              </a:rPr>
              <a:t>5 Minuten Revue passieren lassen</a:t>
            </a:r>
            <a:r>
              <a:rPr lang="de-DE" baseline="0" dirty="0" smtClean="0">
                <a:latin typeface="Calibri"/>
              </a:rPr>
              <a:t> des Spiels</a:t>
            </a:r>
            <a:r>
              <a:rPr lang="de-DE" dirty="0" smtClean="0">
                <a:latin typeface="Calibri"/>
              </a:rPr>
              <a:t> in</a:t>
            </a:r>
            <a:r>
              <a:rPr lang="de-DE" baseline="0" dirty="0" smtClean="0">
                <a:latin typeface="Calibri"/>
              </a:rPr>
              <a:t> Kleingruppen anhand der aufgeführten Fragestellung</a:t>
            </a:r>
            <a:r>
              <a:rPr lang="de-DE" dirty="0" smtClean="0">
                <a:latin typeface="Calibri"/>
              </a:rPr>
              <a:t>.</a:t>
            </a:r>
          </a:p>
          <a:p>
            <a:endParaRPr lang="de-DE" dirty="0" smtClean="0">
              <a:latin typeface="Calibri"/>
            </a:endParaRPr>
          </a:p>
          <a:p>
            <a:r>
              <a:rPr lang="de-DE" dirty="0" smtClean="0">
                <a:latin typeface="Calibri"/>
              </a:rPr>
              <a:t>Kärtchen verteilen zum Notieren der Aspekte</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26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Beim Anpinnen der</a:t>
            </a:r>
            <a:r>
              <a:rPr lang="de-DE" baseline="0" dirty="0" smtClean="0"/>
              <a:t> Kärtchen können diese bereits </a:t>
            </a:r>
            <a:r>
              <a:rPr lang="de-DE" baseline="0" dirty="0" err="1" smtClean="0"/>
              <a:t>geclustert</a:t>
            </a:r>
            <a:r>
              <a:rPr lang="de-DE" baseline="0" dirty="0" smtClean="0"/>
              <a:t> werden nach bestimmten Oberthemen und den drei Fragestellungen.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27</a:t>
            </a:fld>
            <a:endParaRPr lang="de-DE"/>
          </a:p>
        </p:txBody>
      </p:sp>
    </p:spTree>
    <p:extLst>
      <p:ext uri="{BB962C8B-B14F-4D97-AF65-F5344CB8AC3E}">
        <p14:creationId xmlns="" xmlns:p14="http://schemas.microsoft.com/office/powerpoint/2010/main" val="35599869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Abgleichen</a:t>
            </a:r>
            <a:r>
              <a:rPr lang="de-DE" baseline="0" dirty="0" smtClean="0"/>
              <a:t> der hier vorgegebenen Ergebnisse mit den genannten Aspekten auf den Kärtchen an der Pinnwand.</a:t>
            </a:r>
          </a:p>
          <a:p>
            <a:endParaRPr lang="de-DE" baseline="0" dirty="0" smtClean="0"/>
          </a:p>
          <a:p>
            <a:r>
              <a:rPr lang="de-DE" baseline="0" dirty="0" smtClean="0">
                <a:sym typeface="Wingdings" panose="05000000000000000000" pitchFamily="2" charset="2"/>
              </a:rPr>
              <a:t> </a:t>
            </a:r>
            <a:r>
              <a:rPr lang="de-DE" baseline="0" dirty="0" smtClean="0"/>
              <a:t>Zusammenarbeit und betriebsinterne Kommunikation kann als ein Kernaspekt des Planspiels und auch der Arbeit in der Realität herausgestellt werden.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28</a:t>
            </a:fld>
            <a:endParaRPr lang="de-DE"/>
          </a:p>
        </p:txBody>
      </p:sp>
    </p:spTree>
    <p:extLst>
      <p:ext uri="{BB962C8B-B14F-4D97-AF65-F5344CB8AC3E}">
        <p14:creationId xmlns="" xmlns:p14="http://schemas.microsoft.com/office/powerpoint/2010/main" val="19921704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Was können Sie ab morgen beim Bestellen oder Verkaufen anders machen? (Antworten der </a:t>
            </a:r>
            <a:r>
              <a:rPr lang="de-DE" dirty="0" err="1" smtClean="0"/>
              <a:t>TeilnehmerInnen</a:t>
            </a:r>
            <a:r>
              <a:rPr lang="de-DE" dirty="0" smtClean="0"/>
              <a:t> abfragen)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29</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defTabSz="918698">
              <a:buFont typeface="Arial" pitchFamily="34" charset="0"/>
              <a:buChar char="•"/>
              <a:defRPr/>
            </a:pPr>
            <a:r>
              <a:rPr lang="de-DE" dirty="0" smtClean="0"/>
              <a:t>Dauer des Workshops: ca.</a:t>
            </a:r>
            <a:r>
              <a:rPr lang="de-DE" baseline="0" dirty="0" smtClean="0"/>
              <a:t> 2 Stunden</a:t>
            </a:r>
            <a:endParaRPr lang="de-DE" dirty="0" smtClean="0"/>
          </a:p>
        </p:txBody>
      </p:sp>
      <p:sp>
        <p:nvSpPr>
          <p:cNvPr id="4" name="Foliennummernplatzhalter 3"/>
          <p:cNvSpPr>
            <a:spLocks noGrp="1"/>
          </p:cNvSpPr>
          <p:nvPr>
            <p:ph type="sldNum" sz="quarter" idx="10"/>
          </p:nvPr>
        </p:nvSpPr>
        <p:spPr/>
        <p:txBody>
          <a:bodyPr/>
          <a:lstStyle/>
          <a:p>
            <a:fld id="{6280E1BF-7C1F-4A23-A6C4-FBF93BC8B1E7}" type="slidenum">
              <a:rPr lang="de-DE" smtClean="0"/>
              <a:pPr/>
              <a:t>3</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2256" indent="-172256">
              <a:buFont typeface="Arial" panose="020B0604020202020204" pitchFamily="34" charset="0"/>
              <a:buChar char="•"/>
            </a:pPr>
            <a:r>
              <a:rPr lang="de-DE" baseline="0" dirty="0" smtClean="0"/>
              <a:t>Einflussfaktoren können sein: Wochentage, Wetter, Feiertage, Ferien, Stadtfest, Fußballspiel, evtl. andere Besonderheiten mit Bezug zur Lage (z.B. Nähe zu einer Schule am 1. Schultag, Tagung in der näheren Umgebung, Marathon in der Stadt, etc.)</a:t>
            </a:r>
          </a:p>
          <a:p>
            <a:endParaRPr lang="de-DE" baseline="0" dirty="0" smtClean="0"/>
          </a:p>
          <a:p>
            <a:pPr marL="172256" indent="-172256">
              <a:buFont typeface="Arial" panose="020B0604020202020204" pitchFamily="34" charset="0"/>
              <a:buChar char="•"/>
            </a:pPr>
            <a:r>
              <a:rPr lang="de-DE" dirty="0" smtClean="0"/>
              <a:t>Eine einfache</a:t>
            </a:r>
            <a:r>
              <a:rPr lang="de-DE" baseline="0" dirty="0" smtClean="0"/>
              <a:t> Plausibilitätsprüfung: Kann ich diese Produkte tatsächlich am nächsten Tag verkaufen? Wobei kann es kritisch werden? Wovon mache ich meine Bestellungen abhängig? Was meinen </a:t>
            </a:r>
            <a:r>
              <a:rPr lang="de-DE" baseline="0" dirty="0" err="1" smtClean="0"/>
              <a:t>KollegInnen</a:t>
            </a:r>
            <a:r>
              <a:rPr lang="de-DE" baseline="0" dirty="0" smtClean="0"/>
              <a:t>? </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30</a:t>
            </a:fld>
            <a:endParaRPr lang="de-DE"/>
          </a:p>
        </p:txBody>
      </p:sp>
    </p:spTree>
    <p:extLst>
      <p:ext uri="{BB962C8B-B14F-4D97-AF65-F5344CB8AC3E}">
        <p14:creationId xmlns="" xmlns:p14="http://schemas.microsoft.com/office/powerpoint/2010/main" val="6508217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2256" indent="-172256">
              <a:buFont typeface="Arial" panose="020B0604020202020204" pitchFamily="34" charset="0"/>
              <a:buChar char="•"/>
            </a:pPr>
            <a:r>
              <a:rPr lang="de-DE" dirty="0" smtClean="0"/>
              <a:t>Das Kassensystem</a:t>
            </a:r>
            <a:r>
              <a:rPr lang="de-DE" baseline="0" dirty="0" smtClean="0"/>
              <a:t> bietet oftmals eine Menge weiterer sinnvoller Funktionen, die ungenutzt bleiben und stattdessen z.B. über handschriftliche Zettel abgewickelt werden.</a:t>
            </a:r>
          </a:p>
          <a:p>
            <a:endParaRPr lang="de-DE" baseline="0" dirty="0" smtClean="0"/>
          </a:p>
          <a:p>
            <a:pPr marL="172256" indent="-172256">
              <a:buFont typeface="Arial" panose="020B0604020202020204" pitchFamily="34" charset="0"/>
              <a:buChar char="•"/>
            </a:pPr>
            <a:r>
              <a:rPr lang="de-DE" baseline="0" dirty="0" smtClean="0"/>
              <a:t>Den Mitarbeitern „eine Stimme geben“: Die </a:t>
            </a:r>
            <a:r>
              <a:rPr lang="de-DE" baseline="0" dirty="0" err="1" smtClean="0"/>
              <a:t>VerkäuferInnen</a:t>
            </a:r>
            <a:r>
              <a:rPr lang="de-DE" baseline="0" dirty="0" smtClean="0"/>
              <a:t> kennen sich in ihrem Kerngeschäft am besten aus: Dem VERKAUFEN! Sie sind als </a:t>
            </a:r>
            <a:r>
              <a:rPr lang="de-DE" baseline="0" dirty="0" err="1" smtClean="0"/>
              <a:t>FACHverkäuerInnen</a:t>
            </a:r>
            <a:r>
              <a:rPr lang="de-DE" baseline="0" dirty="0" smtClean="0"/>
              <a:t> ausgebildet und auf dieses Potenzial sollte zurückgegriffen werden. Außerdem erhöht es die Identifikation der </a:t>
            </a:r>
            <a:r>
              <a:rPr lang="de-DE" baseline="0" dirty="0" err="1" smtClean="0"/>
              <a:t>MitarbeiterInnen</a:t>
            </a:r>
            <a:r>
              <a:rPr lang="de-DE" baseline="0" dirty="0" smtClean="0"/>
              <a:t> mit dem Unternehmen, wenn sie selber ihre Abläufe mitbestimmen dürfen.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31</a:t>
            </a:fld>
            <a:endParaRPr lang="de-DE"/>
          </a:p>
        </p:txBody>
      </p:sp>
    </p:spTree>
    <p:extLst>
      <p:ext uri="{BB962C8B-B14F-4D97-AF65-F5344CB8AC3E}">
        <p14:creationId xmlns="" xmlns:p14="http://schemas.microsoft.com/office/powerpoint/2010/main" val="41834688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Dieser Punkt wird sicherlich in nahezu</a:t>
            </a:r>
            <a:r>
              <a:rPr lang="de-DE" baseline="0" dirty="0" smtClean="0"/>
              <a:t> allen Verkaufsstellen bereits berücksichtigt. Er soll aber an dieser Stelle nicht zu kurz kommen, da er ein wesentliches Element zur Beeinflussung des Kundenverhaltens und damit zum angemessenen Abverkauf darstellt.</a:t>
            </a:r>
          </a:p>
          <a:p>
            <a:endParaRPr lang="de-DE" baseline="0" dirty="0" smtClean="0"/>
          </a:p>
          <a:p>
            <a:r>
              <a:rPr lang="de-DE" baseline="0" dirty="0" smtClean="0"/>
              <a:t>Dies ist ein sehr komplexes Thema, aber mit ein wenige Fingerspitzengefühlt können die </a:t>
            </a:r>
            <a:r>
              <a:rPr lang="de-DE" baseline="0" dirty="0" err="1" smtClean="0"/>
              <a:t>VerkäuferInnen</a:t>
            </a:r>
            <a:r>
              <a:rPr lang="de-DE" baseline="0" dirty="0" smtClean="0"/>
              <a:t> sicherlich den ein oder anderen Kunden informieren und Verständnis wecken. Vielleicht wäre eine Nutzung von „</a:t>
            </a:r>
            <a:r>
              <a:rPr lang="de-DE" baseline="0" dirty="0" err="1" smtClean="0"/>
              <a:t>Dummies</a:t>
            </a:r>
            <a:r>
              <a:rPr lang="de-DE" baseline="0" dirty="0" smtClean="0"/>
              <a:t>“ zum Suggerieren voller Regale oder Hinweisen, auf Vorbestellungen in diesem Zusammenhang auch sinnvoll.</a:t>
            </a:r>
          </a:p>
          <a:p>
            <a:pPr defTabSz="918698">
              <a:defRPr/>
            </a:pPr>
            <a:r>
              <a:rPr lang="de-DE" dirty="0" smtClean="0"/>
              <a:t>Nachhaltigkeit / Retouren-Minimierung kann und sollte sich durch leerere Regale am Abend auszeichnen</a:t>
            </a:r>
          </a:p>
          <a:p>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32</a:t>
            </a:fld>
            <a:endParaRPr lang="de-DE"/>
          </a:p>
        </p:txBody>
      </p:sp>
    </p:spTree>
    <p:extLst>
      <p:ext uri="{BB962C8B-B14F-4D97-AF65-F5344CB8AC3E}">
        <p14:creationId xmlns="" xmlns:p14="http://schemas.microsoft.com/office/powerpoint/2010/main" val="18061248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Hinweis auf Besonderheit im Bäcker-Gewerbe:</a:t>
            </a:r>
            <a:r>
              <a:rPr lang="de-DE" baseline="0" dirty="0" smtClean="0"/>
              <a:t> Hier kommen die Kunden, um zu kaufen und nahezu 100 % der Kunden kaufen auch etwas. Dies ist anders z.B. in der Textilbranche, hier kaufen nur etwa 25 % der Kunden, die in ein Geschäft kommen, auch Kleidung.</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33</a:t>
            </a:fld>
            <a:endParaRPr lang="de-DE"/>
          </a:p>
        </p:txBody>
      </p:sp>
    </p:spTree>
    <p:extLst>
      <p:ext uri="{BB962C8B-B14F-4D97-AF65-F5344CB8AC3E}">
        <p14:creationId xmlns="" xmlns:p14="http://schemas.microsoft.com/office/powerpoint/2010/main" val="17089740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r>
              <a:rPr lang="de-DE" dirty="0" smtClean="0"/>
              <a:t>Welche Fragen gibt es noch?</a:t>
            </a:r>
          </a:p>
          <a:p>
            <a:endParaRPr lang="de-DE" dirty="0" smtClean="0"/>
          </a:p>
          <a:p>
            <a:r>
              <a:rPr lang="de-DE" dirty="0" smtClean="0"/>
              <a:t>Austeilen der „Goldenen</a:t>
            </a:r>
            <a:r>
              <a:rPr lang="de-DE" baseline="0" dirty="0" smtClean="0"/>
              <a:t> Regeln zur Vermeidung von Lebensmittelabfällen im Bäckerei-Verkauf“: Als Gedankenstütze für die tägliche Arbeit in den Filialen aufhängen</a:t>
            </a:r>
            <a:endParaRPr lang="de-DE" dirty="0" smtClean="0"/>
          </a:p>
          <a:p>
            <a:endParaRPr lang="de-DE" dirty="0" smtClean="0"/>
          </a:p>
          <a:p>
            <a:r>
              <a:rPr lang="de-DE" dirty="0" smtClean="0"/>
              <a:t>Auf</a:t>
            </a:r>
            <a:r>
              <a:rPr lang="de-DE" baseline="0" dirty="0" smtClean="0"/>
              <a:t> dem Bild sind einige Brotkrümel dargestellt.</a:t>
            </a:r>
          </a:p>
          <a:p>
            <a:endParaRPr lang="de-DE" baseline="0" dirty="0" smtClean="0"/>
          </a:p>
          <a:p>
            <a:r>
              <a:rPr lang="de-DE" baseline="0" dirty="0" smtClean="0"/>
              <a:t>Carlo </a:t>
            </a:r>
            <a:r>
              <a:rPr lang="de-DE" baseline="0" dirty="0" err="1" smtClean="0"/>
              <a:t>Petrini</a:t>
            </a:r>
            <a:r>
              <a:rPr lang="de-DE" baseline="0" dirty="0" smtClean="0"/>
              <a:t> (Internationaler Präsident von Slow Food), „Der Wert der kleinen Krümel“:</a:t>
            </a:r>
          </a:p>
          <a:p>
            <a:r>
              <a:rPr lang="de-DE" sz="1200" dirty="0" smtClean="0"/>
              <a:t>„Ich erinnere mich ganz genau an meinen Großvater, wie er bei den Familienfeiern mit uns am Tisch saß. War er mit dem Essen fertig, sammelte er sorgfältig die Brotkrumen ein, die auf die Tischdecke gefallen waren. Er bildete mit der Hand eine kleine Schale, legte alle bis zum letzten Krümel hinein und brachte die Hand an den Mund. In Süditalien machen die Alten noch heute eine andere Geste, wenn ein Stück Brot auf den Boden fällt: Sie heben es auf und küssen es, bevor sie es wieder auf den Tisch legen. Diese Handlungen, die von einem tiefen Respekt für das Essen zeugen, als sei es etwas Heiliges, sind heute von unseren Mahlzeiten verschwunden. Das Säubern der Tischdecke von den Brotkrümeln im Restaurant hat als einzigen Zweck, den Tisch sauber zu halten, auch um zu betonen, dass es sich um ein feines Restaurant handelt.“</a:t>
            </a:r>
          </a:p>
          <a:p>
            <a:r>
              <a:rPr lang="de-DE" sz="1200" dirty="0" smtClean="0"/>
              <a:t>„Also, auch der Genuss kann die Verschwendung verhindern, denn er zeigt uns, dass das Essen in seiner Komplexität begriffen werden muss, um ihm seine Bedeutung und seinen Wert zurückzugeben. Fangen wir also bei uns zu Hause an: Denken wir jeden Tag an das, was wir essen und an das, was wir gerade wegwerfen. Das Leben wird schöner und sinnvoller, wenn wir begreifen, was alles hinter unserem Essen steht. Und das nutzt auch der Erde und denjenigen, die sie bewohnen – egal wo.“</a:t>
            </a:r>
          </a:p>
          <a:p>
            <a:endParaRPr lang="de-DE" sz="1200" dirty="0" smtClean="0"/>
          </a:p>
          <a:p>
            <a:endParaRPr lang="de-DE" baseline="0" dirty="0" smtClean="0"/>
          </a:p>
          <a:p>
            <a:r>
              <a:rPr lang="de-DE" baseline="0" dirty="0" smtClean="0">
                <a:sym typeface="Wingdings" panose="05000000000000000000" pitchFamily="2" charset="2"/>
              </a:rPr>
              <a:t> Wertschätzung ist und bleibt ein wichtiges Thema zur Reduktion von Lebensmittelabfall</a:t>
            </a:r>
            <a:endParaRPr lang="de-DE" dirty="0" smtClean="0"/>
          </a:p>
          <a:p>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34</a:t>
            </a:fld>
            <a:endParaRPr lang="de-DE"/>
          </a:p>
        </p:txBody>
      </p:sp>
    </p:spTree>
    <p:extLst>
      <p:ext uri="{BB962C8B-B14F-4D97-AF65-F5344CB8AC3E}">
        <p14:creationId xmlns="" xmlns:p14="http://schemas.microsoft.com/office/powerpoint/2010/main" val="3468049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Wie kommt die</a:t>
            </a:r>
            <a:r>
              <a:rPr lang="de-DE" baseline="0" dirty="0" smtClean="0"/>
              <a:t> Fachhochschule dazu, sich in Bäckereibetrieben umzusehen? Das ist eindeutig nicht das „Tagesgeschäft“ einer FH.</a:t>
            </a:r>
          </a:p>
          <a:p>
            <a:endParaRPr lang="de-DE" baseline="0" dirty="0" smtClean="0"/>
          </a:p>
          <a:p>
            <a:r>
              <a:rPr lang="de-DE" baseline="0" dirty="0" smtClean="0"/>
              <a:t>Aber durch die Betrachtung von Bäckereien „durch eine andere Brille“ werden auch andere Aspekte offensichtlich.</a:t>
            </a:r>
          </a:p>
          <a:p>
            <a:r>
              <a:rPr lang="de-DE" baseline="0" dirty="0" smtClean="0"/>
              <a:t>Und durch die objektive Forschung werden allgemeingültige Erkenntnisse generiert.</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4</a:t>
            </a:fld>
            <a:endParaRPr lang="de-DE"/>
          </a:p>
        </p:txBody>
      </p:sp>
    </p:spTree>
    <p:extLst>
      <p:ext uri="{BB962C8B-B14F-4D97-AF65-F5344CB8AC3E}">
        <p14:creationId xmlns="" xmlns:p14="http://schemas.microsoft.com/office/powerpoint/2010/main" val="1802876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Männer sind auch trotz</a:t>
            </a:r>
            <a:r>
              <a:rPr lang="de-DE" baseline="0" dirty="0" smtClean="0"/>
              <a:t> der Verwendung der weiblichen Form im weiteren Verlauf der Schulung stets mitgemeint! Ein Großteil des Personals in den Verkaufsstellen von Bäckereien sind aber Frauen, daher ist bei Problemen mit der Gender-Gleichberechtigung die weibliche Form bevorzugt worden.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err="1" smtClean="0"/>
              <a:t>Wieviel</a:t>
            </a:r>
            <a:r>
              <a:rPr lang="de-DE" dirty="0" smtClean="0"/>
              <a:t> Lebensmittelabfall</a:t>
            </a:r>
            <a:r>
              <a:rPr lang="de-DE" baseline="0" dirty="0" smtClean="0"/>
              <a:t> (LMA) fällt nun t</a:t>
            </a:r>
            <a:r>
              <a:rPr lang="de-DE" dirty="0" smtClean="0"/>
              <a:t>atsächlich</a:t>
            </a:r>
            <a:r>
              <a:rPr lang="de-DE" baseline="0" dirty="0" smtClean="0"/>
              <a:t> an</a:t>
            </a:r>
            <a:r>
              <a:rPr lang="de-DE" dirty="0" smtClean="0"/>
              <a:t>? Von welchen konkreten Zahlen ist die Rede?</a:t>
            </a:r>
          </a:p>
          <a:p>
            <a:endParaRPr lang="de-DE" dirty="0" smtClean="0"/>
          </a:p>
          <a:p>
            <a:r>
              <a:rPr lang="de-DE" dirty="0" smtClean="0"/>
              <a:t>Hierbei handelt es sich um Branchenübergreifende Daten, kein spezieller Bezug auf Brot und Backwaren</a:t>
            </a:r>
          </a:p>
          <a:p>
            <a:pPr marL="229674" indent="-229674" defTabSz="918698">
              <a:buFont typeface="+mj-lt"/>
              <a:buAutoNum type="arabicPeriod"/>
              <a:defRPr/>
            </a:pPr>
            <a:r>
              <a:rPr lang="de-DE" dirty="0" smtClean="0">
                <a:hlinkClick r:id="rId3" tooltip="Öffnet externen Link in neuem Fenster"/>
              </a:rPr>
              <a:t>Studie der Universität Stuttgart</a:t>
            </a:r>
            <a:r>
              <a:rPr lang="de-DE" dirty="0" smtClean="0"/>
              <a:t> (2012): 82 Kilogramm = ca. zwei vollgepackte Einkaufswagen</a:t>
            </a:r>
          </a:p>
          <a:p>
            <a:pPr marL="229674" indent="-229674">
              <a:buFont typeface="+mj-lt"/>
              <a:buAutoNum type="arabicPeriod"/>
            </a:pPr>
            <a:r>
              <a:rPr lang="de-DE" dirty="0" smtClean="0"/>
              <a:t>Vier-Personen Haushalt: Lebensmittelabfälle im Wert von rund 935 EUR (Universität Stuttgart),</a:t>
            </a:r>
            <a:r>
              <a:rPr lang="de-DE" baseline="0" dirty="0" smtClean="0"/>
              <a:t> im Film „Taste </a:t>
            </a:r>
            <a:r>
              <a:rPr lang="de-DE" baseline="0" dirty="0" err="1" smtClean="0"/>
              <a:t>the</a:t>
            </a:r>
            <a:r>
              <a:rPr lang="de-DE" baseline="0" dirty="0" smtClean="0"/>
              <a:t> </a:t>
            </a:r>
            <a:r>
              <a:rPr lang="de-DE" baseline="0" dirty="0" err="1" smtClean="0"/>
              <a:t>Waste</a:t>
            </a:r>
            <a:r>
              <a:rPr lang="de-DE" baseline="0" dirty="0" smtClean="0"/>
              <a:t>“ wird hingegen von ca. 400 Euro pro Jahr und Haushalt gesprochen.</a:t>
            </a:r>
            <a:endParaRPr lang="de-DE" dirty="0" smtClean="0"/>
          </a:p>
        </p:txBody>
      </p:sp>
      <p:sp>
        <p:nvSpPr>
          <p:cNvPr id="4" name="Foliennummernplatzhalter 3"/>
          <p:cNvSpPr>
            <a:spLocks noGrp="1"/>
          </p:cNvSpPr>
          <p:nvPr>
            <p:ph type="sldNum" sz="quarter" idx="10"/>
          </p:nvPr>
        </p:nvSpPr>
        <p:spPr/>
        <p:txBody>
          <a:bodyPr/>
          <a:lstStyle/>
          <a:p>
            <a:fld id="{6280E1BF-7C1F-4A23-A6C4-FBF93BC8B1E7}" type="slidenum">
              <a:rPr lang="de-DE" smtClean="0"/>
              <a:pPr/>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In dem Bild sind sämtliche Produktgruppen veranschaulicht mit der Prozentzahl der anfallenden LMA (hier in der Reihenfolge nach %</a:t>
            </a:r>
            <a:r>
              <a:rPr lang="de-DE" baseline="0" dirty="0" smtClean="0"/>
              <a:t> sortiert)</a:t>
            </a:r>
            <a:r>
              <a:rPr lang="de-DE" dirty="0" smtClean="0"/>
              <a:t>: Obst und Gemüse, Brot und Backwaren, Stärkebeilagen, Molkereiprodukte, Getränke, Fisch und</a:t>
            </a:r>
            <a:r>
              <a:rPr lang="de-DE" baseline="0" dirty="0" smtClean="0"/>
              <a:t> Fleisch, Öle und Fette.</a:t>
            </a:r>
          </a:p>
          <a:p>
            <a:endParaRPr lang="de-DE" dirty="0" smtClean="0"/>
          </a:p>
          <a:p>
            <a:pPr marL="229674" indent="-229674">
              <a:buFont typeface="Arial" panose="020B0604020202020204" pitchFamily="34" charset="0"/>
              <a:buChar char="•"/>
            </a:pPr>
            <a:r>
              <a:rPr lang="de-DE" dirty="0" smtClean="0"/>
              <a:t>Wir werfen nicht in erster Linie tatsächlich Verdorbenes weg. Sondern Produkte, die uns nicht mehr gut und appetitlich genug erscheinen. </a:t>
            </a:r>
            <a:br>
              <a:rPr lang="de-DE" dirty="0" smtClean="0"/>
            </a:br>
            <a:r>
              <a:rPr lang="de-DE" dirty="0" smtClean="0"/>
              <a:t>Das betrifft vor allem Obst und Gemüse. Welker Salat, schrumpelige Möhren oder Äpfel mit Druckstellen.</a:t>
            </a:r>
            <a:br>
              <a:rPr lang="de-DE" dirty="0" smtClean="0"/>
            </a:br>
            <a:r>
              <a:rPr lang="de-DE" dirty="0" smtClean="0"/>
              <a:t>Obst und Gemüse macht fast die Hälfte des Lebensmittelabfalls aus. </a:t>
            </a:r>
          </a:p>
          <a:p>
            <a:pPr marL="229674" indent="-229674">
              <a:buFont typeface="Arial" panose="020B0604020202020204" pitchFamily="34" charset="0"/>
              <a:buChar char="•"/>
            </a:pPr>
            <a:endParaRPr lang="de-DE" dirty="0" smtClean="0"/>
          </a:p>
          <a:p>
            <a:pPr marL="229674" indent="-229674">
              <a:buFont typeface="Arial" panose="020B0604020202020204" pitchFamily="34" charset="0"/>
              <a:buChar char="•"/>
            </a:pPr>
            <a:r>
              <a:rPr lang="de-DE" dirty="0" smtClean="0"/>
              <a:t>Danach folgen </a:t>
            </a:r>
            <a:r>
              <a:rPr lang="de-DE" dirty="0" smtClean="0">
                <a:hlinkClick r:id="rId3" tooltip="Öffnet internen Link im aktuellen Fenster"/>
              </a:rPr>
              <a:t>Back- und Teigwaren</a:t>
            </a:r>
            <a:r>
              <a:rPr lang="de-DE" dirty="0" smtClean="0"/>
              <a:t> sowie Speisereste. </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None/>
            </a:pPr>
            <a:r>
              <a:rPr lang="de-DE" dirty="0" smtClean="0"/>
              <a:t>Übergang zum Forschungsprojekt zur Brot und Backwaren der FH Münster: „Reduktion der Lebensmittelabfälle bei Brot und Backwaren – Entwicklung eines Konzepts für Handel, Handwerk und Verbraucher“</a:t>
            </a:r>
          </a:p>
          <a:p>
            <a:pPr>
              <a:buFont typeface="Arial" pitchFamily="34" charset="0"/>
              <a:buNone/>
            </a:pPr>
            <a:endParaRPr lang="de-DE" dirty="0" smtClean="0"/>
          </a:p>
          <a:p>
            <a:pPr>
              <a:buFont typeface="Arial" pitchFamily="34" charset="0"/>
              <a:buChar char="•"/>
            </a:pPr>
            <a:r>
              <a:rPr lang="de-DE" dirty="0" smtClean="0"/>
              <a:t>Es gibt weder einen einzelnen Verantwortlichen für Lebensmittelabfälle, noch ein einzelnes Lösungskonzept</a:t>
            </a:r>
          </a:p>
          <a:p>
            <a:pPr>
              <a:buFont typeface="Arial" pitchFamily="34" charset="0"/>
              <a:buNone/>
            </a:pPr>
            <a:endParaRPr lang="de-DE" dirty="0" smtClean="0"/>
          </a:p>
          <a:p>
            <a:pPr>
              <a:buFont typeface="Arial" pitchFamily="34" charset="0"/>
              <a:buChar char="•"/>
            </a:pPr>
            <a:r>
              <a:rPr lang="de-DE" dirty="0" smtClean="0"/>
              <a:t>Alle Akteure der Prozesskette von Lebensmitteln müssen über das Thema informiert werden </a:t>
            </a:r>
            <a:r>
              <a:rPr lang="de-DE" dirty="0" smtClean="0">
                <a:latin typeface="Calibri"/>
              </a:rPr>
              <a:t>- deswegen sind wir heute hier</a:t>
            </a:r>
          </a:p>
          <a:p>
            <a:pPr>
              <a:buFont typeface="Arial" pitchFamily="34" charset="0"/>
              <a:buNone/>
            </a:pPr>
            <a:endParaRPr lang="de-DE" dirty="0" smtClean="0">
              <a:latin typeface="Calibri"/>
            </a:endParaRPr>
          </a:p>
          <a:p>
            <a:pPr>
              <a:buFont typeface="Arial" pitchFamily="34" charset="0"/>
              <a:buChar char="•"/>
            </a:pPr>
            <a:r>
              <a:rPr lang="de-DE" dirty="0" smtClean="0"/>
              <a:t>Verbraucher beäugt lediglich die Produktfrische, tatsächlich jedoch entwickelt z.B. Roggenbrot erst am zweiten Tag seine Aromen </a:t>
            </a:r>
            <a:r>
              <a:rPr lang="de-DE" dirty="0" smtClean="0">
                <a:sym typeface="Wingdings" panose="05000000000000000000" pitchFamily="2" charset="2"/>
              </a:rPr>
              <a:t> Die Kompetenz und das </a:t>
            </a:r>
            <a:r>
              <a:rPr lang="de-DE" dirty="0" err="1" smtClean="0">
                <a:sym typeface="Wingdings" panose="05000000000000000000" pitchFamily="2" charset="2"/>
              </a:rPr>
              <a:t>Know</a:t>
            </a:r>
            <a:r>
              <a:rPr lang="de-DE" dirty="0" smtClean="0">
                <a:sym typeface="Wingdings" panose="05000000000000000000" pitchFamily="2" charset="2"/>
              </a:rPr>
              <a:t> </a:t>
            </a:r>
            <a:r>
              <a:rPr lang="de-DE" dirty="0" err="1" smtClean="0">
                <a:sym typeface="Wingdings" panose="05000000000000000000" pitchFamily="2" charset="2"/>
              </a:rPr>
              <a:t>How</a:t>
            </a:r>
            <a:r>
              <a:rPr lang="de-DE" dirty="0" smtClean="0">
                <a:sym typeface="Wingdings" panose="05000000000000000000" pitchFamily="2" charset="2"/>
              </a:rPr>
              <a:t> zu Brot und Backwaren gehen verloren.</a:t>
            </a:r>
            <a:endParaRPr lang="de-DE" dirty="0" smtClean="0"/>
          </a:p>
          <a:p>
            <a:pPr>
              <a:buFont typeface="Arial" pitchFamily="34" charset="0"/>
              <a:buChar char="•"/>
            </a:pPr>
            <a:r>
              <a:rPr lang="de-DE" dirty="0" smtClean="0"/>
              <a:t>Die zentralen Ursachen für Lebensmittelverluste der Produktgruppe Brot und Backwaren sind die kurze Produktfrische (sog. „ultrafrische Produkte“) bei gleichzeitig geforderter Verfügbarkeit der frischen Waren bis zum Tagesende</a:t>
            </a:r>
          </a:p>
          <a:p>
            <a:pPr>
              <a:buFont typeface="Arial" pitchFamily="34" charset="0"/>
              <a:buNone/>
            </a:pPr>
            <a:endParaRPr lang="de-DE" dirty="0" smtClean="0"/>
          </a:p>
          <a:p>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Der folgende Film war u.a. Anlass</a:t>
            </a:r>
            <a:r>
              <a:rPr lang="de-DE" baseline="0" dirty="0" smtClean="0"/>
              <a:t> für das Klimaschutzministerium, sich der Forschung dem Thema LMA zu widmen. Einige relevante Passagen für die Schulung sind hier herausgeschnitten.</a:t>
            </a:r>
          </a:p>
          <a:p>
            <a:endParaRPr lang="de-DE" dirty="0" smtClean="0"/>
          </a:p>
          <a:p>
            <a:r>
              <a:rPr lang="de-DE" dirty="0" smtClean="0"/>
              <a:t>In Europa sind Lebensmittel</a:t>
            </a:r>
            <a:r>
              <a:rPr lang="de-DE" baseline="0" dirty="0" smtClean="0"/>
              <a:t> inzwischen so günstig, dass Verbraucher nicht nur Speisereste, sondern auch frische Produkte wegwerfen. In Österreich beispielsweise wirft ein durchschnittlicher Haushalt 100 kg Lebensmittel jährlich weg. Dies entspricht ca. 400 Euro pro Jahr. </a:t>
            </a:r>
          </a:p>
          <a:p>
            <a:r>
              <a:rPr lang="de-DE" baseline="0" dirty="0" smtClean="0"/>
              <a:t>Auf Deutschland hochgerechnet entspricht dies 20 Mrd. Euro jährlich oder dem Jahresumsatz von Aldi. </a:t>
            </a:r>
          </a:p>
          <a:p>
            <a:r>
              <a:rPr lang="de-DE" baseline="0" dirty="0" smtClean="0"/>
              <a:t>Verarbeitete Lebensmittel wie Brot werden besonders häufig weggeworfen. </a:t>
            </a:r>
          </a:p>
          <a:p>
            <a:r>
              <a:rPr lang="de-DE" baseline="0" dirty="0" smtClean="0"/>
              <a:t>Bäckereien, die Shops in Vorkassenzonen betreiben, sind häufig vertraglich verpflichtet, bis 18:30 Uhr ein volles Brotregal vorzuhalten. </a:t>
            </a:r>
          </a:p>
          <a:p>
            <a:r>
              <a:rPr lang="de-DE" baseline="0" dirty="0" smtClean="0"/>
              <a:t>In Deutschland werden jährlich 500.000 Tonnen Brot weggeworfen. Ganz Niedersachsen könnte damit versorgt werden.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9</a:t>
            </a:fld>
            <a:endParaRPr lang="de-DE"/>
          </a:p>
        </p:txBody>
      </p:sp>
    </p:spTree>
    <p:extLst>
      <p:ext uri="{BB962C8B-B14F-4D97-AF65-F5344CB8AC3E}">
        <p14:creationId xmlns="" xmlns:p14="http://schemas.microsoft.com/office/powerpoint/2010/main" val="4246034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dirty="0" smtClean="0"/>
              <a:t>Titelmasterformat durch Klicken bearbeiten</a:t>
            </a:r>
            <a:endParaRPr lang="de-DE" dirty="0"/>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6E63D0AF-2A7C-4713-8511-EC2685734EE4}" type="datetimeFigureOut">
              <a:rPr lang="de-DE" smtClean="0"/>
              <a:pPr/>
              <a:t>04.12.2014</a:t>
            </a:fld>
            <a:endParaRPr lang="de-DE" dirty="0"/>
          </a:p>
        </p:txBody>
      </p:sp>
      <p:sp>
        <p:nvSpPr>
          <p:cNvPr id="5" name="Fußzeilenplatzhalter 4"/>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E63D0AF-2A7C-4713-8511-EC2685734EE4}" type="datetimeFigureOut">
              <a:rPr lang="de-DE" smtClean="0"/>
              <a:pPr/>
              <a:t>04.12.2014</a:t>
            </a:fld>
            <a:endParaRPr lang="de-DE"/>
          </a:p>
        </p:txBody>
      </p:sp>
      <p:sp>
        <p:nvSpPr>
          <p:cNvPr id="5" name="Fußzeilenplatzhalter 4"/>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r>
              <a:rPr lang="de-DE" smtClean="0"/>
              <a:t>27. Oktober 2014</a:t>
            </a:r>
            <a:endParaRPr lang="de-DE" dirty="0"/>
          </a:p>
        </p:txBody>
      </p:sp>
      <p:sp>
        <p:nvSpPr>
          <p:cNvPr id="4" name="Fußzeilenplatzhalter 3"/>
          <p:cNvSpPr>
            <a:spLocks noGrp="1"/>
          </p:cNvSpPr>
          <p:nvPr>
            <p:ph type="ftr" sz="quarter" idx="11"/>
          </p:nvPr>
        </p:nvSpPr>
        <p:spPr/>
        <p:txBody>
          <a:bodyPr/>
          <a:lstStyle/>
          <a:p>
            <a:r>
              <a:rPr lang="de-DE" smtClean="0"/>
              <a:t>Workshop für Bäckereifachverkäuferinnen zur Optimierung des Bestellwesens und der Retourenquote</a:t>
            </a:r>
          </a:p>
          <a:p>
            <a:r>
              <a:rPr lang="de-DE" smtClean="0"/>
              <a:t>Lena Heitkönig – Burkhard Lange (FH Münster)</a:t>
            </a:r>
            <a:endParaRPr lang="de-DE" dirty="0"/>
          </a:p>
        </p:txBody>
      </p:sp>
      <p:sp>
        <p:nvSpPr>
          <p:cNvPr id="5" name="Foliennummernplatzhalter 4"/>
          <p:cNvSpPr>
            <a:spLocks noGrp="1"/>
          </p:cNvSpPr>
          <p:nvPr>
            <p:ph type="sldNum" sz="quarter" idx="12"/>
          </p:nvPr>
        </p:nvSpPr>
        <p:spPr/>
        <p:txBody>
          <a:bodyPr/>
          <a:lstStyle/>
          <a:p>
            <a:fld id="{00DBC5F4-7F38-4DF4-B5D4-FB9599B5D9A0}" type="slidenum">
              <a:rPr lang="de-DE" smtClean="0"/>
              <a:pPr/>
              <a:t>‹Nr.›</a:t>
            </a:fld>
            <a:endParaRPr lang="de-D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E63D0AF-2A7C-4713-8511-EC2685734EE4}" type="datetimeFigureOut">
              <a:rPr lang="de-DE" smtClean="0"/>
              <a:pPr/>
              <a:t>04.12.2014</a:t>
            </a:fld>
            <a:endParaRPr lang="de-DE" dirty="0"/>
          </a:p>
        </p:txBody>
      </p:sp>
      <p:sp>
        <p:nvSpPr>
          <p:cNvPr id="5" name="Fußzeilenplatzhalter 4"/>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fld id="{6E63D0AF-2A7C-4713-8511-EC2685734EE4}" type="datetimeFigureOut">
              <a:rPr lang="de-DE" smtClean="0"/>
              <a:pPr/>
              <a:t>04.12.2014</a:t>
            </a:fld>
            <a:endParaRPr lang="de-DE"/>
          </a:p>
        </p:txBody>
      </p:sp>
      <p:sp>
        <p:nvSpPr>
          <p:cNvPr id="5" name="Fußzeilenplatzhalter 4"/>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6E63D0AF-2A7C-4713-8511-EC2685734EE4}" type="datetimeFigureOut">
              <a:rPr lang="de-DE" smtClean="0"/>
              <a:pPr/>
              <a:t>04.12.2014</a:t>
            </a:fld>
            <a:endParaRPr lang="de-DE"/>
          </a:p>
        </p:txBody>
      </p:sp>
      <p:sp>
        <p:nvSpPr>
          <p:cNvPr id="6" name="Fußzeilenplatzhalter 5"/>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7" name="Foliennummernplatzhalter 6"/>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6E63D0AF-2A7C-4713-8511-EC2685734EE4}" type="datetimeFigureOut">
              <a:rPr lang="de-DE" smtClean="0"/>
              <a:pPr/>
              <a:t>04.12.2014</a:t>
            </a:fld>
            <a:endParaRPr lang="de-DE"/>
          </a:p>
        </p:txBody>
      </p:sp>
      <p:sp>
        <p:nvSpPr>
          <p:cNvPr id="8" name="Fußzeilenplatzhalter 7"/>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9" name="Foliennummernplatzhalter 8"/>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6E63D0AF-2A7C-4713-8511-EC2685734EE4}" type="datetimeFigureOut">
              <a:rPr lang="de-DE" smtClean="0"/>
              <a:pPr/>
              <a:t>04.12.2014</a:t>
            </a:fld>
            <a:endParaRPr lang="de-DE"/>
          </a:p>
        </p:txBody>
      </p:sp>
      <p:sp>
        <p:nvSpPr>
          <p:cNvPr id="4" name="Fußzeilenplatzhalter 3"/>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5" name="Foliennummernplatzhalter 4"/>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6E63D0AF-2A7C-4713-8511-EC2685734EE4}" type="datetimeFigureOut">
              <a:rPr lang="de-DE" smtClean="0"/>
              <a:pPr/>
              <a:t>04.12.2014</a:t>
            </a:fld>
            <a:endParaRPr lang="de-DE"/>
          </a:p>
        </p:txBody>
      </p:sp>
      <p:sp>
        <p:nvSpPr>
          <p:cNvPr id="3" name="Fußzeilenplatzhalter 2"/>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4" name="Foliennummernplatzhalter 3"/>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6E63D0AF-2A7C-4713-8511-EC2685734EE4}" type="datetimeFigureOut">
              <a:rPr lang="de-DE" smtClean="0"/>
              <a:pPr/>
              <a:t>04.12.2014</a:t>
            </a:fld>
            <a:endParaRPr lang="de-DE"/>
          </a:p>
        </p:txBody>
      </p:sp>
      <p:sp>
        <p:nvSpPr>
          <p:cNvPr id="6" name="Fußzeilenplatzhalter 5"/>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7" name="Foliennummernplatzhalter 6"/>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E63D0AF-2A7C-4713-8511-EC2685734EE4}" type="datetimeFigureOut">
              <a:rPr lang="de-DE" smtClean="0"/>
              <a:pPr/>
              <a:t>04.12.2014</a:t>
            </a:fld>
            <a:endParaRPr lang="de-DE"/>
          </a:p>
        </p:txBody>
      </p:sp>
      <p:sp>
        <p:nvSpPr>
          <p:cNvPr id="5" name="Fußzeilenplatzhalter 4"/>
          <p:cNvSpPr>
            <a:spLocks noGrp="1"/>
          </p:cNvSpPr>
          <p:nvPr>
            <p:ph type="ftr" sz="quarter" idx="11"/>
          </p:nvPr>
        </p:nvSpPr>
        <p:spPr/>
        <p:txBody>
          <a:body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Grafik 6" descr="tumblr_static_7lcmgvkzvgkkso4woswoo80sk.jpg"/>
          <p:cNvPicPr>
            <a:picLocks noChangeAspect="1"/>
          </p:cNvPicPr>
          <p:nvPr userDrawn="1"/>
        </p:nvPicPr>
        <p:blipFill>
          <a:blip r:embed="rId13" cstate="print"/>
          <a:srcRect l="15932" r="15506" b="11665"/>
          <a:stretch>
            <a:fillRect/>
          </a:stretch>
        </p:blipFill>
        <p:spPr>
          <a:xfrm>
            <a:off x="0" y="-27384"/>
            <a:ext cx="9144000" cy="6885384"/>
          </a:xfrm>
          <a:prstGeom prst="rect">
            <a:avLst/>
          </a:prstGeom>
        </p:spPr>
      </p:pic>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solidFill>
              </a:defRPr>
            </a:lvl1pPr>
          </a:lstStyle>
          <a:p>
            <a:r>
              <a:rPr lang="de-DE" dirty="0" smtClean="0"/>
              <a:t>27. Oktober 2014</a:t>
            </a:r>
            <a:endParaRPr lang="de-DE" dirty="0"/>
          </a:p>
        </p:txBody>
      </p:sp>
      <p:sp>
        <p:nvSpPr>
          <p:cNvPr id="5" name="Fußzeilenplatzhalter 4"/>
          <p:cNvSpPr>
            <a:spLocks noGrp="1"/>
          </p:cNvSpPr>
          <p:nvPr>
            <p:ph type="ftr" sz="quarter" idx="3"/>
          </p:nvPr>
        </p:nvSpPr>
        <p:spPr>
          <a:xfrm>
            <a:off x="2771800" y="6356350"/>
            <a:ext cx="3816424" cy="365125"/>
          </a:xfrm>
          <a:prstGeom prst="rect">
            <a:avLst/>
          </a:prstGeom>
        </p:spPr>
        <p:txBody>
          <a:bodyPr vert="horz" lIns="91440" tIns="45720" rIns="91440" bIns="45720" rtlCol="0" anchor="ctr"/>
          <a:lstStyle>
            <a:lvl1pPr algn="ctr">
              <a:defRPr sz="1200">
                <a:solidFill>
                  <a:schemeClr val="tx1"/>
                </a:solidFill>
              </a:defRPr>
            </a:lvl1pPr>
          </a:lstStyle>
          <a:p>
            <a:r>
              <a:rPr lang="de-DE" dirty="0" smtClean="0"/>
              <a:t>Workshop für Bäckereifachverkäuferinnen zur Optimierung des Bestellwesens und der </a:t>
            </a:r>
            <a:r>
              <a:rPr lang="de-DE" dirty="0" err="1" smtClean="0"/>
              <a:t>Retourenquote</a:t>
            </a:r>
            <a:endParaRPr lang="de-DE" dirty="0" smtClean="0"/>
          </a:p>
          <a:p>
            <a:r>
              <a:rPr lang="de-DE" dirty="0" smtClean="0"/>
              <a:t>Lena Heitkönig – Burkhard Lange (FH Münster)</a:t>
            </a:r>
            <a:endParaRPr lang="de-DE" dirty="0"/>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‹Nr.›</a:t>
            </a:fld>
            <a:endParaRPr lang="de-DE"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gif"/><Relationship Id="rId7" Type="http://schemas.openxmlformats.org/officeDocument/2006/relationships/image" Target="../media/image22.png"/><Relationship Id="rId12"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jpeg"/><Relationship Id="rId11" Type="http://schemas.openxmlformats.org/officeDocument/2006/relationships/image" Target="../media/image25.jpeg"/><Relationship Id="rId5" Type="http://schemas.openxmlformats.org/officeDocument/2006/relationships/image" Target="../media/image20.png"/><Relationship Id="rId10" Type="http://schemas.openxmlformats.org/officeDocument/2006/relationships/image" Target="../media/image24.jpeg"/><Relationship Id="rId4" Type="http://schemas.openxmlformats.org/officeDocument/2006/relationships/image" Target="../media/image19.png"/><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12.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jpeg"/><Relationship Id="rId9" Type="http://schemas.openxmlformats.org/officeDocument/2006/relationships/image" Target="../media/image41.png"/></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6.jpeg"/><Relationship Id="rId7"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38.jpe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38.jpe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47.png"/><Relationship Id="rId5" Type="http://schemas.openxmlformats.org/officeDocument/2006/relationships/diagramQuickStyle" Target="../diagrams/quickStyle1.xml"/><Relationship Id="rId10" Type="http://schemas.openxmlformats.org/officeDocument/2006/relationships/image" Target="../media/image38.jpeg"/><Relationship Id="rId4" Type="http://schemas.openxmlformats.org/officeDocument/2006/relationships/diagramLayout" Target="../diagrams/layout1.xml"/><Relationship Id="rId9"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jpeg"/></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gif"/><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image" Target="../media/image6.jpe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descr="C:\Users\MediaMarkt\Pictures\Sonstiges\Hintergründe\Tapete\1242075l.jpg"/>
          <p:cNvPicPr>
            <a:picLocks noChangeAspect="1" noChangeArrowheads="1"/>
          </p:cNvPicPr>
          <p:nvPr/>
        </p:nvPicPr>
        <p:blipFill>
          <a:blip r:embed="rId3" cstate="print"/>
          <a:srcRect b="54825"/>
          <a:stretch>
            <a:fillRect/>
          </a:stretch>
        </p:blipFill>
        <p:spPr bwMode="auto">
          <a:xfrm>
            <a:off x="2025415" y="613081"/>
            <a:ext cx="5173633" cy="3739539"/>
          </a:xfrm>
          <a:prstGeom prst="rect">
            <a:avLst/>
          </a:prstGeom>
          <a:noFill/>
        </p:spPr>
      </p:pic>
      <p:sp>
        <p:nvSpPr>
          <p:cNvPr id="13" name="Rechteck 12"/>
          <p:cNvSpPr/>
          <p:nvPr/>
        </p:nvSpPr>
        <p:spPr>
          <a:xfrm>
            <a:off x="1809392" y="627484"/>
            <a:ext cx="5498912" cy="3539854"/>
          </a:xfrm>
          <a:prstGeom prst="rect">
            <a:avLst/>
          </a:prstGeom>
          <a:solidFill>
            <a:schemeClr val="bg1">
              <a:alpha val="6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28" name="Picture 4" descr="C:\Users\MediaMarkt\Documents\iSun Project Prof. Ritter\Produkte von mir\Bilder\13-015B-1-670x468.png"/>
          <p:cNvPicPr>
            <a:picLocks noChangeAspect="1" noChangeArrowheads="1"/>
          </p:cNvPicPr>
          <p:nvPr/>
        </p:nvPicPr>
        <p:blipFill>
          <a:blip r:embed="rId4" cstate="print"/>
          <a:srcRect/>
          <a:stretch>
            <a:fillRect/>
          </a:stretch>
        </p:blipFill>
        <p:spPr bwMode="auto">
          <a:xfrm>
            <a:off x="1331640" y="267444"/>
            <a:ext cx="6484838" cy="4529708"/>
          </a:xfrm>
          <a:prstGeom prst="rect">
            <a:avLst/>
          </a:prstGeom>
          <a:noFill/>
        </p:spPr>
      </p:pic>
      <p:sp>
        <p:nvSpPr>
          <p:cNvPr id="12" name="Textfeld 11"/>
          <p:cNvSpPr txBox="1"/>
          <p:nvPr/>
        </p:nvSpPr>
        <p:spPr>
          <a:xfrm>
            <a:off x="1990679" y="1124744"/>
            <a:ext cx="5245617" cy="2708434"/>
          </a:xfrm>
          <a:prstGeom prst="rect">
            <a:avLst/>
          </a:prstGeom>
          <a:noFill/>
        </p:spPr>
        <p:txBody>
          <a:bodyPr wrap="square" rtlCol="0">
            <a:spAutoFit/>
          </a:bodyPr>
          <a:lstStyle/>
          <a:p>
            <a:pPr algn="ctr"/>
            <a:r>
              <a:rPr lang="de-DE" sz="3400" b="1" dirty="0" smtClean="0"/>
              <a:t>Workshop für Bäckereifachverkäufer-Innen zur Optimierung des Bestellwesens und der </a:t>
            </a:r>
            <a:r>
              <a:rPr lang="de-DE" sz="3400" b="1" dirty="0" err="1" smtClean="0"/>
              <a:t>Retourenquote</a:t>
            </a:r>
            <a:endParaRPr lang="de-DE" sz="3400" b="1" dirty="0" smtClean="0"/>
          </a:p>
        </p:txBody>
      </p:sp>
      <p:pic>
        <p:nvPicPr>
          <p:cNvPr id="20" name="Picture 36" descr="http://www.klimapark-rietberg.de/wp-content/uploads/2013/08/RZ_Logo_nrw-fortschritt_final_2-3.jpg"/>
          <p:cNvPicPr>
            <a:picLocks noChangeAspect="1" noChangeArrowheads="1"/>
          </p:cNvPicPr>
          <p:nvPr/>
        </p:nvPicPr>
        <p:blipFill>
          <a:blip r:embed="rId5" cstate="print"/>
          <a:srcRect/>
          <a:stretch>
            <a:fillRect/>
          </a:stretch>
        </p:blipFill>
        <p:spPr bwMode="auto">
          <a:xfrm>
            <a:off x="4175956" y="5085184"/>
            <a:ext cx="1188132" cy="438977"/>
          </a:xfrm>
          <a:prstGeom prst="rect">
            <a:avLst/>
          </a:prstGeom>
          <a:noFill/>
        </p:spPr>
      </p:pic>
      <p:sp>
        <p:nvSpPr>
          <p:cNvPr id="21" name="Textfeld 20"/>
          <p:cNvSpPr txBox="1"/>
          <p:nvPr/>
        </p:nvSpPr>
        <p:spPr>
          <a:xfrm>
            <a:off x="485005" y="4869020"/>
            <a:ext cx="3078883" cy="215444"/>
          </a:xfrm>
          <a:prstGeom prst="rect">
            <a:avLst/>
          </a:prstGeom>
          <a:noFill/>
        </p:spPr>
        <p:txBody>
          <a:bodyPr wrap="square" rtlCol="0">
            <a:spAutoFit/>
          </a:bodyPr>
          <a:lstStyle/>
          <a:p>
            <a:r>
              <a:rPr lang="de-DE" sz="800" dirty="0"/>
              <a:t>Dieses Projekt wird gefördert durch:</a:t>
            </a:r>
          </a:p>
        </p:txBody>
      </p:sp>
      <p:pic>
        <p:nvPicPr>
          <p:cNvPr id="2" name="Picture 2"/>
          <p:cNvPicPr>
            <a:picLocks noChangeAspect="1" noChangeArrowheads="1"/>
          </p:cNvPicPr>
          <p:nvPr/>
        </p:nvPicPr>
        <p:blipFill>
          <a:blip r:embed="rId6" cstate="print"/>
          <a:srcRect/>
          <a:stretch>
            <a:fillRect/>
          </a:stretch>
        </p:blipFill>
        <p:spPr bwMode="auto">
          <a:xfrm>
            <a:off x="630386" y="5103068"/>
            <a:ext cx="2374899" cy="413444"/>
          </a:xfrm>
          <a:prstGeom prst="rect">
            <a:avLst/>
          </a:prstGeom>
          <a:noFill/>
          <a:ln w="6350">
            <a:solidFill>
              <a:schemeClr val="tx1"/>
            </a:solidFill>
            <a:miter lim="800000"/>
            <a:headEnd/>
            <a:tailEnd/>
          </a:ln>
          <a:effectLst/>
        </p:spPr>
      </p:pic>
      <p:pic>
        <p:nvPicPr>
          <p:cNvPr id="3" name="Picture 4" descr="https://www.fh-muenster.de/isun/index.php.media/288424/iSuN_buntaufhellblau_L_140pixel.jpg"/>
          <p:cNvPicPr>
            <a:picLocks noChangeAspect="1" noChangeArrowheads="1"/>
          </p:cNvPicPr>
          <p:nvPr/>
        </p:nvPicPr>
        <p:blipFill>
          <a:blip r:embed="rId7" cstate="print">
            <a:clrChange>
              <a:clrFrom>
                <a:srgbClr val="DCE4EF"/>
              </a:clrFrom>
              <a:clrTo>
                <a:srgbClr val="DCE4EF">
                  <a:alpha val="0"/>
                </a:srgbClr>
              </a:clrTo>
            </a:clrChange>
          </a:blip>
          <a:srcRect/>
          <a:stretch>
            <a:fillRect/>
          </a:stretch>
        </p:blipFill>
        <p:spPr bwMode="auto">
          <a:xfrm>
            <a:off x="5652120" y="4940448"/>
            <a:ext cx="1333500" cy="876300"/>
          </a:xfrm>
          <a:prstGeom prst="rect">
            <a:avLst/>
          </a:prstGeom>
          <a:noFill/>
        </p:spPr>
      </p:pic>
      <p:pic>
        <p:nvPicPr>
          <p:cNvPr id="1030" name="Picture 6" descr="https://www.fh-muenster.de/img/logo_fh_muenster.gif"/>
          <p:cNvPicPr>
            <a:picLocks noChangeAspect="1" noChangeArrowheads="1"/>
          </p:cNvPicPr>
          <p:nvPr/>
        </p:nvPicPr>
        <p:blipFill>
          <a:blip r:embed="rId8" cstate="print"/>
          <a:srcRect/>
          <a:stretch>
            <a:fillRect/>
          </a:stretch>
        </p:blipFill>
        <p:spPr bwMode="auto">
          <a:xfrm>
            <a:off x="6948264" y="4869858"/>
            <a:ext cx="1872208" cy="863398"/>
          </a:xfrm>
          <a:prstGeom prst="rect">
            <a:avLst/>
          </a:prstGeom>
          <a:noFill/>
          <a:ln w="6350">
            <a:solidFill>
              <a:schemeClr val="tx1"/>
            </a:solid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5364088" y="1412776"/>
            <a:ext cx="1368152" cy="936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745232" y="274638"/>
            <a:ext cx="5842992" cy="1143000"/>
          </a:xfrm>
        </p:spPr>
        <p:txBody>
          <a:bodyPr>
            <a:noAutofit/>
          </a:bodyPr>
          <a:lstStyle/>
          <a:p>
            <a:pPr algn="l"/>
            <a:r>
              <a:rPr lang="de-DE" sz="2400" dirty="0" smtClean="0">
                <a:solidFill>
                  <a:srgbClr val="000000"/>
                </a:solidFill>
              </a:rPr>
              <a:t>Studie „Reduktion der Lebensmittelabfälle bei Brot und Backwaren“</a:t>
            </a:r>
            <a:endParaRPr lang="de-DE" sz="2400" dirty="0"/>
          </a:p>
        </p:txBody>
      </p:sp>
      <p:sp>
        <p:nvSpPr>
          <p:cNvPr id="3" name="Inhaltsplatzhalter 2"/>
          <p:cNvSpPr>
            <a:spLocks noGrp="1"/>
          </p:cNvSpPr>
          <p:nvPr>
            <p:ph idx="1"/>
          </p:nvPr>
        </p:nvSpPr>
        <p:spPr>
          <a:xfrm>
            <a:off x="817240" y="1600200"/>
            <a:ext cx="3754760" cy="3628999"/>
          </a:xfrm>
        </p:spPr>
        <p:txBody>
          <a:bodyPr>
            <a:normAutofit fontScale="92500"/>
          </a:bodyPr>
          <a:lstStyle/>
          <a:p>
            <a:pPr>
              <a:buNone/>
            </a:pPr>
            <a:r>
              <a:rPr lang="de-DE" sz="2600" b="1" dirty="0" smtClean="0"/>
              <a:t>Teilnehmende Bäckereien*:</a:t>
            </a:r>
          </a:p>
          <a:p>
            <a:r>
              <a:rPr lang="de-DE" sz="2600" dirty="0" smtClean="0"/>
              <a:t>Biobackstube </a:t>
            </a:r>
            <a:r>
              <a:rPr lang="de-DE" sz="2600" b="1" dirty="0" smtClean="0"/>
              <a:t>Ahaus</a:t>
            </a:r>
            <a:endParaRPr lang="de-DE" sz="2600" dirty="0" smtClean="0"/>
          </a:p>
          <a:p>
            <a:r>
              <a:rPr lang="de-DE" sz="2600" b="1" dirty="0" err="1" smtClean="0"/>
              <a:t>Cibaria</a:t>
            </a:r>
            <a:r>
              <a:rPr lang="de-DE" sz="2600" dirty="0" smtClean="0"/>
              <a:t> Vollkornbäckerei</a:t>
            </a:r>
          </a:p>
          <a:p>
            <a:r>
              <a:rPr lang="de-DE" sz="2600" dirty="0" smtClean="0"/>
              <a:t>Bäckerei </a:t>
            </a:r>
            <a:r>
              <a:rPr lang="de-DE" sz="2600" b="1" dirty="0" err="1" smtClean="0"/>
              <a:t>Ebbing</a:t>
            </a:r>
            <a:endParaRPr lang="de-DE" sz="2600" b="1" dirty="0" smtClean="0"/>
          </a:p>
          <a:p>
            <a:r>
              <a:rPr lang="de-DE" sz="2600" dirty="0" smtClean="0"/>
              <a:t>Der gute Bäcker H. </a:t>
            </a:r>
            <a:r>
              <a:rPr lang="de-DE" sz="2600" b="1" dirty="0" err="1" smtClean="0"/>
              <a:t>Krimphove</a:t>
            </a:r>
            <a:endParaRPr lang="de-DE" sz="2600" dirty="0" smtClean="0"/>
          </a:p>
          <a:p>
            <a:r>
              <a:rPr lang="de-DE" sz="2600" dirty="0" smtClean="0"/>
              <a:t>Ihr Bäcker </a:t>
            </a:r>
            <a:r>
              <a:rPr lang="de-DE" sz="2600" b="1" dirty="0" smtClean="0"/>
              <a:t>Schüren</a:t>
            </a:r>
          </a:p>
          <a:p>
            <a:r>
              <a:rPr lang="de-DE" sz="2600" b="1" dirty="0" smtClean="0"/>
              <a:t>Stadtbäckerei</a:t>
            </a:r>
            <a:endParaRPr lang="de-DE" sz="2600" dirty="0" smtClean="0"/>
          </a:p>
          <a:p>
            <a:endParaRPr lang="de-DE" dirty="0" smtClean="0"/>
          </a:p>
          <a:p>
            <a:endParaRPr lang="de-DE" dirty="0"/>
          </a:p>
        </p:txBody>
      </p:sp>
      <p:pic>
        <p:nvPicPr>
          <p:cNvPr id="1028" name="Picture 4" descr="http://www.cibaria.de/cms/upload/layout/logo.gif"/>
          <p:cNvPicPr>
            <a:picLocks noChangeAspect="1" noChangeArrowheads="1"/>
          </p:cNvPicPr>
          <p:nvPr/>
        </p:nvPicPr>
        <p:blipFill>
          <a:blip r:embed="rId3" cstate="print"/>
          <a:srcRect/>
          <a:stretch>
            <a:fillRect/>
          </a:stretch>
        </p:blipFill>
        <p:spPr bwMode="auto">
          <a:xfrm>
            <a:off x="5364088" y="1564805"/>
            <a:ext cx="1309689" cy="609601"/>
          </a:xfrm>
          <a:prstGeom prst="rect">
            <a:avLst/>
          </a:prstGeom>
          <a:noFill/>
        </p:spPr>
      </p:pic>
      <p:pic>
        <p:nvPicPr>
          <p:cNvPr id="1029" name="Picture 5"/>
          <p:cNvPicPr>
            <a:picLocks noChangeAspect="1" noChangeArrowheads="1"/>
          </p:cNvPicPr>
          <p:nvPr/>
        </p:nvPicPr>
        <p:blipFill>
          <a:blip r:embed="rId4" cstate="print"/>
          <a:srcRect/>
          <a:stretch>
            <a:fillRect/>
          </a:stretch>
        </p:blipFill>
        <p:spPr bwMode="auto">
          <a:xfrm>
            <a:off x="7246110" y="2251720"/>
            <a:ext cx="1609725" cy="914400"/>
          </a:xfrm>
          <a:prstGeom prst="rect">
            <a:avLst/>
          </a:prstGeom>
          <a:noFill/>
          <a:ln w="9525">
            <a:noFill/>
            <a:miter lim="800000"/>
            <a:headEnd/>
            <a:tailEnd/>
          </a:ln>
        </p:spPr>
      </p:pic>
      <p:pic>
        <p:nvPicPr>
          <p:cNvPr id="1031" name="Picture 7" descr="http://www.krimphove.de/bilder/logo.png"/>
          <p:cNvPicPr>
            <a:picLocks noChangeAspect="1" noChangeArrowheads="1"/>
          </p:cNvPicPr>
          <p:nvPr/>
        </p:nvPicPr>
        <p:blipFill>
          <a:blip r:embed="rId5" cstate="print"/>
          <a:srcRect/>
          <a:stretch>
            <a:fillRect/>
          </a:stretch>
        </p:blipFill>
        <p:spPr bwMode="auto">
          <a:xfrm>
            <a:off x="4716016" y="2668910"/>
            <a:ext cx="2133600" cy="800100"/>
          </a:xfrm>
          <a:prstGeom prst="rect">
            <a:avLst/>
          </a:prstGeom>
          <a:noFill/>
        </p:spPr>
      </p:pic>
      <p:pic>
        <p:nvPicPr>
          <p:cNvPr id="1033" name="Picture 9" descr="http://www.stadtbaeckerei-muenster.de/fileadmin/templates/_images/logo.jpg"/>
          <p:cNvPicPr>
            <a:picLocks noChangeAspect="1" noChangeArrowheads="1"/>
          </p:cNvPicPr>
          <p:nvPr/>
        </p:nvPicPr>
        <p:blipFill>
          <a:blip r:embed="rId6" cstate="print"/>
          <a:srcRect t="24192" b="21377"/>
          <a:stretch>
            <a:fillRect/>
          </a:stretch>
        </p:blipFill>
        <p:spPr bwMode="auto">
          <a:xfrm>
            <a:off x="5436097" y="4725144"/>
            <a:ext cx="3238500" cy="648072"/>
          </a:xfrm>
          <a:prstGeom prst="rect">
            <a:avLst/>
          </a:prstGeom>
          <a:noFill/>
        </p:spPr>
      </p:pic>
      <p:sp>
        <p:nvSpPr>
          <p:cNvPr id="1035" name="AutoShape 11" descr="Logo Bäcker Schüre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1037" name="AutoShape 13" descr="Logo Bäcker Schüre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pic>
        <p:nvPicPr>
          <p:cNvPr id="1038" name="Picture 14"/>
          <p:cNvPicPr>
            <a:picLocks noChangeAspect="1" noChangeArrowheads="1"/>
          </p:cNvPicPr>
          <p:nvPr/>
        </p:nvPicPr>
        <p:blipFill>
          <a:blip r:embed="rId7" cstate="print"/>
          <a:srcRect/>
          <a:stretch>
            <a:fillRect/>
          </a:stretch>
        </p:blipFill>
        <p:spPr bwMode="auto">
          <a:xfrm>
            <a:off x="4788024" y="3717032"/>
            <a:ext cx="3943350" cy="609600"/>
          </a:xfrm>
          <a:prstGeom prst="rect">
            <a:avLst/>
          </a:prstGeom>
          <a:noFill/>
          <a:ln w="9525">
            <a:noFill/>
            <a:miter lim="800000"/>
            <a:headEnd/>
            <a:tailEnd/>
          </a:ln>
        </p:spPr>
      </p:pic>
      <p:pic>
        <p:nvPicPr>
          <p:cNvPr id="1039" name="Picture 15" descr="C:\Users\MediaMarkt\Documents\iSun Project Prof. Ritter\Produkte von mir\Bilder\Rahmen\frame-1-3.jp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rot="16200000">
            <a:off x="5509506" y="1131355"/>
            <a:ext cx="1087130" cy="1521982"/>
          </a:xfrm>
          <a:prstGeom prst="rect">
            <a:avLst/>
          </a:prstGeom>
          <a:noFill/>
        </p:spPr>
      </p:pic>
      <p:pic>
        <p:nvPicPr>
          <p:cNvPr id="15" name="Picture 4" descr="C:\Users\MediaMarkt\Documents\iSun Project Prof. Ritter\Produkte von mir\Bilder\13-015B-1-670x468.png"/>
          <p:cNvPicPr>
            <a:picLocks noChangeAspect="1" noChangeArrowheads="1"/>
          </p:cNvPicPr>
          <p:nvPr/>
        </p:nvPicPr>
        <p:blipFill>
          <a:blip r:embed="rId9" cstate="print"/>
          <a:srcRect/>
          <a:stretch>
            <a:fillRect/>
          </a:stretch>
        </p:blipFill>
        <p:spPr bwMode="auto">
          <a:xfrm>
            <a:off x="7044428" y="2030670"/>
            <a:ext cx="2001882" cy="1398330"/>
          </a:xfrm>
          <a:prstGeom prst="rect">
            <a:avLst/>
          </a:prstGeom>
          <a:noFill/>
        </p:spPr>
      </p:pic>
      <p:pic>
        <p:nvPicPr>
          <p:cNvPr id="1040" name="Picture 16" descr="C:\Users\MediaMarkt\Documents\iSun Project Prof. Ritter\Produkte von mir\Bilder\Rahmen\Frame8 copy.jpg"/>
          <p:cNvPicPr>
            <a:picLocks noChangeAspect="1" noChangeArrowheads="1"/>
          </p:cNvPicPr>
          <p:nvPr/>
        </p:nvPicPr>
        <p:blipFill>
          <a:blip r:embed="rId10" cstate="print">
            <a:clrChange>
              <a:clrFrom>
                <a:srgbClr val="FEFEFE"/>
              </a:clrFrom>
              <a:clrTo>
                <a:srgbClr val="FEFEFE">
                  <a:alpha val="0"/>
                </a:srgbClr>
              </a:clrTo>
            </a:clrChange>
          </a:blip>
          <a:srcRect/>
          <a:stretch>
            <a:fillRect/>
          </a:stretch>
        </p:blipFill>
        <p:spPr bwMode="auto">
          <a:xfrm>
            <a:off x="4427984" y="3677589"/>
            <a:ext cx="4572000" cy="759523"/>
          </a:xfrm>
          <a:prstGeom prst="rect">
            <a:avLst/>
          </a:prstGeom>
          <a:noFill/>
        </p:spPr>
      </p:pic>
      <p:pic>
        <p:nvPicPr>
          <p:cNvPr id="17" name="Picture 4" descr="C:\Users\MediaMarkt\Documents\iSun Project Prof. Ritter\Produkte von mir\Bilder\13-015B-1-670x468.png"/>
          <p:cNvPicPr>
            <a:picLocks noChangeAspect="1" noChangeArrowheads="1"/>
          </p:cNvPicPr>
          <p:nvPr/>
        </p:nvPicPr>
        <p:blipFill>
          <a:blip r:embed="rId9" cstate="print"/>
          <a:srcRect/>
          <a:stretch>
            <a:fillRect/>
          </a:stretch>
        </p:blipFill>
        <p:spPr bwMode="auto">
          <a:xfrm>
            <a:off x="5220072" y="4581128"/>
            <a:ext cx="3779913" cy="936104"/>
          </a:xfrm>
          <a:prstGeom prst="rect">
            <a:avLst/>
          </a:prstGeom>
          <a:noFill/>
        </p:spPr>
      </p:pic>
      <p:pic>
        <p:nvPicPr>
          <p:cNvPr id="11266" name="Picture 2" descr="http://www.4rat.de/images/upload/bilder/popup_images/4rat-biobaecker-logo-deutsch-gross.jpg"/>
          <p:cNvPicPr>
            <a:picLocks noChangeAspect="1" noChangeArrowheads="1"/>
          </p:cNvPicPr>
          <p:nvPr/>
        </p:nvPicPr>
        <p:blipFill>
          <a:blip r:embed="rId11" cstate="print"/>
          <a:srcRect t="30240" b="31961"/>
          <a:stretch>
            <a:fillRect/>
          </a:stretch>
        </p:blipFill>
        <p:spPr bwMode="auto">
          <a:xfrm>
            <a:off x="7164288" y="1124744"/>
            <a:ext cx="1538536" cy="581559"/>
          </a:xfrm>
          <a:prstGeom prst="rect">
            <a:avLst/>
          </a:prstGeom>
          <a:noFill/>
        </p:spPr>
      </p:pic>
      <p:pic>
        <p:nvPicPr>
          <p:cNvPr id="13" name="Picture 3" descr="C:\Users\MediaMarkt\Documents\iSun Project Prof. Ritter\Produkte von mir\Bilder\FrameMyTV1083.jpg"/>
          <p:cNvPicPr>
            <a:picLocks noChangeAspect="1" noChangeArrowheads="1"/>
          </p:cNvPicPr>
          <p:nvPr/>
        </p:nvPicPr>
        <p:blipFill>
          <a:blip r:embed="rId12" cstate="print">
            <a:clrChange>
              <a:clrFrom>
                <a:srgbClr val="FBFBFB"/>
              </a:clrFrom>
              <a:clrTo>
                <a:srgbClr val="FBFBFB">
                  <a:alpha val="0"/>
                </a:srgbClr>
              </a:clrTo>
            </a:clrChange>
          </a:blip>
          <a:srcRect/>
          <a:stretch>
            <a:fillRect/>
          </a:stretch>
        </p:blipFill>
        <p:spPr bwMode="auto">
          <a:xfrm>
            <a:off x="6804248" y="908720"/>
            <a:ext cx="2267744" cy="1024878"/>
          </a:xfrm>
          <a:prstGeom prst="rect">
            <a:avLst/>
          </a:prstGeom>
          <a:noFill/>
        </p:spPr>
      </p:pic>
      <p:sp>
        <p:nvSpPr>
          <p:cNvPr id="19" name="Textfeld 18"/>
          <p:cNvSpPr txBox="1"/>
          <p:nvPr/>
        </p:nvSpPr>
        <p:spPr>
          <a:xfrm>
            <a:off x="899592" y="5589240"/>
            <a:ext cx="1011815" cy="261610"/>
          </a:xfrm>
          <a:prstGeom prst="rect">
            <a:avLst/>
          </a:prstGeom>
          <a:noFill/>
        </p:spPr>
        <p:txBody>
          <a:bodyPr wrap="none" rtlCol="0">
            <a:spAutoFit/>
          </a:bodyPr>
          <a:lstStyle/>
          <a:p>
            <a:r>
              <a:rPr lang="de-DE" sz="1100" dirty="0" smtClean="0"/>
              <a:t>* alphabetisch</a:t>
            </a:r>
            <a:endParaRPr lang="de-DE" sz="1100" dirty="0"/>
          </a:p>
        </p:txBody>
      </p:sp>
      <p:sp>
        <p:nvSpPr>
          <p:cNvPr id="26"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10</a:t>
            </a:fld>
            <a:endParaRPr lang="de-DE" dirty="0"/>
          </a:p>
        </p:txBody>
      </p:sp>
      <p:sp>
        <p:nvSpPr>
          <p:cNvPr id="27"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2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ch oben gekrümmter Pfeil 7"/>
          <p:cNvSpPr/>
          <p:nvPr/>
        </p:nvSpPr>
        <p:spPr>
          <a:xfrm>
            <a:off x="2843808" y="4581128"/>
            <a:ext cx="4968552" cy="1224136"/>
          </a:xfrm>
          <a:prstGeom prst="curvedUpArrow">
            <a:avLst/>
          </a:prstGeom>
          <a:solidFill>
            <a:srgbClr val="FF0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pic>
        <p:nvPicPr>
          <p:cNvPr id="22529" name="Picture 1"/>
          <p:cNvPicPr>
            <a:picLocks noChangeAspect="1" noChangeArrowheads="1"/>
          </p:cNvPicPr>
          <p:nvPr/>
        </p:nvPicPr>
        <p:blipFill>
          <a:blip r:embed="rId3" cstate="print"/>
          <a:srcRect l="29658" t="23952" r="14692" b="5489"/>
          <a:stretch>
            <a:fillRect/>
          </a:stretch>
        </p:blipFill>
        <p:spPr bwMode="auto">
          <a:xfrm>
            <a:off x="755576" y="1340768"/>
            <a:ext cx="4100118" cy="3249150"/>
          </a:xfrm>
          <a:prstGeom prst="rect">
            <a:avLst/>
          </a:prstGeom>
          <a:noFill/>
          <a:ln w="9525">
            <a:noFill/>
            <a:miter lim="800000"/>
            <a:headEnd/>
            <a:tailEnd/>
          </a:ln>
        </p:spPr>
      </p:pic>
      <p:sp>
        <p:nvSpPr>
          <p:cNvPr id="2" name="Titel 1"/>
          <p:cNvSpPr>
            <a:spLocks noGrp="1"/>
          </p:cNvSpPr>
          <p:nvPr>
            <p:ph type="title"/>
          </p:nvPr>
        </p:nvSpPr>
        <p:spPr/>
        <p:txBody>
          <a:bodyPr/>
          <a:lstStyle/>
          <a:p>
            <a:r>
              <a:rPr lang="de-DE" dirty="0" smtClean="0"/>
              <a:t>Erhebung der Retouren</a:t>
            </a:r>
            <a:endParaRPr lang="de-DE" dirty="0"/>
          </a:p>
        </p:txBody>
      </p:sp>
      <p:pic>
        <p:nvPicPr>
          <p:cNvPr id="3074" name="Picture 2" descr="C:\Users\MediaMarkt\Documents\iSun Project Prof. Ritter\Produkte von mir\Bilder\8d2fc43415.jpg"/>
          <p:cNvPicPr>
            <a:picLocks noChangeAspect="1" noChangeArrowheads="1"/>
          </p:cNvPicPr>
          <p:nvPr/>
        </p:nvPicPr>
        <p:blipFill>
          <a:blip r:embed="rId4" cstate="print"/>
          <a:srcRect/>
          <a:stretch>
            <a:fillRect/>
          </a:stretch>
        </p:blipFill>
        <p:spPr bwMode="auto">
          <a:xfrm>
            <a:off x="6141872" y="1641775"/>
            <a:ext cx="2319783" cy="2633464"/>
          </a:xfrm>
          <a:prstGeom prst="rect">
            <a:avLst/>
          </a:prstGeom>
          <a:noFill/>
        </p:spPr>
      </p:pic>
      <p:pic>
        <p:nvPicPr>
          <p:cNvPr id="3075" name="Picture 3" descr="C:\Users\MediaMarkt\Documents\iSun Project Prof. Ritter\Produkte von mir\Bilder\Rahmen\vintage-frame_2829300.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rot="16200000">
            <a:off x="5828008" y="1588665"/>
            <a:ext cx="3176615" cy="2808311"/>
          </a:xfrm>
          <a:prstGeom prst="rect">
            <a:avLst/>
          </a:prstGeom>
          <a:noFill/>
        </p:spPr>
      </p:pic>
      <p:pic>
        <p:nvPicPr>
          <p:cNvPr id="3077" name="Picture 5" descr="C:\Users\MediaMarkt\Documents\iSun Project Prof. Ritter\Produkte von mir\Bilder\Rahmen\frame-1-3.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5400000">
            <a:off x="971240" y="549040"/>
            <a:ext cx="3601120" cy="4896544"/>
          </a:xfrm>
          <a:prstGeom prst="rect">
            <a:avLst/>
          </a:prstGeom>
          <a:noFill/>
        </p:spPr>
      </p:pic>
      <p:sp>
        <p:nvSpPr>
          <p:cNvPr id="13"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11</a:t>
            </a:fld>
            <a:endParaRPr lang="de-DE" dirty="0"/>
          </a:p>
        </p:txBody>
      </p:sp>
      <p:sp>
        <p:nvSpPr>
          <p:cNvPr id="14"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1"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iterate type="lt">
                                    <p:tmPct val="0"/>
                                  </p:iterate>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par>
                                <p:cTn id="8" presetID="10" presetClass="entr" presetSubtype="0" fill="hold" nodeType="withEffect">
                                  <p:stCondLst>
                                    <p:cond delay="0"/>
                                  </p:stCondLst>
                                  <p:iterate type="lt">
                                    <p:tmPct val="0"/>
                                  </p:iterate>
                                  <p:childTnLst>
                                    <p:set>
                                      <p:cBhvr>
                                        <p:cTn id="9" dur="1" fill="hold">
                                          <p:stCondLst>
                                            <p:cond delay="0"/>
                                          </p:stCondLst>
                                        </p:cTn>
                                        <p:tgtEl>
                                          <p:spTgt spid="3075"/>
                                        </p:tgtEl>
                                        <p:attrNameLst>
                                          <p:attrName>style.visibility</p:attrName>
                                        </p:attrNameLst>
                                      </p:cBhvr>
                                      <p:to>
                                        <p:strVal val="visible"/>
                                      </p:to>
                                    </p:set>
                                    <p:animEffect transition="in" filter="fade">
                                      <p:cBhvr>
                                        <p:cTn id="10" dur="2000"/>
                                        <p:tgtEl>
                                          <p:spTgt spid="3075"/>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2600" dirty="0" smtClean="0"/>
              <a:t>Was glauben Sie? Wie hoch war der durchschnittliche Gesamtabfall während der </a:t>
            </a:r>
            <a:r>
              <a:rPr lang="de-DE" sz="2600" dirty="0" err="1" smtClean="0"/>
              <a:t>Messwoche</a:t>
            </a:r>
            <a:r>
              <a:rPr lang="de-DE" sz="2600" dirty="0" smtClean="0"/>
              <a:t> in einer Bäckerei?</a:t>
            </a:r>
            <a:endParaRPr lang="de-DE" sz="2600" dirty="0"/>
          </a:p>
        </p:txBody>
      </p:sp>
      <p:pic>
        <p:nvPicPr>
          <p:cNvPr id="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4982690"/>
            <a:ext cx="1055992" cy="702868"/>
          </a:xfrm>
          <a:prstGeom prst="rect">
            <a:avLst/>
          </a:prstGeom>
          <a:noFill/>
        </p:spPr>
      </p:pic>
      <p:pic>
        <p:nvPicPr>
          <p:cNvPr id="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7504" y="5030388"/>
            <a:ext cx="1055992" cy="702868"/>
          </a:xfrm>
          <a:prstGeom prst="rect">
            <a:avLst/>
          </a:prstGeom>
          <a:noFill/>
        </p:spPr>
      </p:pic>
      <p:pic>
        <p:nvPicPr>
          <p:cNvPr id="2050" name="Picture 2" descr="http://images.wisegeek.com/elephant.jpg"/>
          <p:cNvPicPr>
            <a:picLocks noChangeAspect="1" noChangeArrowheads="1"/>
          </p:cNvPicPr>
          <p:nvPr/>
        </p:nvPicPr>
        <p:blipFill>
          <a:blip r:embed="rId4" cstate="print">
            <a:clrChange>
              <a:clrFrom>
                <a:srgbClr val="FFFFFF"/>
              </a:clrFrom>
              <a:clrTo>
                <a:srgbClr val="FFFFFF">
                  <a:alpha val="0"/>
                </a:srgbClr>
              </a:clrTo>
            </a:clrChange>
          </a:blip>
          <a:srcRect b="6447"/>
          <a:stretch>
            <a:fillRect/>
          </a:stretch>
        </p:blipFill>
        <p:spPr bwMode="auto">
          <a:xfrm>
            <a:off x="4499462" y="1124744"/>
            <a:ext cx="7633378" cy="5184576"/>
          </a:xfrm>
          <a:prstGeom prst="rect">
            <a:avLst/>
          </a:prstGeom>
          <a:noFill/>
          <a:scene3d>
            <a:camera prst="orthographicFront">
              <a:rot lat="0" lon="10800000" rev="0"/>
            </a:camera>
            <a:lightRig rig="threePt" dir="t"/>
          </a:scene3d>
        </p:spPr>
      </p:pic>
      <p:sp>
        <p:nvSpPr>
          <p:cNvPr id="35" name="Textfeld 34"/>
          <p:cNvSpPr txBox="1"/>
          <p:nvPr/>
        </p:nvSpPr>
        <p:spPr>
          <a:xfrm>
            <a:off x="3491880" y="3068960"/>
            <a:ext cx="873957" cy="1754326"/>
          </a:xfrm>
          <a:prstGeom prst="rect">
            <a:avLst/>
          </a:prstGeom>
          <a:noFill/>
        </p:spPr>
        <p:txBody>
          <a:bodyPr wrap="none" rtlCol="0">
            <a:spAutoFit/>
          </a:bodyPr>
          <a:lstStyle/>
          <a:p>
            <a:r>
              <a:rPr lang="de-DE" sz="10800" dirty="0" smtClean="0"/>
              <a:t>=</a:t>
            </a:r>
            <a:endParaRPr lang="de-DE" sz="10800" dirty="0"/>
          </a:p>
        </p:txBody>
      </p:sp>
      <p:pic>
        <p:nvPicPr>
          <p:cNvPr id="3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5301208"/>
            <a:ext cx="1055992" cy="702868"/>
          </a:xfrm>
          <a:prstGeom prst="rect">
            <a:avLst/>
          </a:prstGeom>
          <a:noFill/>
        </p:spPr>
      </p:pic>
      <p:pic>
        <p:nvPicPr>
          <p:cNvPr id="3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5517232"/>
            <a:ext cx="1055992" cy="702868"/>
          </a:xfrm>
          <a:prstGeom prst="rect">
            <a:avLst/>
          </a:prstGeom>
          <a:noFill/>
        </p:spPr>
      </p:pic>
      <p:pic>
        <p:nvPicPr>
          <p:cNvPr id="3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75656" y="5661248"/>
            <a:ext cx="1055992" cy="702868"/>
          </a:xfrm>
          <a:prstGeom prst="rect">
            <a:avLst/>
          </a:prstGeom>
          <a:noFill/>
        </p:spPr>
      </p:pic>
      <p:pic>
        <p:nvPicPr>
          <p:cNvPr id="3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5661248"/>
            <a:ext cx="1055992" cy="702868"/>
          </a:xfrm>
          <a:prstGeom prst="rect">
            <a:avLst/>
          </a:prstGeom>
          <a:noFill/>
        </p:spPr>
      </p:pic>
      <p:pic>
        <p:nvPicPr>
          <p:cNvPr id="4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19672" y="5157192"/>
            <a:ext cx="1055992" cy="702868"/>
          </a:xfrm>
          <a:prstGeom prst="rect">
            <a:avLst/>
          </a:prstGeom>
          <a:noFill/>
        </p:spPr>
      </p:pic>
      <p:pic>
        <p:nvPicPr>
          <p:cNvPr id="4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5733256"/>
            <a:ext cx="1055992" cy="702868"/>
          </a:xfrm>
          <a:prstGeom prst="rect">
            <a:avLst/>
          </a:prstGeom>
          <a:noFill/>
        </p:spPr>
      </p:pic>
      <p:pic>
        <p:nvPicPr>
          <p:cNvPr id="4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0528" y="5661248"/>
            <a:ext cx="1055992" cy="702868"/>
          </a:xfrm>
          <a:prstGeom prst="rect">
            <a:avLst/>
          </a:prstGeom>
          <a:noFill/>
        </p:spPr>
      </p:pic>
      <p:pic>
        <p:nvPicPr>
          <p:cNvPr id="4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5301208"/>
            <a:ext cx="1055992" cy="702868"/>
          </a:xfrm>
          <a:prstGeom prst="rect">
            <a:avLst/>
          </a:prstGeom>
          <a:noFill/>
        </p:spPr>
      </p:pic>
      <p:pic>
        <p:nvPicPr>
          <p:cNvPr id="4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4869160"/>
            <a:ext cx="1055992" cy="702868"/>
          </a:xfrm>
          <a:prstGeom prst="rect">
            <a:avLst/>
          </a:prstGeom>
          <a:noFill/>
        </p:spPr>
      </p:pic>
      <p:pic>
        <p:nvPicPr>
          <p:cNvPr id="4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907704" y="5661248"/>
            <a:ext cx="1055992" cy="702868"/>
          </a:xfrm>
          <a:prstGeom prst="rect">
            <a:avLst/>
          </a:prstGeom>
          <a:noFill/>
        </p:spPr>
      </p:pic>
      <p:pic>
        <p:nvPicPr>
          <p:cNvPr id="4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03648" y="4653136"/>
            <a:ext cx="1055992" cy="702868"/>
          </a:xfrm>
          <a:prstGeom prst="rect">
            <a:avLst/>
          </a:prstGeom>
          <a:noFill/>
        </p:spPr>
      </p:pic>
      <p:pic>
        <p:nvPicPr>
          <p:cNvPr id="4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4653136"/>
            <a:ext cx="1055992" cy="702868"/>
          </a:xfrm>
          <a:prstGeom prst="rect">
            <a:avLst/>
          </a:prstGeom>
          <a:noFill/>
        </p:spPr>
      </p:pic>
      <p:pic>
        <p:nvPicPr>
          <p:cNvPr id="5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4581128"/>
            <a:ext cx="1055992" cy="702868"/>
          </a:xfrm>
          <a:prstGeom prst="rect">
            <a:avLst/>
          </a:prstGeom>
          <a:noFill/>
        </p:spPr>
      </p:pic>
      <p:pic>
        <p:nvPicPr>
          <p:cNvPr id="5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4221088"/>
            <a:ext cx="1055992" cy="702868"/>
          </a:xfrm>
          <a:prstGeom prst="rect">
            <a:avLst/>
          </a:prstGeom>
          <a:noFill/>
        </p:spPr>
      </p:pic>
      <p:pic>
        <p:nvPicPr>
          <p:cNvPr id="5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4437112"/>
            <a:ext cx="1055992" cy="702868"/>
          </a:xfrm>
          <a:prstGeom prst="rect">
            <a:avLst/>
          </a:prstGeom>
          <a:noFill/>
        </p:spPr>
      </p:pic>
      <p:pic>
        <p:nvPicPr>
          <p:cNvPr id="5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0528" y="4869160"/>
            <a:ext cx="1055992" cy="702868"/>
          </a:xfrm>
          <a:prstGeom prst="rect">
            <a:avLst/>
          </a:prstGeom>
          <a:noFill/>
        </p:spPr>
      </p:pic>
      <p:pic>
        <p:nvPicPr>
          <p:cNvPr id="5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7996" y="5229200"/>
            <a:ext cx="1055992" cy="702868"/>
          </a:xfrm>
          <a:prstGeom prst="rect">
            <a:avLst/>
          </a:prstGeom>
          <a:noFill/>
        </p:spPr>
      </p:pic>
      <p:pic>
        <p:nvPicPr>
          <p:cNvPr id="5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4584" y="5589240"/>
            <a:ext cx="1055992" cy="702868"/>
          </a:xfrm>
          <a:prstGeom prst="rect">
            <a:avLst/>
          </a:prstGeom>
          <a:noFill/>
        </p:spPr>
      </p:pic>
      <p:pic>
        <p:nvPicPr>
          <p:cNvPr id="5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27584" y="4077072"/>
            <a:ext cx="1055992" cy="702868"/>
          </a:xfrm>
          <a:prstGeom prst="rect">
            <a:avLst/>
          </a:prstGeom>
          <a:noFill/>
        </p:spPr>
      </p:pic>
      <p:pic>
        <p:nvPicPr>
          <p:cNvPr id="5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4077072"/>
            <a:ext cx="1055992" cy="702868"/>
          </a:xfrm>
          <a:prstGeom prst="rect">
            <a:avLst/>
          </a:prstGeom>
          <a:noFill/>
        </p:spPr>
      </p:pic>
      <p:pic>
        <p:nvPicPr>
          <p:cNvPr id="5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4437112"/>
            <a:ext cx="1055992" cy="702868"/>
          </a:xfrm>
          <a:prstGeom prst="rect">
            <a:avLst/>
          </a:prstGeom>
          <a:noFill/>
        </p:spPr>
      </p:pic>
      <p:pic>
        <p:nvPicPr>
          <p:cNvPr id="5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3861048"/>
            <a:ext cx="1055992" cy="702868"/>
          </a:xfrm>
          <a:prstGeom prst="rect">
            <a:avLst/>
          </a:prstGeom>
          <a:noFill/>
        </p:spPr>
      </p:pic>
      <p:pic>
        <p:nvPicPr>
          <p:cNvPr id="6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3717032"/>
            <a:ext cx="1055992" cy="702868"/>
          </a:xfrm>
          <a:prstGeom prst="rect">
            <a:avLst/>
          </a:prstGeom>
          <a:noFill/>
        </p:spPr>
      </p:pic>
      <p:pic>
        <p:nvPicPr>
          <p:cNvPr id="6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3861048"/>
            <a:ext cx="1055992" cy="702868"/>
          </a:xfrm>
          <a:prstGeom prst="rect">
            <a:avLst/>
          </a:prstGeom>
          <a:noFill/>
        </p:spPr>
      </p:pic>
      <p:pic>
        <p:nvPicPr>
          <p:cNvPr id="6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27584" y="3429000"/>
            <a:ext cx="1055992" cy="702868"/>
          </a:xfrm>
          <a:prstGeom prst="rect">
            <a:avLst/>
          </a:prstGeom>
          <a:noFill/>
        </p:spPr>
      </p:pic>
      <p:pic>
        <p:nvPicPr>
          <p:cNvPr id="6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3429000"/>
            <a:ext cx="1055992" cy="702868"/>
          </a:xfrm>
          <a:prstGeom prst="rect">
            <a:avLst/>
          </a:prstGeom>
          <a:noFill/>
        </p:spPr>
      </p:pic>
      <p:pic>
        <p:nvPicPr>
          <p:cNvPr id="6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3077566"/>
            <a:ext cx="1055992" cy="702868"/>
          </a:xfrm>
          <a:prstGeom prst="rect">
            <a:avLst/>
          </a:prstGeom>
          <a:noFill/>
        </p:spPr>
      </p:pic>
      <p:pic>
        <p:nvPicPr>
          <p:cNvPr id="6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3077566"/>
            <a:ext cx="1055992" cy="702868"/>
          </a:xfrm>
          <a:prstGeom prst="rect">
            <a:avLst/>
          </a:prstGeom>
          <a:noFill/>
        </p:spPr>
      </p:pic>
      <p:pic>
        <p:nvPicPr>
          <p:cNvPr id="6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3573016"/>
            <a:ext cx="1055992" cy="702868"/>
          </a:xfrm>
          <a:prstGeom prst="rect">
            <a:avLst/>
          </a:prstGeom>
          <a:noFill/>
        </p:spPr>
      </p:pic>
      <p:pic>
        <p:nvPicPr>
          <p:cNvPr id="6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2536" y="3933056"/>
            <a:ext cx="1055992" cy="702868"/>
          </a:xfrm>
          <a:prstGeom prst="rect">
            <a:avLst/>
          </a:prstGeom>
          <a:noFill/>
        </p:spPr>
      </p:pic>
      <p:pic>
        <p:nvPicPr>
          <p:cNvPr id="6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7996" y="4509120"/>
            <a:ext cx="1055992" cy="702868"/>
          </a:xfrm>
          <a:prstGeom prst="rect">
            <a:avLst/>
          </a:prstGeom>
          <a:noFill/>
        </p:spPr>
      </p:pic>
      <p:pic>
        <p:nvPicPr>
          <p:cNvPr id="6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75656" y="5517232"/>
            <a:ext cx="1055992" cy="702868"/>
          </a:xfrm>
          <a:prstGeom prst="rect">
            <a:avLst/>
          </a:prstGeom>
          <a:noFill/>
        </p:spPr>
      </p:pic>
      <p:pic>
        <p:nvPicPr>
          <p:cNvPr id="7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5661248"/>
            <a:ext cx="1055992" cy="702868"/>
          </a:xfrm>
          <a:prstGeom prst="rect">
            <a:avLst/>
          </a:prstGeom>
          <a:noFill/>
        </p:spPr>
      </p:pic>
      <p:pic>
        <p:nvPicPr>
          <p:cNvPr id="7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7544" y="5301208"/>
            <a:ext cx="1055992" cy="702868"/>
          </a:xfrm>
          <a:prstGeom prst="rect">
            <a:avLst/>
          </a:prstGeom>
          <a:noFill/>
        </p:spPr>
      </p:pic>
      <p:sp>
        <p:nvSpPr>
          <p:cNvPr id="75"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12</a:t>
            </a:fld>
            <a:endParaRPr lang="de-DE" dirty="0"/>
          </a:p>
        </p:txBody>
      </p:sp>
      <p:sp>
        <p:nvSpPr>
          <p:cNvPr id="76"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77" name="Textfeld 76"/>
          <p:cNvSpPr txBox="1"/>
          <p:nvPr/>
        </p:nvSpPr>
        <p:spPr>
          <a:xfrm rot="21070665">
            <a:off x="1835696" y="1988840"/>
            <a:ext cx="3352200" cy="1200329"/>
          </a:xfrm>
          <a:prstGeom prst="rect">
            <a:avLst/>
          </a:prstGeom>
          <a:noFill/>
          <a:ln w="44450">
            <a:solidFill>
              <a:srgbClr val="FF0000"/>
            </a:solidFill>
          </a:ln>
        </p:spPr>
        <p:txBody>
          <a:bodyPr wrap="none" rtlCol="0">
            <a:spAutoFit/>
          </a:bodyPr>
          <a:lstStyle/>
          <a:p>
            <a:r>
              <a:rPr lang="de-DE" sz="7200" dirty="0" smtClean="0">
                <a:solidFill>
                  <a:srgbClr val="FF0000"/>
                </a:solidFill>
              </a:rPr>
              <a:t>2.730 kg</a:t>
            </a:r>
            <a:endParaRPr lang="de-DE" sz="7200" dirty="0">
              <a:solidFill>
                <a:srgbClr val="FF0000"/>
              </a:solidFill>
            </a:endParaRPr>
          </a:p>
        </p:txBody>
      </p:sp>
      <p:sp>
        <p:nvSpPr>
          <p:cNvPr id="49"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ppt_x"/>
                                          </p:val>
                                        </p:tav>
                                        <p:tav tm="100000">
                                          <p:val>
                                            <p:strVal val="#ppt_x"/>
                                          </p:val>
                                        </p:tav>
                                      </p:tavLst>
                                    </p:anim>
                                    <p:anim calcmode="lin" valueType="num">
                                      <p:cBhvr additive="base">
                                        <p:cTn id="18" dur="1000" fill="hold"/>
                                        <p:tgtEl>
                                          <p:spTgt spid="36"/>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1000" fill="hold"/>
                                        <p:tgtEl>
                                          <p:spTgt spid="37"/>
                                        </p:tgtEl>
                                        <p:attrNameLst>
                                          <p:attrName>ppt_x</p:attrName>
                                        </p:attrNameLst>
                                      </p:cBhvr>
                                      <p:tavLst>
                                        <p:tav tm="0">
                                          <p:val>
                                            <p:strVal val="#ppt_x"/>
                                          </p:val>
                                        </p:tav>
                                        <p:tav tm="100000">
                                          <p:val>
                                            <p:strVal val="#ppt_x"/>
                                          </p:val>
                                        </p:tav>
                                      </p:tavLst>
                                    </p:anim>
                                    <p:anim calcmode="lin" valueType="num">
                                      <p:cBhvr additive="base">
                                        <p:cTn id="23" dur="1000" fill="hold"/>
                                        <p:tgtEl>
                                          <p:spTgt spid="37"/>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1"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1000" fill="hold"/>
                                        <p:tgtEl>
                                          <p:spTgt spid="38"/>
                                        </p:tgtEl>
                                        <p:attrNameLst>
                                          <p:attrName>ppt_x</p:attrName>
                                        </p:attrNameLst>
                                      </p:cBhvr>
                                      <p:tavLst>
                                        <p:tav tm="0">
                                          <p:val>
                                            <p:strVal val="#ppt_x"/>
                                          </p:val>
                                        </p:tav>
                                        <p:tav tm="100000">
                                          <p:val>
                                            <p:strVal val="#ppt_x"/>
                                          </p:val>
                                        </p:tav>
                                      </p:tavLst>
                                    </p:anim>
                                    <p:anim calcmode="lin" valueType="num">
                                      <p:cBhvr additive="base">
                                        <p:cTn id="28" dur="1000" fill="hold"/>
                                        <p:tgtEl>
                                          <p:spTgt spid="38"/>
                                        </p:tgtEl>
                                        <p:attrNameLst>
                                          <p:attrName>ppt_y</p:attrName>
                                        </p:attrNameLst>
                                      </p:cBhvr>
                                      <p:tavLst>
                                        <p:tav tm="0">
                                          <p:val>
                                            <p:strVal val="0-#ppt_h/2"/>
                                          </p:val>
                                        </p:tav>
                                        <p:tav tm="100000">
                                          <p:val>
                                            <p:strVal val="#ppt_y"/>
                                          </p:val>
                                        </p:tav>
                                      </p:tavLst>
                                    </p:anim>
                                  </p:childTnLst>
                                </p:cTn>
                              </p:par>
                            </p:childTnLst>
                          </p:cTn>
                        </p:par>
                        <p:par>
                          <p:cTn id="29" fill="hold">
                            <p:stCondLst>
                              <p:cond delay="5000"/>
                            </p:stCondLst>
                            <p:childTnLst>
                              <p:par>
                                <p:cTn id="30" presetID="2" presetClass="entr" presetSubtype="1"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1000" fill="hold"/>
                                        <p:tgtEl>
                                          <p:spTgt spid="39"/>
                                        </p:tgtEl>
                                        <p:attrNameLst>
                                          <p:attrName>ppt_x</p:attrName>
                                        </p:attrNameLst>
                                      </p:cBhvr>
                                      <p:tavLst>
                                        <p:tav tm="0">
                                          <p:val>
                                            <p:strVal val="#ppt_x"/>
                                          </p:val>
                                        </p:tav>
                                        <p:tav tm="100000">
                                          <p:val>
                                            <p:strVal val="#ppt_x"/>
                                          </p:val>
                                        </p:tav>
                                      </p:tavLst>
                                    </p:anim>
                                    <p:anim calcmode="lin" valueType="num">
                                      <p:cBhvr additive="base">
                                        <p:cTn id="33" dur="1000" fill="hold"/>
                                        <p:tgtEl>
                                          <p:spTgt spid="39"/>
                                        </p:tgtEl>
                                        <p:attrNameLst>
                                          <p:attrName>ppt_y</p:attrName>
                                        </p:attrNameLst>
                                      </p:cBhvr>
                                      <p:tavLst>
                                        <p:tav tm="0">
                                          <p:val>
                                            <p:strVal val="0-#ppt_h/2"/>
                                          </p:val>
                                        </p:tav>
                                        <p:tav tm="100000">
                                          <p:val>
                                            <p:strVal val="#ppt_y"/>
                                          </p:val>
                                        </p:tav>
                                      </p:tavLst>
                                    </p:anim>
                                  </p:childTnLst>
                                </p:cTn>
                              </p:par>
                            </p:childTnLst>
                          </p:cTn>
                        </p:par>
                        <p:par>
                          <p:cTn id="34" fill="hold">
                            <p:stCondLst>
                              <p:cond delay="6000"/>
                            </p:stCondLst>
                            <p:childTnLst>
                              <p:par>
                                <p:cTn id="35" presetID="2" presetClass="entr" presetSubtype="1"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1000" fill="hold"/>
                                        <p:tgtEl>
                                          <p:spTgt spid="40"/>
                                        </p:tgtEl>
                                        <p:attrNameLst>
                                          <p:attrName>ppt_x</p:attrName>
                                        </p:attrNameLst>
                                      </p:cBhvr>
                                      <p:tavLst>
                                        <p:tav tm="0">
                                          <p:val>
                                            <p:strVal val="#ppt_x"/>
                                          </p:val>
                                        </p:tav>
                                        <p:tav tm="100000">
                                          <p:val>
                                            <p:strVal val="#ppt_x"/>
                                          </p:val>
                                        </p:tav>
                                      </p:tavLst>
                                    </p:anim>
                                    <p:anim calcmode="lin" valueType="num">
                                      <p:cBhvr additive="base">
                                        <p:cTn id="38" dur="1000" fill="hold"/>
                                        <p:tgtEl>
                                          <p:spTgt spid="40"/>
                                        </p:tgtEl>
                                        <p:attrNameLst>
                                          <p:attrName>ppt_y</p:attrName>
                                        </p:attrNameLst>
                                      </p:cBhvr>
                                      <p:tavLst>
                                        <p:tav tm="0">
                                          <p:val>
                                            <p:strVal val="0-#ppt_h/2"/>
                                          </p:val>
                                        </p:tav>
                                        <p:tav tm="100000">
                                          <p:val>
                                            <p:strVal val="#ppt_y"/>
                                          </p:val>
                                        </p:tav>
                                      </p:tavLst>
                                    </p:anim>
                                  </p:childTnLst>
                                </p:cTn>
                              </p:par>
                            </p:childTnLst>
                          </p:cTn>
                        </p:par>
                        <p:par>
                          <p:cTn id="39" fill="hold">
                            <p:stCondLst>
                              <p:cond delay="7000"/>
                            </p:stCondLst>
                            <p:childTnLst>
                              <p:par>
                                <p:cTn id="40" presetID="2" presetClass="entr" presetSubtype="1"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1000" fill="hold"/>
                                        <p:tgtEl>
                                          <p:spTgt spid="41"/>
                                        </p:tgtEl>
                                        <p:attrNameLst>
                                          <p:attrName>ppt_x</p:attrName>
                                        </p:attrNameLst>
                                      </p:cBhvr>
                                      <p:tavLst>
                                        <p:tav tm="0">
                                          <p:val>
                                            <p:strVal val="#ppt_x"/>
                                          </p:val>
                                        </p:tav>
                                        <p:tav tm="100000">
                                          <p:val>
                                            <p:strVal val="#ppt_x"/>
                                          </p:val>
                                        </p:tav>
                                      </p:tavLst>
                                    </p:anim>
                                    <p:anim calcmode="lin" valueType="num">
                                      <p:cBhvr additive="base">
                                        <p:cTn id="43" dur="1000" fill="hold"/>
                                        <p:tgtEl>
                                          <p:spTgt spid="41"/>
                                        </p:tgtEl>
                                        <p:attrNameLst>
                                          <p:attrName>ppt_y</p:attrName>
                                        </p:attrNameLst>
                                      </p:cBhvr>
                                      <p:tavLst>
                                        <p:tav tm="0">
                                          <p:val>
                                            <p:strVal val="0-#ppt_h/2"/>
                                          </p:val>
                                        </p:tav>
                                        <p:tav tm="100000">
                                          <p:val>
                                            <p:strVal val="#ppt_y"/>
                                          </p:val>
                                        </p:tav>
                                      </p:tavLst>
                                    </p:anim>
                                  </p:childTnLst>
                                </p:cTn>
                              </p:par>
                            </p:childTnLst>
                          </p:cTn>
                        </p:par>
                        <p:par>
                          <p:cTn id="44" fill="hold">
                            <p:stCondLst>
                              <p:cond delay="8000"/>
                            </p:stCondLst>
                            <p:childTnLst>
                              <p:par>
                                <p:cTn id="45" presetID="2" presetClass="entr" presetSubtype="1"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1000" fill="hold"/>
                                        <p:tgtEl>
                                          <p:spTgt spid="42"/>
                                        </p:tgtEl>
                                        <p:attrNameLst>
                                          <p:attrName>ppt_x</p:attrName>
                                        </p:attrNameLst>
                                      </p:cBhvr>
                                      <p:tavLst>
                                        <p:tav tm="0">
                                          <p:val>
                                            <p:strVal val="#ppt_x"/>
                                          </p:val>
                                        </p:tav>
                                        <p:tav tm="100000">
                                          <p:val>
                                            <p:strVal val="#ppt_x"/>
                                          </p:val>
                                        </p:tav>
                                      </p:tavLst>
                                    </p:anim>
                                    <p:anim calcmode="lin" valueType="num">
                                      <p:cBhvr additive="base">
                                        <p:cTn id="48" dur="1000" fill="hold"/>
                                        <p:tgtEl>
                                          <p:spTgt spid="42"/>
                                        </p:tgtEl>
                                        <p:attrNameLst>
                                          <p:attrName>ppt_y</p:attrName>
                                        </p:attrNameLst>
                                      </p:cBhvr>
                                      <p:tavLst>
                                        <p:tav tm="0">
                                          <p:val>
                                            <p:strVal val="0-#ppt_h/2"/>
                                          </p:val>
                                        </p:tav>
                                        <p:tav tm="100000">
                                          <p:val>
                                            <p:strVal val="#ppt_y"/>
                                          </p:val>
                                        </p:tav>
                                      </p:tavLst>
                                    </p:anim>
                                  </p:childTnLst>
                                </p:cTn>
                              </p:par>
                            </p:childTnLst>
                          </p:cTn>
                        </p:par>
                        <p:par>
                          <p:cTn id="49" fill="hold">
                            <p:stCondLst>
                              <p:cond delay="9000"/>
                            </p:stCondLst>
                            <p:childTnLst>
                              <p:par>
                                <p:cTn id="50" presetID="2" presetClass="entr" presetSubtype="1"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1000" fill="hold"/>
                                        <p:tgtEl>
                                          <p:spTgt spid="43"/>
                                        </p:tgtEl>
                                        <p:attrNameLst>
                                          <p:attrName>ppt_x</p:attrName>
                                        </p:attrNameLst>
                                      </p:cBhvr>
                                      <p:tavLst>
                                        <p:tav tm="0">
                                          <p:val>
                                            <p:strVal val="#ppt_x"/>
                                          </p:val>
                                        </p:tav>
                                        <p:tav tm="100000">
                                          <p:val>
                                            <p:strVal val="#ppt_x"/>
                                          </p:val>
                                        </p:tav>
                                      </p:tavLst>
                                    </p:anim>
                                    <p:anim calcmode="lin" valueType="num">
                                      <p:cBhvr additive="base">
                                        <p:cTn id="53" dur="1000" fill="hold"/>
                                        <p:tgtEl>
                                          <p:spTgt spid="43"/>
                                        </p:tgtEl>
                                        <p:attrNameLst>
                                          <p:attrName>ppt_y</p:attrName>
                                        </p:attrNameLst>
                                      </p:cBhvr>
                                      <p:tavLst>
                                        <p:tav tm="0">
                                          <p:val>
                                            <p:strVal val="0-#ppt_h/2"/>
                                          </p:val>
                                        </p:tav>
                                        <p:tav tm="100000">
                                          <p:val>
                                            <p:strVal val="#ppt_y"/>
                                          </p:val>
                                        </p:tav>
                                      </p:tavLst>
                                    </p:anim>
                                  </p:childTnLst>
                                </p:cTn>
                              </p:par>
                            </p:childTnLst>
                          </p:cTn>
                        </p:par>
                        <p:par>
                          <p:cTn id="54" fill="hold">
                            <p:stCondLst>
                              <p:cond delay="10000"/>
                            </p:stCondLst>
                            <p:childTnLst>
                              <p:par>
                                <p:cTn id="55" presetID="2" presetClass="entr" presetSubtype="1"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1000" fill="hold"/>
                                        <p:tgtEl>
                                          <p:spTgt spid="45"/>
                                        </p:tgtEl>
                                        <p:attrNameLst>
                                          <p:attrName>ppt_x</p:attrName>
                                        </p:attrNameLst>
                                      </p:cBhvr>
                                      <p:tavLst>
                                        <p:tav tm="0">
                                          <p:val>
                                            <p:strVal val="#ppt_x"/>
                                          </p:val>
                                        </p:tav>
                                        <p:tav tm="100000">
                                          <p:val>
                                            <p:strVal val="#ppt_x"/>
                                          </p:val>
                                        </p:tav>
                                      </p:tavLst>
                                    </p:anim>
                                    <p:anim calcmode="lin" valueType="num">
                                      <p:cBhvr additive="base">
                                        <p:cTn id="58" dur="1000" fill="hold"/>
                                        <p:tgtEl>
                                          <p:spTgt spid="45"/>
                                        </p:tgtEl>
                                        <p:attrNameLst>
                                          <p:attrName>ppt_y</p:attrName>
                                        </p:attrNameLst>
                                      </p:cBhvr>
                                      <p:tavLst>
                                        <p:tav tm="0">
                                          <p:val>
                                            <p:strVal val="0-#ppt_h/2"/>
                                          </p:val>
                                        </p:tav>
                                        <p:tav tm="100000">
                                          <p:val>
                                            <p:strVal val="#ppt_y"/>
                                          </p:val>
                                        </p:tav>
                                      </p:tavLst>
                                    </p:anim>
                                  </p:childTnLst>
                                </p:cTn>
                              </p:par>
                            </p:childTnLst>
                          </p:cTn>
                        </p:par>
                        <p:par>
                          <p:cTn id="59" fill="hold">
                            <p:stCondLst>
                              <p:cond delay="11000"/>
                            </p:stCondLst>
                            <p:childTnLst>
                              <p:par>
                                <p:cTn id="60" presetID="2" presetClass="entr" presetSubtype="1"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1000" fill="hold"/>
                                        <p:tgtEl>
                                          <p:spTgt spid="46"/>
                                        </p:tgtEl>
                                        <p:attrNameLst>
                                          <p:attrName>ppt_x</p:attrName>
                                        </p:attrNameLst>
                                      </p:cBhvr>
                                      <p:tavLst>
                                        <p:tav tm="0">
                                          <p:val>
                                            <p:strVal val="#ppt_x"/>
                                          </p:val>
                                        </p:tav>
                                        <p:tav tm="100000">
                                          <p:val>
                                            <p:strVal val="#ppt_x"/>
                                          </p:val>
                                        </p:tav>
                                      </p:tavLst>
                                    </p:anim>
                                    <p:anim calcmode="lin" valueType="num">
                                      <p:cBhvr additive="base">
                                        <p:cTn id="63" dur="1000" fill="hold"/>
                                        <p:tgtEl>
                                          <p:spTgt spid="46"/>
                                        </p:tgtEl>
                                        <p:attrNameLst>
                                          <p:attrName>ppt_y</p:attrName>
                                        </p:attrNameLst>
                                      </p:cBhvr>
                                      <p:tavLst>
                                        <p:tav tm="0">
                                          <p:val>
                                            <p:strVal val="0-#ppt_h/2"/>
                                          </p:val>
                                        </p:tav>
                                        <p:tav tm="100000">
                                          <p:val>
                                            <p:strVal val="#ppt_y"/>
                                          </p:val>
                                        </p:tav>
                                      </p:tavLst>
                                    </p:anim>
                                  </p:childTnLst>
                                </p:cTn>
                              </p:par>
                            </p:childTnLst>
                          </p:cTn>
                        </p:par>
                        <p:par>
                          <p:cTn id="64" fill="hold">
                            <p:stCondLst>
                              <p:cond delay="12000"/>
                            </p:stCondLst>
                            <p:childTnLst>
                              <p:par>
                                <p:cTn id="65" presetID="2" presetClass="entr" presetSubtype="1"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1000" fill="hold"/>
                                        <p:tgtEl>
                                          <p:spTgt spid="47"/>
                                        </p:tgtEl>
                                        <p:attrNameLst>
                                          <p:attrName>ppt_x</p:attrName>
                                        </p:attrNameLst>
                                      </p:cBhvr>
                                      <p:tavLst>
                                        <p:tav tm="0">
                                          <p:val>
                                            <p:strVal val="#ppt_x"/>
                                          </p:val>
                                        </p:tav>
                                        <p:tav tm="100000">
                                          <p:val>
                                            <p:strVal val="#ppt_x"/>
                                          </p:val>
                                        </p:tav>
                                      </p:tavLst>
                                    </p:anim>
                                    <p:anim calcmode="lin" valueType="num">
                                      <p:cBhvr additive="base">
                                        <p:cTn id="68" dur="1000" fill="hold"/>
                                        <p:tgtEl>
                                          <p:spTgt spid="47"/>
                                        </p:tgtEl>
                                        <p:attrNameLst>
                                          <p:attrName>ppt_y</p:attrName>
                                        </p:attrNameLst>
                                      </p:cBhvr>
                                      <p:tavLst>
                                        <p:tav tm="0">
                                          <p:val>
                                            <p:strVal val="0-#ppt_h/2"/>
                                          </p:val>
                                        </p:tav>
                                        <p:tav tm="100000">
                                          <p:val>
                                            <p:strVal val="#ppt_y"/>
                                          </p:val>
                                        </p:tav>
                                      </p:tavLst>
                                    </p:anim>
                                  </p:childTnLst>
                                </p:cTn>
                              </p:par>
                            </p:childTnLst>
                          </p:cTn>
                        </p:par>
                        <p:par>
                          <p:cTn id="69" fill="hold">
                            <p:stCondLst>
                              <p:cond delay="13000"/>
                            </p:stCondLst>
                            <p:childTnLst>
                              <p:par>
                                <p:cTn id="70" presetID="2" presetClass="entr" presetSubtype="1"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1000" fill="hold"/>
                                        <p:tgtEl>
                                          <p:spTgt spid="48"/>
                                        </p:tgtEl>
                                        <p:attrNameLst>
                                          <p:attrName>ppt_x</p:attrName>
                                        </p:attrNameLst>
                                      </p:cBhvr>
                                      <p:tavLst>
                                        <p:tav tm="0">
                                          <p:val>
                                            <p:strVal val="#ppt_x"/>
                                          </p:val>
                                        </p:tav>
                                        <p:tav tm="100000">
                                          <p:val>
                                            <p:strVal val="#ppt_x"/>
                                          </p:val>
                                        </p:tav>
                                      </p:tavLst>
                                    </p:anim>
                                    <p:anim calcmode="lin" valueType="num">
                                      <p:cBhvr additive="base">
                                        <p:cTn id="73" dur="10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14000"/>
                            </p:stCondLst>
                            <p:childTnLst>
                              <p:par>
                                <p:cTn id="75" presetID="2" presetClass="entr" presetSubtype="1" fill="hold" nodeType="afterEffect">
                                  <p:stCondLst>
                                    <p:cond delay="0"/>
                                  </p:stCondLst>
                                  <p:childTnLst>
                                    <p:set>
                                      <p:cBhvr>
                                        <p:cTn id="76" dur="1" fill="hold">
                                          <p:stCondLst>
                                            <p:cond delay="0"/>
                                          </p:stCondLst>
                                        </p:cTn>
                                        <p:tgtEl>
                                          <p:spTgt spid="50"/>
                                        </p:tgtEl>
                                        <p:attrNameLst>
                                          <p:attrName>style.visibility</p:attrName>
                                        </p:attrNameLst>
                                      </p:cBhvr>
                                      <p:to>
                                        <p:strVal val="visible"/>
                                      </p:to>
                                    </p:set>
                                    <p:anim calcmode="lin" valueType="num">
                                      <p:cBhvr additive="base">
                                        <p:cTn id="77" dur="1000" fill="hold"/>
                                        <p:tgtEl>
                                          <p:spTgt spid="50"/>
                                        </p:tgtEl>
                                        <p:attrNameLst>
                                          <p:attrName>ppt_x</p:attrName>
                                        </p:attrNameLst>
                                      </p:cBhvr>
                                      <p:tavLst>
                                        <p:tav tm="0">
                                          <p:val>
                                            <p:strVal val="#ppt_x"/>
                                          </p:val>
                                        </p:tav>
                                        <p:tav tm="100000">
                                          <p:val>
                                            <p:strVal val="#ppt_x"/>
                                          </p:val>
                                        </p:tav>
                                      </p:tavLst>
                                    </p:anim>
                                    <p:anim calcmode="lin" valueType="num">
                                      <p:cBhvr additive="base">
                                        <p:cTn id="78" dur="1000" fill="hold"/>
                                        <p:tgtEl>
                                          <p:spTgt spid="50"/>
                                        </p:tgtEl>
                                        <p:attrNameLst>
                                          <p:attrName>ppt_y</p:attrName>
                                        </p:attrNameLst>
                                      </p:cBhvr>
                                      <p:tavLst>
                                        <p:tav tm="0">
                                          <p:val>
                                            <p:strVal val="0-#ppt_h/2"/>
                                          </p:val>
                                        </p:tav>
                                        <p:tav tm="100000">
                                          <p:val>
                                            <p:strVal val="#ppt_y"/>
                                          </p:val>
                                        </p:tav>
                                      </p:tavLst>
                                    </p:anim>
                                  </p:childTnLst>
                                </p:cTn>
                              </p:par>
                            </p:childTnLst>
                          </p:cTn>
                        </p:par>
                        <p:par>
                          <p:cTn id="79" fill="hold">
                            <p:stCondLst>
                              <p:cond delay="15000"/>
                            </p:stCondLst>
                            <p:childTnLst>
                              <p:par>
                                <p:cTn id="80" presetID="2" presetClass="entr" presetSubtype="1" fill="hold" nodeType="after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additive="base">
                                        <p:cTn id="82" dur="1000" fill="hold"/>
                                        <p:tgtEl>
                                          <p:spTgt spid="51"/>
                                        </p:tgtEl>
                                        <p:attrNameLst>
                                          <p:attrName>ppt_x</p:attrName>
                                        </p:attrNameLst>
                                      </p:cBhvr>
                                      <p:tavLst>
                                        <p:tav tm="0">
                                          <p:val>
                                            <p:strVal val="#ppt_x"/>
                                          </p:val>
                                        </p:tav>
                                        <p:tav tm="100000">
                                          <p:val>
                                            <p:strVal val="#ppt_x"/>
                                          </p:val>
                                        </p:tav>
                                      </p:tavLst>
                                    </p:anim>
                                    <p:anim calcmode="lin" valueType="num">
                                      <p:cBhvr additive="base">
                                        <p:cTn id="83" dur="1000" fill="hold"/>
                                        <p:tgtEl>
                                          <p:spTgt spid="51"/>
                                        </p:tgtEl>
                                        <p:attrNameLst>
                                          <p:attrName>ppt_y</p:attrName>
                                        </p:attrNameLst>
                                      </p:cBhvr>
                                      <p:tavLst>
                                        <p:tav tm="0">
                                          <p:val>
                                            <p:strVal val="0-#ppt_h/2"/>
                                          </p:val>
                                        </p:tav>
                                        <p:tav tm="100000">
                                          <p:val>
                                            <p:strVal val="#ppt_y"/>
                                          </p:val>
                                        </p:tav>
                                      </p:tavLst>
                                    </p:anim>
                                  </p:childTnLst>
                                </p:cTn>
                              </p:par>
                            </p:childTnLst>
                          </p:cTn>
                        </p:par>
                        <p:par>
                          <p:cTn id="84" fill="hold">
                            <p:stCondLst>
                              <p:cond delay="16000"/>
                            </p:stCondLst>
                            <p:childTnLst>
                              <p:par>
                                <p:cTn id="85" presetID="2" presetClass="entr" presetSubtype="1" fill="hold" nodeType="after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additive="base">
                                        <p:cTn id="87" dur="1000" fill="hold"/>
                                        <p:tgtEl>
                                          <p:spTgt spid="52"/>
                                        </p:tgtEl>
                                        <p:attrNameLst>
                                          <p:attrName>ppt_x</p:attrName>
                                        </p:attrNameLst>
                                      </p:cBhvr>
                                      <p:tavLst>
                                        <p:tav tm="0">
                                          <p:val>
                                            <p:strVal val="#ppt_x"/>
                                          </p:val>
                                        </p:tav>
                                        <p:tav tm="100000">
                                          <p:val>
                                            <p:strVal val="#ppt_x"/>
                                          </p:val>
                                        </p:tav>
                                      </p:tavLst>
                                    </p:anim>
                                    <p:anim calcmode="lin" valueType="num">
                                      <p:cBhvr additive="base">
                                        <p:cTn id="88" dur="1000" fill="hold"/>
                                        <p:tgtEl>
                                          <p:spTgt spid="52"/>
                                        </p:tgtEl>
                                        <p:attrNameLst>
                                          <p:attrName>ppt_y</p:attrName>
                                        </p:attrNameLst>
                                      </p:cBhvr>
                                      <p:tavLst>
                                        <p:tav tm="0">
                                          <p:val>
                                            <p:strVal val="0-#ppt_h/2"/>
                                          </p:val>
                                        </p:tav>
                                        <p:tav tm="100000">
                                          <p:val>
                                            <p:strVal val="#ppt_y"/>
                                          </p:val>
                                        </p:tav>
                                      </p:tavLst>
                                    </p:anim>
                                  </p:childTnLst>
                                </p:cTn>
                              </p:par>
                            </p:childTnLst>
                          </p:cTn>
                        </p:par>
                        <p:par>
                          <p:cTn id="89" fill="hold">
                            <p:stCondLst>
                              <p:cond delay="17000"/>
                            </p:stCondLst>
                            <p:childTnLst>
                              <p:par>
                                <p:cTn id="90" presetID="2" presetClass="entr" presetSubtype="1"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additive="base">
                                        <p:cTn id="92" dur="1000" fill="hold"/>
                                        <p:tgtEl>
                                          <p:spTgt spid="53"/>
                                        </p:tgtEl>
                                        <p:attrNameLst>
                                          <p:attrName>ppt_x</p:attrName>
                                        </p:attrNameLst>
                                      </p:cBhvr>
                                      <p:tavLst>
                                        <p:tav tm="0">
                                          <p:val>
                                            <p:strVal val="#ppt_x"/>
                                          </p:val>
                                        </p:tav>
                                        <p:tav tm="100000">
                                          <p:val>
                                            <p:strVal val="#ppt_x"/>
                                          </p:val>
                                        </p:tav>
                                      </p:tavLst>
                                    </p:anim>
                                    <p:anim calcmode="lin" valueType="num">
                                      <p:cBhvr additive="base">
                                        <p:cTn id="93" dur="1000" fill="hold"/>
                                        <p:tgtEl>
                                          <p:spTgt spid="53"/>
                                        </p:tgtEl>
                                        <p:attrNameLst>
                                          <p:attrName>ppt_y</p:attrName>
                                        </p:attrNameLst>
                                      </p:cBhvr>
                                      <p:tavLst>
                                        <p:tav tm="0">
                                          <p:val>
                                            <p:strVal val="0-#ppt_h/2"/>
                                          </p:val>
                                        </p:tav>
                                        <p:tav tm="100000">
                                          <p:val>
                                            <p:strVal val="#ppt_y"/>
                                          </p:val>
                                        </p:tav>
                                      </p:tavLst>
                                    </p:anim>
                                  </p:childTnLst>
                                </p:cTn>
                              </p:par>
                            </p:childTnLst>
                          </p:cTn>
                        </p:par>
                        <p:par>
                          <p:cTn id="94" fill="hold">
                            <p:stCondLst>
                              <p:cond delay="18000"/>
                            </p:stCondLst>
                            <p:childTnLst>
                              <p:par>
                                <p:cTn id="95" presetID="2" presetClass="entr" presetSubtype="1" fill="hold" nodeType="afterEffect">
                                  <p:stCondLst>
                                    <p:cond delay="0"/>
                                  </p:stCondLst>
                                  <p:childTnLst>
                                    <p:set>
                                      <p:cBhvr>
                                        <p:cTn id="96" dur="1" fill="hold">
                                          <p:stCondLst>
                                            <p:cond delay="0"/>
                                          </p:stCondLst>
                                        </p:cTn>
                                        <p:tgtEl>
                                          <p:spTgt spid="54"/>
                                        </p:tgtEl>
                                        <p:attrNameLst>
                                          <p:attrName>style.visibility</p:attrName>
                                        </p:attrNameLst>
                                      </p:cBhvr>
                                      <p:to>
                                        <p:strVal val="visible"/>
                                      </p:to>
                                    </p:set>
                                    <p:anim calcmode="lin" valueType="num">
                                      <p:cBhvr additive="base">
                                        <p:cTn id="97" dur="1000" fill="hold"/>
                                        <p:tgtEl>
                                          <p:spTgt spid="54"/>
                                        </p:tgtEl>
                                        <p:attrNameLst>
                                          <p:attrName>ppt_x</p:attrName>
                                        </p:attrNameLst>
                                      </p:cBhvr>
                                      <p:tavLst>
                                        <p:tav tm="0">
                                          <p:val>
                                            <p:strVal val="#ppt_x"/>
                                          </p:val>
                                        </p:tav>
                                        <p:tav tm="100000">
                                          <p:val>
                                            <p:strVal val="#ppt_x"/>
                                          </p:val>
                                        </p:tav>
                                      </p:tavLst>
                                    </p:anim>
                                    <p:anim calcmode="lin" valueType="num">
                                      <p:cBhvr additive="base">
                                        <p:cTn id="98" dur="1000" fill="hold"/>
                                        <p:tgtEl>
                                          <p:spTgt spid="54"/>
                                        </p:tgtEl>
                                        <p:attrNameLst>
                                          <p:attrName>ppt_y</p:attrName>
                                        </p:attrNameLst>
                                      </p:cBhvr>
                                      <p:tavLst>
                                        <p:tav tm="0">
                                          <p:val>
                                            <p:strVal val="0-#ppt_h/2"/>
                                          </p:val>
                                        </p:tav>
                                        <p:tav tm="100000">
                                          <p:val>
                                            <p:strVal val="#ppt_y"/>
                                          </p:val>
                                        </p:tav>
                                      </p:tavLst>
                                    </p:anim>
                                  </p:childTnLst>
                                </p:cTn>
                              </p:par>
                            </p:childTnLst>
                          </p:cTn>
                        </p:par>
                        <p:par>
                          <p:cTn id="99" fill="hold">
                            <p:stCondLst>
                              <p:cond delay="19000"/>
                            </p:stCondLst>
                            <p:childTnLst>
                              <p:par>
                                <p:cTn id="100" presetID="2" presetClass="entr" presetSubtype="1" fill="hold" nodeType="afterEffect">
                                  <p:stCondLst>
                                    <p:cond delay="0"/>
                                  </p:stCondLst>
                                  <p:childTnLst>
                                    <p:set>
                                      <p:cBhvr>
                                        <p:cTn id="101" dur="1" fill="hold">
                                          <p:stCondLst>
                                            <p:cond delay="0"/>
                                          </p:stCondLst>
                                        </p:cTn>
                                        <p:tgtEl>
                                          <p:spTgt spid="55"/>
                                        </p:tgtEl>
                                        <p:attrNameLst>
                                          <p:attrName>style.visibility</p:attrName>
                                        </p:attrNameLst>
                                      </p:cBhvr>
                                      <p:to>
                                        <p:strVal val="visible"/>
                                      </p:to>
                                    </p:set>
                                    <p:anim calcmode="lin" valueType="num">
                                      <p:cBhvr additive="base">
                                        <p:cTn id="102" dur="1000" fill="hold"/>
                                        <p:tgtEl>
                                          <p:spTgt spid="55"/>
                                        </p:tgtEl>
                                        <p:attrNameLst>
                                          <p:attrName>ppt_x</p:attrName>
                                        </p:attrNameLst>
                                      </p:cBhvr>
                                      <p:tavLst>
                                        <p:tav tm="0">
                                          <p:val>
                                            <p:strVal val="#ppt_x"/>
                                          </p:val>
                                        </p:tav>
                                        <p:tav tm="100000">
                                          <p:val>
                                            <p:strVal val="#ppt_x"/>
                                          </p:val>
                                        </p:tav>
                                      </p:tavLst>
                                    </p:anim>
                                    <p:anim calcmode="lin" valueType="num">
                                      <p:cBhvr additive="base">
                                        <p:cTn id="103" dur="1000" fill="hold"/>
                                        <p:tgtEl>
                                          <p:spTgt spid="55"/>
                                        </p:tgtEl>
                                        <p:attrNameLst>
                                          <p:attrName>ppt_y</p:attrName>
                                        </p:attrNameLst>
                                      </p:cBhvr>
                                      <p:tavLst>
                                        <p:tav tm="0">
                                          <p:val>
                                            <p:strVal val="0-#ppt_h/2"/>
                                          </p:val>
                                        </p:tav>
                                        <p:tav tm="100000">
                                          <p:val>
                                            <p:strVal val="#ppt_y"/>
                                          </p:val>
                                        </p:tav>
                                      </p:tavLst>
                                    </p:anim>
                                  </p:childTnLst>
                                </p:cTn>
                              </p:par>
                            </p:childTnLst>
                          </p:cTn>
                        </p:par>
                        <p:par>
                          <p:cTn id="104" fill="hold">
                            <p:stCondLst>
                              <p:cond delay="20000"/>
                            </p:stCondLst>
                            <p:childTnLst>
                              <p:par>
                                <p:cTn id="105" presetID="2" presetClass="entr" presetSubtype="1" fill="hold" nodeType="afterEffect">
                                  <p:stCondLst>
                                    <p:cond delay="0"/>
                                  </p:stCondLst>
                                  <p:childTnLst>
                                    <p:set>
                                      <p:cBhvr>
                                        <p:cTn id="106" dur="1" fill="hold">
                                          <p:stCondLst>
                                            <p:cond delay="0"/>
                                          </p:stCondLst>
                                        </p:cTn>
                                        <p:tgtEl>
                                          <p:spTgt spid="56"/>
                                        </p:tgtEl>
                                        <p:attrNameLst>
                                          <p:attrName>style.visibility</p:attrName>
                                        </p:attrNameLst>
                                      </p:cBhvr>
                                      <p:to>
                                        <p:strVal val="visible"/>
                                      </p:to>
                                    </p:set>
                                    <p:anim calcmode="lin" valueType="num">
                                      <p:cBhvr additive="base">
                                        <p:cTn id="107" dur="1000" fill="hold"/>
                                        <p:tgtEl>
                                          <p:spTgt spid="56"/>
                                        </p:tgtEl>
                                        <p:attrNameLst>
                                          <p:attrName>ppt_x</p:attrName>
                                        </p:attrNameLst>
                                      </p:cBhvr>
                                      <p:tavLst>
                                        <p:tav tm="0">
                                          <p:val>
                                            <p:strVal val="#ppt_x"/>
                                          </p:val>
                                        </p:tav>
                                        <p:tav tm="100000">
                                          <p:val>
                                            <p:strVal val="#ppt_x"/>
                                          </p:val>
                                        </p:tav>
                                      </p:tavLst>
                                    </p:anim>
                                    <p:anim calcmode="lin" valueType="num">
                                      <p:cBhvr additive="base">
                                        <p:cTn id="108" dur="1000" fill="hold"/>
                                        <p:tgtEl>
                                          <p:spTgt spid="56"/>
                                        </p:tgtEl>
                                        <p:attrNameLst>
                                          <p:attrName>ppt_y</p:attrName>
                                        </p:attrNameLst>
                                      </p:cBhvr>
                                      <p:tavLst>
                                        <p:tav tm="0">
                                          <p:val>
                                            <p:strVal val="0-#ppt_h/2"/>
                                          </p:val>
                                        </p:tav>
                                        <p:tav tm="100000">
                                          <p:val>
                                            <p:strVal val="#ppt_y"/>
                                          </p:val>
                                        </p:tav>
                                      </p:tavLst>
                                    </p:anim>
                                  </p:childTnLst>
                                </p:cTn>
                              </p:par>
                            </p:childTnLst>
                          </p:cTn>
                        </p:par>
                        <p:par>
                          <p:cTn id="109" fill="hold">
                            <p:stCondLst>
                              <p:cond delay="21000"/>
                            </p:stCondLst>
                            <p:childTnLst>
                              <p:par>
                                <p:cTn id="110" presetID="2" presetClass="entr" presetSubtype="1" fill="hold" nodeType="afterEffect">
                                  <p:stCondLst>
                                    <p:cond delay="0"/>
                                  </p:stCondLst>
                                  <p:childTnLst>
                                    <p:set>
                                      <p:cBhvr>
                                        <p:cTn id="111" dur="1" fill="hold">
                                          <p:stCondLst>
                                            <p:cond delay="0"/>
                                          </p:stCondLst>
                                        </p:cTn>
                                        <p:tgtEl>
                                          <p:spTgt spid="57"/>
                                        </p:tgtEl>
                                        <p:attrNameLst>
                                          <p:attrName>style.visibility</p:attrName>
                                        </p:attrNameLst>
                                      </p:cBhvr>
                                      <p:to>
                                        <p:strVal val="visible"/>
                                      </p:to>
                                    </p:set>
                                    <p:anim calcmode="lin" valueType="num">
                                      <p:cBhvr additive="base">
                                        <p:cTn id="112" dur="1000" fill="hold"/>
                                        <p:tgtEl>
                                          <p:spTgt spid="57"/>
                                        </p:tgtEl>
                                        <p:attrNameLst>
                                          <p:attrName>ppt_x</p:attrName>
                                        </p:attrNameLst>
                                      </p:cBhvr>
                                      <p:tavLst>
                                        <p:tav tm="0">
                                          <p:val>
                                            <p:strVal val="#ppt_x"/>
                                          </p:val>
                                        </p:tav>
                                        <p:tav tm="100000">
                                          <p:val>
                                            <p:strVal val="#ppt_x"/>
                                          </p:val>
                                        </p:tav>
                                      </p:tavLst>
                                    </p:anim>
                                    <p:anim calcmode="lin" valueType="num">
                                      <p:cBhvr additive="base">
                                        <p:cTn id="113" dur="1000" fill="hold"/>
                                        <p:tgtEl>
                                          <p:spTgt spid="57"/>
                                        </p:tgtEl>
                                        <p:attrNameLst>
                                          <p:attrName>ppt_y</p:attrName>
                                        </p:attrNameLst>
                                      </p:cBhvr>
                                      <p:tavLst>
                                        <p:tav tm="0">
                                          <p:val>
                                            <p:strVal val="0-#ppt_h/2"/>
                                          </p:val>
                                        </p:tav>
                                        <p:tav tm="100000">
                                          <p:val>
                                            <p:strVal val="#ppt_y"/>
                                          </p:val>
                                        </p:tav>
                                      </p:tavLst>
                                    </p:anim>
                                  </p:childTnLst>
                                </p:cTn>
                              </p:par>
                            </p:childTnLst>
                          </p:cTn>
                        </p:par>
                        <p:par>
                          <p:cTn id="114" fill="hold">
                            <p:stCondLst>
                              <p:cond delay="22000"/>
                            </p:stCondLst>
                            <p:childTnLst>
                              <p:par>
                                <p:cTn id="115" presetID="2" presetClass="entr" presetSubtype="1" fill="hold" nodeType="afterEffect">
                                  <p:stCondLst>
                                    <p:cond delay="0"/>
                                  </p:stCondLst>
                                  <p:childTnLst>
                                    <p:set>
                                      <p:cBhvr>
                                        <p:cTn id="116" dur="1" fill="hold">
                                          <p:stCondLst>
                                            <p:cond delay="0"/>
                                          </p:stCondLst>
                                        </p:cTn>
                                        <p:tgtEl>
                                          <p:spTgt spid="58"/>
                                        </p:tgtEl>
                                        <p:attrNameLst>
                                          <p:attrName>style.visibility</p:attrName>
                                        </p:attrNameLst>
                                      </p:cBhvr>
                                      <p:to>
                                        <p:strVal val="visible"/>
                                      </p:to>
                                    </p:set>
                                    <p:anim calcmode="lin" valueType="num">
                                      <p:cBhvr additive="base">
                                        <p:cTn id="117" dur="1000" fill="hold"/>
                                        <p:tgtEl>
                                          <p:spTgt spid="58"/>
                                        </p:tgtEl>
                                        <p:attrNameLst>
                                          <p:attrName>ppt_x</p:attrName>
                                        </p:attrNameLst>
                                      </p:cBhvr>
                                      <p:tavLst>
                                        <p:tav tm="0">
                                          <p:val>
                                            <p:strVal val="#ppt_x"/>
                                          </p:val>
                                        </p:tav>
                                        <p:tav tm="100000">
                                          <p:val>
                                            <p:strVal val="#ppt_x"/>
                                          </p:val>
                                        </p:tav>
                                      </p:tavLst>
                                    </p:anim>
                                    <p:anim calcmode="lin" valueType="num">
                                      <p:cBhvr additive="base">
                                        <p:cTn id="118" dur="1000" fill="hold"/>
                                        <p:tgtEl>
                                          <p:spTgt spid="58"/>
                                        </p:tgtEl>
                                        <p:attrNameLst>
                                          <p:attrName>ppt_y</p:attrName>
                                        </p:attrNameLst>
                                      </p:cBhvr>
                                      <p:tavLst>
                                        <p:tav tm="0">
                                          <p:val>
                                            <p:strVal val="0-#ppt_h/2"/>
                                          </p:val>
                                        </p:tav>
                                        <p:tav tm="100000">
                                          <p:val>
                                            <p:strVal val="#ppt_y"/>
                                          </p:val>
                                        </p:tav>
                                      </p:tavLst>
                                    </p:anim>
                                  </p:childTnLst>
                                </p:cTn>
                              </p:par>
                            </p:childTnLst>
                          </p:cTn>
                        </p:par>
                        <p:par>
                          <p:cTn id="119" fill="hold">
                            <p:stCondLst>
                              <p:cond delay="23000"/>
                            </p:stCondLst>
                            <p:childTnLst>
                              <p:par>
                                <p:cTn id="120" presetID="2" presetClass="entr" presetSubtype="1" fill="hold" nodeType="afterEffect">
                                  <p:stCondLst>
                                    <p:cond delay="0"/>
                                  </p:stCondLst>
                                  <p:childTnLst>
                                    <p:set>
                                      <p:cBhvr>
                                        <p:cTn id="121" dur="1" fill="hold">
                                          <p:stCondLst>
                                            <p:cond delay="0"/>
                                          </p:stCondLst>
                                        </p:cTn>
                                        <p:tgtEl>
                                          <p:spTgt spid="59"/>
                                        </p:tgtEl>
                                        <p:attrNameLst>
                                          <p:attrName>style.visibility</p:attrName>
                                        </p:attrNameLst>
                                      </p:cBhvr>
                                      <p:to>
                                        <p:strVal val="visible"/>
                                      </p:to>
                                    </p:set>
                                    <p:anim calcmode="lin" valueType="num">
                                      <p:cBhvr additive="base">
                                        <p:cTn id="122" dur="1000" fill="hold"/>
                                        <p:tgtEl>
                                          <p:spTgt spid="59"/>
                                        </p:tgtEl>
                                        <p:attrNameLst>
                                          <p:attrName>ppt_x</p:attrName>
                                        </p:attrNameLst>
                                      </p:cBhvr>
                                      <p:tavLst>
                                        <p:tav tm="0">
                                          <p:val>
                                            <p:strVal val="#ppt_x"/>
                                          </p:val>
                                        </p:tav>
                                        <p:tav tm="100000">
                                          <p:val>
                                            <p:strVal val="#ppt_x"/>
                                          </p:val>
                                        </p:tav>
                                      </p:tavLst>
                                    </p:anim>
                                    <p:anim calcmode="lin" valueType="num">
                                      <p:cBhvr additive="base">
                                        <p:cTn id="123" dur="1000" fill="hold"/>
                                        <p:tgtEl>
                                          <p:spTgt spid="59"/>
                                        </p:tgtEl>
                                        <p:attrNameLst>
                                          <p:attrName>ppt_y</p:attrName>
                                        </p:attrNameLst>
                                      </p:cBhvr>
                                      <p:tavLst>
                                        <p:tav tm="0">
                                          <p:val>
                                            <p:strVal val="0-#ppt_h/2"/>
                                          </p:val>
                                        </p:tav>
                                        <p:tav tm="100000">
                                          <p:val>
                                            <p:strVal val="#ppt_y"/>
                                          </p:val>
                                        </p:tav>
                                      </p:tavLst>
                                    </p:anim>
                                  </p:childTnLst>
                                </p:cTn>
                              </p:par>
                            </p:childTnLst>
                          </p:cTn>
                        </p:par>
                        <p:par>
                          <p:cTn id="124" fill="hold">
                            <p:stCondLst>
                              <p:cond delay="24000"/>
                            </p:stCondLst>
                            <p:childTnLst>
                              <p:par>
                                <p:cTn id="125" presetID="2" presetClass="entr" presetSubtype="1" fill="hold" nodeType="afterEffect">
                                  <p:stCondLst>
                                    <p:cond delay="0"/>
                                  </p:stCondLst>
                                  <p:childTnLst>
                                    <p:set>
                                      <p:cBhvr>
                                        <p:cTn id="126" dur="1" fill="hold">
                                          <p:stCondLst>
                                            <p:cond delay="0"/>
                                          </p:stCondLst>
                                        </p:cTn>
                                        <p:tgtEl>
                                          <p:spTgt spid="60"/>
                                        </p:tgtEl>
                                        <p:attrNameLst>
                                          <p:attrName>style.visibility</p:attrName>
                                        </p:attrNameLst>
                                      </p:cBhvr>
                                      <p:to>
                                        <p:strVal val="visible"/>
                                      </p:to>
                                    </p:set>
                                    <p:anim calcmode="lin" valueType="num">
                                      <p:cBhvr additive="base">
                                        <p:cTn id="127" dur="1000" fill="hold"/>
                                        <p:tgtEl>
                                          <p:spTgt spid="60"/>
                                        </p:tgtEl>
                                        <p:attrNameLst>
                                          <p:attrName>ppt_x</p:attrName>
                                        </p:attrNameLst>
                                      </p:cBhvr>
                                      <p:tavLst>
                                        <p:tav tm="0">
                                          <p:val>
                                            <p:strVal val="#ppt_x"/>
                                          </p:val>
                                        </p:tav>
                                        <p:tav tm="100000">
                                          <p:val>
                                            <p:strVal val="#ppt_x"/>
                                          </p:val>
                                        </p:tav>
                                      </p:tavLst>
                                    </p:anim>
                                    <p:anim calcmode="lin" valueType="num">
                                      <p:cBhvr additive="base">
                                        <p:cTn id="128" dur="1000" fill="hold"/>
                                        <p:tgtEl>
                                          <p:spTgt spid="60"/>
                                        </p:tgtEl>
                                        <p:attrNameLst>
                                          <p:attrName>ppt_y</p:attrName>
                                        </p:attrNameLst>
                                      </p:cBhvr>
                                      <p:tavLst>
                                        <p:tav tm="0">
                                          <p:val>
                                            <p:strVal val="0-#ppt_h/2"/>
                                          </p:val>
                                        </p:tav>
                                        <p:tav tm="100000">
                                          <p:val>
                                            <p:strVal val="#ppt_y"/>
                                          </p:val>
                                        </p:tav>
                                      </p:tavLst>
                                    </p:anim>
                                  </p:childTnLst>
                                </p:cTn>
                              </p:par>
                            </p:childTnLst>
                          </p:cTn>
                        </p:par>
                        <p:par>
                          <p:cTn id="129" fill="hold">
                            <p:stCondLst>
                              <p:cond delay="25000"/>
                            </p:stCondLst>
                            <p:childTnLst>
                              <p:par>
                                <p:cTn id="130" presetID="2" presetClass="entr" presetSubtype="1" fill="hold" nodeType="afterEffect">
                                  <p:stCondLst>
                                    <p:cond delay="0"/>
                                  </p:stCondLst>
                                  <p:childTnLst>
                                    <p:set>
                                      <p:cBhvr>
                                        <p:cTn id="131" dur="1" fill="hold">
                                          <p:stCondLst>
                                            <p:cond delay="0"/>
                                          </p:stCondLst>
                                        </p:cTn>
                                        <p:tgtEl>
                                          <p:spTgt spid="61"/>
                                        </p:tgtEl>
                                        <p:attrNameLst>
                                          <p:attrName>style.visibility</p:attrName>
                                        </p:attrNameLst>
                                      </p:cBhvr>
                                      <p:to>
                                        <p:strVal val="visible"/>
                                      </p:to>
                                    </p:set>
                                    <p:anim calcmode="lin" valueType="num">
                                      <p:cBhvr additive="base">
                                        <p:cTn id="132" dur="1000" fill="hold"/>
                                        <p:tgtEl>
                                          <p:spTgt spid="61"/>
                                        </p:tgtEl>
                                        <p:attrNameLst>
                                          <p:attrName>ppt_x</p:attrName>
                                        </p:attrNameLst>
                                      </p:cBhvr>
                                      <p:tavLst>
                                        <p:tav tm="0">
                                          <p:val>
                                            <p:strVal val="#ppt_x"/>
                                          </p:val>
                                        </p:tav>
                                        <p:tav tm="100000">
                                          <p:val>
                                            <p:strVal val="#ppt_x"/>
                                          </p:val>
                                        </p:tav>
                                      </p:tavLst>
                                    </p:anim>
                                    <p:anim calcmode="lin" valueType="num">
                                      <p:cBhvr additive="base">
                                        <p:cTn id="133" dur="1000" fill="hold"/>
                                        <p:tgtEl>
                                          <p:spTgt spid="61"/>
                                        </p:tgtEl>
                                        <p:attrNameLst>
                                          <p:attrName>ppt_y</p:attrName>
                                        </p:attrNameLst>
                                      </p:cBhvr>
                                      <p:tavLst>
                                        <p:tav tm="0">
                                          <p:val>
                                            <p:strVal val="0-#ppt_h/2"/>
                                          </p:val>
                                        </p:tav>
                                        <p:tav tm="100000">
                                          <p:val>
                                            <p:strVal val="#ppt_y"/>
                                          </p:val>
                                        </p:tav>
                                      </p:tavLst>
                                    </p:anim>
                                  </p:childTnLst>
                                </p:cTn>
                              </p:par>
                            </p:childTnLst>
                          </p:cTn>
                        </p:par>
                        <p:par>
                          <p:cTn id="134" fill="hold">
                            <p:stCondLst>
                              <p:cond delay="26000"/>
                            </p:stCondLst>
                            <p:childTnLst>
                              <p:par>
                                <p:cTn id="135" presetID="2" presetClass="entr" presetSubtype="1" fill="hold" nodeType="afterEffect">
                                  <p:stCondLst>
                                    <p:cond delay="0"/>
                                  </p:stCondLst>
                                  <p:childTnLst>
                                    <p:set>
                                      <p:cBhvr>
                                        <p:cTn id="136" dur="1" fill="hold">
                                          <p:stCondLst>
                                            <p:cond delay="0"/>
                                          </p:stCondLst>
                                        </p:cTn>
                                        <p:tgtEl>
                                          <p:spTgt spid="62"/>
                                        </p:tgtEl>
                                        <p:attrNameLst>
                                          <p:attrName>style.visibility</p:attrName>
                                        </p:attrNameLst>
                                      </p:cBhvr>
                                      <p:to>
                                        <p:strVal val="visible"/>
                                      </p:to>
                                    </p:set>
                                    <p:anim calcmode="lin" valueType="num">
                                      <p:cBhvr additive="base">
                                        <p:cTn id="137" dur="1000" fill="hold"/>
                                        <p:tgtEl>
                                          <p:spTgt spid="62"/>
                                        </p:tgtEl>
                                        <p:attrNameLst>
                                          <p:attrName>ppt_x</p:attrName>
                                        </p:attrNameLst>
                                      </p:cBhvr>
                                      <p:tavLst>
                                        <p:tav tm="0">
                                          <p:val>
                                            <p:strVal val="#ppt_x"/>
                                          </p:val>
                                        </p:tav>
                                        <p:tav tm="100000">
                                          <p:val>
                                            <p:strVal val="#ppt_x"/>
                                          </p:val>
                                        </p:tav>
                                      </p:tavLst>
                                    </p:anim>
                                    <p:anim calcmode="lin" valueType="num">
                                      <p:cBhvr additive="base">
                                        <p:cTn id="138" dur="1000" fill="hold"/>
                                        <p:tgtEl>
                                          <p:spTgt spid="62"/>
                                        </p:tgtEl>
                                        <p:attrNameLst>
                                          <p:attrName>ppt_y</p:attrName>
                                        </p:attrNameLst>
                                      </p:cBhvr>
                                      <p:tavLst>
                                        <p:tav tm="0">
                                          <p:val>
                                            <p:strVal val="0-#ppt_h/2"/>
                                          </p:val>
                                        </p:tav>
                                        <p:tav tm="100000">
                                          <p:val>
                                            <p:strVal val="#ppt_y"/>
                                          </p:val>
                                        </p:tav>
                                      </p:tavLst>
                                    </p:anim>
                                  </p:childTnLst>
                                </p:cTn>
                              </p:par>
                            </p:childTnLst>
                          </p:cTn>
                        </p:par>
                        <p:par>
                          <p:cTn id="139" fill="hold">
                            <p:stCondLst>
                              <p:cond delay="27000"/>
                            </p:stCondLst>
                            <p:childTnLst>
                              <p:par>
                                <p:cTn id="140" presetID="2" presetClass="entr" presetSubtype="1" fill="hold" nodeType="afterEffect">
                                  <p:stCondLst>
                                    <p:cond delay="0"/>
                                  </p:stCondLst>
                                  <p:childTnLst>
                                    <p:set>
                                      <p:cBhvr>
                                        <p:cTn id="141" dur="1" fill="hold">
                                          <p:stCondLst>
                                            <p:cond delay="0"/>
                                          </p:stCondLst>
                                        </p:cTn>
                                        <p:tgtEl>
                                          <p:spTgt spid="63"/>
                                        </p:tgtEl>
                                        <p:attrNameLst>
                                          <p:attrName>style.visibility</p:attrName>
                                        </p:attrNameLst>
                                      </p:cBhvr>
                                      <p:to>
                                        <p:strVal val="visible"/>
                                      </p:to>
                                    </p:set>
                                    <p:anim calcmode="lin" valueType="num">
                                      <p:cBhvr additive="base">
                                        <p:cTn id="142" dur="1000" fill="hold"/>
                                        <p:tgtEl>
                                          <p:spTgt spid="63"/>
                                        </p:tgtEl>
                                        <p:attrNameLst>
                                          <p:attrName>ppt_x</p:attrName>
                                        </p:attrNameLst>
                                      </p:cBhvr>
                                      <p:tavLst>
                                        <p:tav tm="0">
                                          <p:val>
                                            <p:strVal val="#ppt_x"/>
                                          </p:val>
                                        </p:tav>
                                        <p:tav tm="100000">
                                          <p:val>
                                            <p:strVal val="#ppt_x"/>
                                          </p:val>
                                        </p:tav>
                                      </p:tavLst>
                                    </p:anim>
                                    <p:anim calcmode="lin" valueType="num">
                                      <p:cBhvr additive="base">
                                        <p:cTn id="143" dur="1000" fill="hold"/>
                                        <p:tgtEl>
                                          <p:spTgt spid="63"/>
                                        </p:tgtEl>
                                        <p:attrNameLst>
                                          <p:attrName>ppt_y</p:attrName>
                                        </p:attrNameLst>
                                      </p:cBhvr>
                                      <p:tavLst>
                                        <p:tav tm="0">
                                          <p:val>
                                            <p:strVal val="0-#ppt_h/2"/>
                                          </p:val>
                                        </p:tav>
                                        <p:tav tm="100000">
                                          <p:val>
                                            <p:strVal val="#ppt_y"/>
                                          </p:val>
                                        </p:tav>
                                      </p:tavLst>
                                    </p:anim>
                                  </p:childTnLst>
                                </p:cTn>
                              </p:par>
                            </p:childTnLst>
                          </p:cTn>
                        </p:par>
                        <p:par>
                          <p:cTn id="144" fill="hold">
                            <p:stCondLst>
                              <p:cond delay="28000"/>
                            </p:stCondLst>
                            <p:childTnLst>
                              <p:par>
                                <p:cTn id="145" presetID="2" presetClass="entr" presetSubtype="1" fill="hold" nodeType="afterEffect">
                                  <p:stCondLst>
                                    <p:cond delay="0"/>
                                  </p:stCondLst>
                                  <p:childTnLst>
                                    <p:set>
                                      <p:cBhvr>
                                        <p:cTn id="146" dur="1" fill="hold">
                                          <p:stCondLst>
                                            <p:cond delay="0"/>
                                          </p:stCondLst>
                                        </p:cTn>
                                        <p:tgtEl>
                                          <p:spTgt spid="64"/>
                                        </p:tgtEl>
                                        <p:attrNameLst>
                                          <p:attrName>style.visibility</p:attrName>
                                        </p:attrNameLst>
                                      </p:cBhvr>
                                      <p:to>
                                        <p:strVal val="visible"/>
                                      </p:to>
                                    </p:set>
                                    <p:anim calcmode="lin" valueType="num">
                                      <p:cBhvr additive="base">
                                        <p:cTn id="147" dur="1000" fill="hold"/>
                                        <p:tgtEl>
                                          <p:spTgt spid="64"/>
                                        </p:tgtEl>
                                        <p:attrNameLst>
                                          <p:attrName>ppt_x</p:attrName>
                                        </p:attrNameLst>
                                      </p:cBhvr>
                                      <p:tavLst>
                                        <p:tav tm="0">
                                          <p:val>
                                            <p:strVal val="#ppt_x"/>
                                          </p:val>
                                        </p:tav>
                                        <p:tav tm="100000">
                                          <p:val>
                                            <p:strVal val="#ppt_x"/>
                                          </p:val>
                                        </p:tav>
                                      </p:tavLst>
                                    </p:anim>
                                    <p:anim calcmode="lin" valueType="num">
                                      <p:cBhvr additive="base">
                                        <p:cTn id="148" dur="1000" fill="hold"/>
                                        <p:tgtEl>
                                          <p:spTgt spid="64"/>
                                        </p:tgtEl>
                                        <p:attrNameLst>
                                          <p:attrName>ppt_y</p:attrName>
                                        </p:attrNameLst>
                                      </p:cBhvr>
                                      <p:tavLst>
                                        <p:tav tm="0">
                                          <p:val>
                                            <p:strVal val="0-#ppt_h/2"/>
                                          </p:val>
                                        </p:tav>
                                        <p:tav tm="100000">
                                          <p:val>
                                            <p:strVal val="#ppt_y"/>
                                          </p:val>
                                        </p:tav>
                                      </p:tavLst>
                                    </p:anim>
                                  </p:childTnLst>
                                </p:cTn>
                              </p:par>
                            </p:childTnLst>
                          </p:cTn>
                        </p:par>
                        <p:par>
                          <p:cTn id="149" fill="hold">
                            <p:stCondLst>
                              <p:cond delay="29000"/>
                            </p:stCondLst>
                            <p:childTnLst>
                              <p:par>
                                <p:cTn id="150" presetID="2" presetClass="entr" presetSubtype="1" fill="hold" nodeType="afterEffect">
                                  <p:stCondLst>
                                    <p:cond delay="0"/>
                                  </p:stCondLst>
                                  <p:childTnLst>
                                    <p:set>
                                      <p:cBhvr>
                                        <p:cTn id="151" dur="1" fill="hold">
                                          <p:stCondLst>
                                            <p:cond delay="0"/>
                                          </p:stCondLst>
                                        </p:cTn>
                                        <p:tgtEl>
                                          <p:spTgt spid="65"/>
                                        </p:tgtEl>
                                        <p:attrNameLst>
                                          <p:attrName>style.visibility</p:attrName>
                                        </p:attrNameLst>
                                      </p:cBhvr>
                                      <p:to>
                                        <p:strVal val="visible"/>
                                      </p:to>
                                    </p:set>
                                    <p:anim calcmode="lin" valueType="num">
                                      <p:cBhvr additive="base">
                                        <p:cTn id="152" dur="1000" fill="hold"/>
                                        <p:tgtEl>
                                          <p:spTgt spid="65"/>
                                        </p:tgtEl>
                                        <p:attrNameLst>
                                          <p:attrName>ppt_x</p:attrName>
                                        </p:attrNameLst>
                                      </p:cBhvr>
                                      <p:tavLst>
                                        <p:tav tm="0">
                                          <p:val>
                                            <p:strVal val="#ppt_x"/>
                                          </p:val>
                                        </p:tav>
                                        <p:tav tm="100000">
                                          <p:val>
                                            <p:strVal val="#ppt_x"/>
                                          </p:val>
                                        </p:tav>
                                      </p:tavLst>
                                    </p:anim>
                                    <p:anim calcmode="lin" valueType="num">
                                      <p:cBhvr additive="base">
                                        <p:cTn id="153" dur="1000" fill="hold"/>
                                        <p:tgtEl>
                                          <p:spTgt spid="65"/>
                                        </p:tgtEl>
                                        <p:attrNameLst>
                                          <p:attrName>ppt_y</p:attrName>
                                        </p:attrNameLst>
                                      </p:cBhvr>
                                      <p:tavLst>
                                        <p:tav tm="0">
                                          <p:val>
                                            <p:strVal val="0-#ppt_h/2"/>
                                          </p:val>
                                        </p:tav>
                                        <p:tav tm="100000">
                                          <p:val>
                                            <p:strVal val="#ppt_y"/>
                                          </p:val>
                                        </p:tav>
                                      </p:tavLst>
                                    </p:anim>
                                  </p:childTnLst>
                                </p:cTn>
                              </p:par>
                            </p:childTnLst>
                          </p:cTn>
                        </p:par>
                        <p:par>
                          <p:cTn id="154" fill="hold">
                            <p:stCondLst>
                              <p:cond delay="30000"/>
                            </p:stCondLst>
                            <p:childTnLst>
                              <p:par>
                                <p:cTn id="155" presetID="2" presetClass="entr" presetSubtype="1" fill="hold" nodeType="afterEffect">
                                  <p:stCondLst>
                                    <p:cond delay="0"/>
                                  </p:stCondLst>
                                  <p:childTnLst>
                                    <p:set>
                                      <p:cBhvr>
                                        <p:cTn id="156" dur="1" fill="hold">
                                          <p:stCondLst>
                                            <p:cond delay="0"/>
                                          </p:stCondLst>
                                        </p:cTn>
                                        <p:tgtEl>
                                          <p:spTgt spid="66"/>
                                        </p:tgtEl>
                                        <p:attrNameLst>
                                          <p:attrName>style.visibility</p:attrName>
                                        </p:attrNameLst>
                                      </p:cBhvr>
                                      <p:to>
                                        <p:strVal val="visible"/>
                                      </p:to>
                                    </p:set>
                                    <p:anim calcmode="lin" valueType="num">
                                      <p:cBhvr additive="base">
                                        <p:cTn id="157" dur="1000" fill="hold"/>
                                        <p:tgtEl>
                                          <p:spTgt spid="66"/>
                                        </p:tgtEl>
                                        <p:attrNameLst>
                                          <p:attrName>ppt_x</p:attrName>
                                        </p:attrNameLst>
                                      </p:cBhvr>
                                      <p:tavLst>
                                        <p:tav tm="0">
                                          <p:val>
                                            <p:strVal val="#ppt_x"/>
                                          </p:val>
                                        </p:tav>
                                        <p:tav tm="100000">
                                          <p:val>
                                            <p:strVal val="#ppt_x"/>
                                          </p:val>
                                        </p:tav>
                                      </p:tavLst>
                                    </p:anim>
                                    <p:anim calcmode="lin" valueType="num">
                                      <p:cBhvr additive="base">
                                        <p:cTn id="158" dur="1000" fill="hold"/>
                                        <p:tgtEl>
                                          <p:spTgt spid="66"/>
                                        </p:tgtEl>
                                        <p:attrNameLst>
                                          <p:attrName>ppt_y</p:attrName>
                                        </p:attrNameLst>
                                      </p:cBhvr>
                                      <p:tavLst>
                                        <p:tav tm="0">
                                          <p:val>
                                            <p:strVal val="0-#ppt_h/2"/>
                                          </p:val>
                                        </p:tav>
                                        <p:tav tm="100000">
                                          <p:val>
                                            <p:strVal val="#ppt_y"/>
                                          </p:val>
                                        </p:tav>
                                      </p:tavLst>
                                    </p:anim>
                                  </p:childTnLst>
                                </p:cTn>
                              </p:par>
                            </p:childTnLst>
                          </p:cTn>
                        </p:par>
                        <p:par>
                          <p:cTn id="159" fill="hold">
                            <p:stCondLst>
                              <p:cond delay="31000"/>
                            </p:stCondLst>
                            <p:childTnLst>
                              <p:par>
                                <p:cTn id="160" presetID="2" presetClass="entr" presetSubtype="1" fill="hold" nodeType="afterEffect">
                                  <p:stCondLst>
                                    <p:cond delay="0"/>
                                  </p:stCondLst>
                                  <p:childTnLst>
                                    <p:set>
                                      <p:cBhvr>
                                        <p:cTn id="161" dur="1" fill="hold">
                                          <p:stCondLst>
                                            <p:cond delay="0"/>
                                          </p:stCondLst>
                                        </p:cTn>
                                        <p:tgtEl>
                                          <p:spTgt spid="67"/>
                                        </p:tgtEl>
                                        <p:attrNameLst>
                                          <p:attrName>style.visibility</p:attrName>
                                        </p:attrNameLst>
                                      </p:cBhvr>
                                      <p:to>
                                        <p:strVal val="visible"/>
                                      </p:to>
                                    </p:set>
                                    <p:anim calcmode="lin" valueType="num">
                                      <p:cBhvr additive="base">
                                        <p:cTn id="162" dur="1000" fill="hold"/>
                                        <p:tgtEl>
                                          <p:spTgt spid="67"/>
                                        </p:tgtEl>
                                        <p:attrNameLst>
                                          <p:attrName>ppt_x</p:attrName>
                                        </p:attrNameLst>
                                      </p:cBhvr>
                                      <p:tavLst>
                                        <p:tav tm="0">
                                          <p:val>
                                            <p:strVal val="#ppt_x"/>
                                          </p:val>
                                        </p:tav>
                                        <p:tav tm="100000">
                                          <p:val>
                                            <p:strVal val="#ppt_x"/>
                                          </p:val>
                                        </p:tav>
                                      </p:tavLst>
                                    </p:anim>
                                    <p:anim calcmode="lin" valueType="num">
                                      <p:cBhvr additive="base">
                                        <p:cTn id="163" dur="1000" fill="hold"/>
                                        <p:tgtEl>
                                          <p:spTgt spid="67"/>
                                        </p:tgtEl>
                                        <p:attrNameLst>
                                          <p:attrName>ppt_y</p:attrName>
                                        </p:attrNameLst>
                                      </p:cBhvr>
                                      <p:tavLst>
                                        <p:tav tm="0">
                                          <p:val>
                                            <p:strVal val="0-#ppt_h/2"/>
                                          </p:val>
                                        </p:tav>
                                        <p:tav tm="100000">
                                          <p:val>
                                            <p:strVal val="#ppt_y"/>
                                          </p:val>
                                        </p:tav>
                                      </p:tavLst>
                                    </p:anim>
                                  </p:childTnLst>
                                </p:cTn>
                              </p:par>
                            </p:childTnLst>
                          </p:cTn>
                        </p:par>
                        <p:par>
                          <p:cTn id="164" fill="hold">
                            <p:stCondLst>
                              <p:cond delay="32000"/>
                            </p:stCondLst>
                            <p:childTnLst>
                              <p:par>
                                <p:cTn id="165" presetID="2" presetClass="entr" presetSubtype="1" fill="hold" nodeType="afterEffect">
                                  <p:stCondLst>
                                    <p:cond delay="0"/>
                                  </p:stCondLst>
                                  <p:childTnLst>
                                    <p:set>
                                      <p:cBhvr>
                                        <p:cTn id="166" dur="1" fill="hold">
                                          <p:stCondLst>
                                            <p:cond delay="0"/>
                                          </p:stCondLst>
                                        </p:cTn>
                                        <p:tgtEl>
                                          <p:spTgt spid="68"/>
                                        </p:tgtEl>
                                        <p:attrNameLst>
                                          <p:attrName>style.visibility</p:attrName>
                                        </p:attrNameLst>
                                      </p:cBhvr>
                                      <p:to>
                                        <p:strVal val="visible"/>
                                      </p:to>
                                    </p:set>
                                    <p:anim calcmode="lin" valueType="num">
                                      <p:cBhvr additive="base">
                                        <p:cTn id="167" dur="1000" fill="hold"/>
                                        <p:tgtEl>
                                          <p:spTgt spid="68"/>
                                        </p:tgtEl>
                                        <p:attrNameLst>
                                          <p:attrName>ppt_x</p:attrName>
                                        </p:attrNameLst>
                                      </p:cBhvr>
                                      <p:tavLst>
                                        <p:tav tm="0">
                                          <p:val>
                                            <p:strVal val="#ppt_x"/>
                                          </p:val>
                                        </p:tav>
                                        <p:tav tm="100000">
                                          <p:val>
                                            <p:strVal val="#ppt_x"/>
                                          </p:val>
                                        </p:tav>
                                      </p:tavLst>
                                    </p:anim>
                                    <p:anim calcmode="lin" valueType="num">
                                      <p:cBhvr additive="base">
                                        <p:cTn id="168" dur="1000" fill="hold"/>
                                        <p:tgtEl>
                                          <p:spTgt spid="68"/>
                                        </p:tgtEl>
                                        <p:attrNameLst>
                                          <p:attrName>ppt_y</p:attrName>
                                        </p:attrNameLst>
                                      </p:cBhvr>
                                      <p:tavLst>
                                        <p:tav tm="0">
                                          <p:val>
                                            <p:strVal val="0-#ppt_h/2"/>
                                          </p:val>
                                        </p:tav>
                                        <p:tav tm="100000">
                                          <p:val>
                                            <p:strVal val="#ppt_y"/>
                                          </p:val>
                                        </p:tav>
                                      </p:tavLst>
                                    </p:anim>
                                  </p:childTnLst>
                                </p:cTn>
                              </p:par>
                            </p:childTnLst>
                          </p:cTn>
                        </p:par>
                        <p:par>
                          <p:cTn id="169" fill="hold">
                            <p:stCondLst>
                              <p:cond delay="33000"/>
                            </p:stCondLst>
                            <p:childTnLst>
                              <p:par>
                                <p:cTn id="170" presetID="2" presetClass="entr" presetSubtype="1" fill="hold" nodeType="afterEffect">
                                  <p:stCondLst>
                                    <p:cond delay="0"/>
                                  </p:stCondLst>
                                  <p:childTnLst>
                                    <p:set>
                                      <p:cBhvr>
                                        <p:cTn id="171" dur="1" fill="hold">
                                          <p:stCondLst>
                                            <p:cond delay="0"/>
                                          </p:stCondLst>
                                        </p:cTn>
                                        <p:tgtEl>
                                          <p:spTgt spid="69"/>
                                        </p:tgtEl>
                                        <p:attrNameLst>
                                          <p:attrName>style.visibility</p:attrName>
                                        </p:attrNameLst>
                                      </p:cBhvr>
                                      <p:to>
                                        <p:strVal val="visible"/>
                                      </p:to>
                                    </p:set>
                                    <p:anim calcmode="lin" valueType="num">
                                      <p:cBhvr additive="base">
                                        <p:cTn id="172" dur="1000" fill="hold"/>
                                        <p:tgtEl>
                                          <p:spTgt spid="69"/>
                                        </p:tgtEl>
                                        <p:attrNameLst>
                                          <p:attrName>ppt_x</p:attrName>
                                        </p:attrNameLst>
                                      </p:cBhvr>
                                      <p:tavLst>
                                        <p:tav tm="0">
                                          <p:val>
                                            <p:strVal val="#ppt_x"/>
                                          </p:val>
                                        </p:tav>
                                        <p:tav tm="100000">
                                          <p:val>
                                            <p:strVal val="#ppt_x"/>
                                          </p:val>
                                        </p:tav>
                                      </p:tavLst>
                                    </p:anim>
                                    <p:anim calcmode="lin" valueType="num">
                                      <p:cBhvr additive="base">
                                        <p:cTn id="173" dur="1000" fill="hold"/>
                                        <p:tgtEl>
                                          <p:spTgt spid="69"/>
                                        </p:tgtEl>
                                        <p:attrNameLst>
                                          <p:attrName>ppt_y</p:attrName>
                                        </p:attrNameLst>
                                      </p:cBhvr>
                                      <p:tavLst>
                                        <p:tav tm="0">
                                          <p:val>
                                            <p:strVal val="0-#ppt_h/2"/>
                                          </p:val>
                                        </p:tav>
                                        <p:tav tm="100000">
                                          <p:val>
                                            <p:strVal val="#ppt_y"/>
                                          </p:val>
                                        </p:tav>
                                      </p:tavLst>
                                    </p:anim>
                                  </p:childTnLst>
                                </p:cTn>
                              </p:par>
                            </p:childTnLst>
                          </p:cTn>
                        </p:par>
                        <p:par>
                          <p:cTn id="174" fill="hold">
                            <p:stCondLst>
                              <p:cond delay="34000"/>
                            </p:stCondLst>
                            <p:childTnLst>
                              <p:par>
                                <p:cTn id="175" presetID="2" presetClass="entr" presetSubtype="1" fill="hold" nodeType="afterEffect">
                                  <p:stCondLst>
                                    <p:cond delay="0"/>
                                  </p:stCondLst>
                                  <p:childTnLst>
                                    <p:set>
                                      <p:cBhvr>
                                        <p:cTn id="176" dur="1" fill="hold">
                                          <p:stCondLst>
                                            <p:cond delay="0"/>
                                          </p:stCondLst>
                                        </p:cTn>
                                        <p:tgtEl>
                                          <p:spTgt spid="70"/>
                                        </p:tgtEl>
                                        <p:attrNameLst>
                                          <p:attrName>style.visibility</p:attrName>
                                        </p:attrNameLst>
                                      </p:cBhvr>
                                      <p:to>
                                        <p:strVal val="visible"/>
                                      </p:to>
                                    </p:set>
                                    <p:anim calcmode="lin" valueType="num">
                                      <p:cBhvr additive="base">
                                        <p:cTn id="177" dur="1000" fill="hold"/>
                                        <p:tgtEl>
                                          <p:spTgt spid="70"/>
                                        </p:tgtEl>
                                        <p:attrNameLst>
                                          <p:attrName>ppt_x</p:attrName>
                                        </p:attrNameLst>
                                      </p:cBhvr>
                                      <p:tavLst>
                                        <p:tav tm="0">
                                          <p:val>
                                            <p:strVal val="#ppt_x"/>
                                          </p:val>
                                        </p:tav>
                                        <p:tav tm="100000">
                                          <p:val>
                                            <p:strVal val="#ppt_x"/>
                                          </p:val>
                                        </p:tav>
                                      </p:tavLst>
                                    </p:anim>
                                    <p:anim calcmode="lin" valueType="num">
                                      <p:cBhvr additive="base">
                                        <p:cTn id="178" dur="1000" fill="hold"/>
                                        <p:tgtEl>
                                          <p:spTgt spid="70"/>
                                        </p:tgtEl>
                                        <p:attrNameLst>
                                          <p:attrName>ppt_y</p:attrName>
                                        </p:attrNameLst>
                                      </p:cBhvr>
                                      <p:tavLst>
                                        <p:tav tm="0">
                                          <p:val>
                                            <p:strVal val="0-#ppt_h/2"/>
                                          </p:val>
                                        </p:tav>
                                        <p:tav tm="100000">
                                          <p:val>
                                            <p:strVal val="#ppt_y"/>
                                          </p:val>
                                        </p:tav>
                                      </p:tavLst>
                                    </p:anim>
                                  </p:childTnLst>
                                </p:cTn>
                              </p:par>
                            </p:childTnLst>
                          </p:cTn>
                        </p:par>
                        <p:par>
                          <p:cTn id="179" fill="hold">
                            <p:stCondLst>
                              <p:cond delay="35000"/>
                            </p:stCondLst>
                            <p:childTnLst>
                              <p:par>
                                <p:cTn id="180" presetID="2" presetClass="entr" presetSubtype="1" fill="hold" nodeType="afterEffect">
                                  <p:stCondLst>
                                    <p:cond delay="0"/>
                                  </p:stCondLst>
                                  <p:childTnLst>
                                    <p:set>
                                      <p:cBhvr>
                                        <p:cTn id="181" dur="1" fill="hold">
                                          <p:stCondLst>
                                            <p:cond delay="0"/>
                                          </p:stCondLst>
                                        </p:cTn>
                                        <p:tgtEl>
                                          <p:spTgt spid="71"/>
                                        </p:tgtEl>
                                        <p:attrNameLst>
                                          <p:attrName>style.visibility</p:attrName>
                                        </p:attrNameLst>
                                      </p:cBhvr>
                                      <p:to>
                                        <p:strVal val="visible"/>
                                      </p:to>
                                    </p:set>
                                    <p:anim calcmode="lin" valueType="num">
                                      <p:cBhvr additive="base">
                                        <p:cTn id="182" dur="1000" fill="hold"/>
                                        <p:tgtEl>
                                          <p:spTgt spid="71"/>
                                        </p:tgtEl>
                                        <p:attrNameLst>
                                          <p:attrName>ppt_x</p:attrName>
                                        </p:attrNameLst>
                                      </p:cBhvr>
                                      <p:tavLst>
                                        <p:tav tm="0">
                                          <p:val>
                                            <p:strVal val="#ppt_x"/>
                                          </p:val>
                                        </p:tav>
                                        <p:tav tm="100000">
                                          <p:val>
                                            <p:strVal val="#ppt_x"/>
                                          </p:val>
                                        </p:tav>
                                      </p:tavLst>
                                    </p:anim>
                                    <p:anim calcmode="lin" valueType="num">
                                      <p:cBhvr additive="base">
                                        <p:cTn id="183" dur="1000" fill="hold"/>
                                        <p:tgtEl>
                                          <p:spTgt spid="71"/>
                                        </p:tgtEl>
                                        <p:attrNameLst>
                                          <p:attrName>ppt_y</p:attrName>
                                        </p:attrNameLst>
                                      </p:cBhvr>
                                      <p:tavLst>
                                        <p:tav tm="0">
                                          <p:val>
                                            <p:strVal val="0-#ppt_h/2"/>
                                          </p:val>
                                        </p:tav>
                                        <p:tav tm="100000">
                                          <p:val>
                                            <p:strVal val="#ppt_y"/>
                                          </p:val>
                                        </p:tav>
                                      </p:tavLst>
                                    </p:anim>
                                  </p:childTnLst>
                                </p:cTn>
                              </p:par>
                            </p:childTnLst>
                          </p:cTn>
                        </p:par>
                        <p:par>
                          <p:cTn id="184" fill="hold">
                            <p:stCondLst>
                              <p:cond delay="36000"/>
                            </p:stCondLst>
                            <p:childTnLst>
                              <p:par>
                                <p:cTn id="185" presetID="10" presetClass="entr" presetSubtype="0" fill="hold" grpId="0" nodeType="afterEffect">
                                  <p:stCondLst>
                                    <p:cond delay="0"/>
                                  </p:stCondLst>
                                  <p:childTnLst>
                                    <p:set>
                                      <p:cBhvr>
                                        <p:cTn id="186" dur="1" fill="hold">
                                          <p:stCondLst>
                                            <p:cond delay="0"/>
                                          </p:stCondLst>
                                        </p:cTn>
                                        <p:tgtEl>
                                          <p:spTgt spid="35"/>
                                        </p:tgtEl>
                                        <p:attrNameLst>
                                          <p:attrName>style.visibility</p:attrName>
                                        </p:attrNameLst>
                                      </p:cBhvr>
                                      <p:to>
                                        <p:strVal val="visible"/>
                                      </p:to>
                                    </p:set>
                                    <p:animEffect transition="in" filter="fade">
                                      <p:cBhvr>
                                        <p:cTn id="187" dur="2000"/>
                                        <p:tgtEl>
                                          <p:spTgt spid="35"/>
                                        </p:tgtEl>
                                      </p:cBhvr>
                                    </p:animEffect>
                                  </p:childTnLst>
                                </p:cTn>
                              </p:par>
                            </p:childTnLst>
                          </p:cTn>
                        </p:par>
                      </p:childTnLst>
                    </p:cTn>
                  </p:par>
                  <p:par>
                    <p:cTn id="188" fill="hold">
                      <p:stCondLst>
                        <p:cond delay="indefinite"/>
                      </p:stCondLst>
                      <p:childTnLst>
                        <p:par>
                          <p:cTn id="189" fill="hold">
                            <p:stCondLst>
                              <p:cond delay="0"/>
                            </p:stCondLst>
                            <p:childTnLst>
                              <p:par>
                                <p:cTn id="190" presetID="2" presetClass="entr" presetSubtype="2" fill="hold" nodeType="clickEffect">
                                  <p:stCondLst>
                                    <p:cond delay="0"/>
                                  </p:stCondLst>
                                  <p:childTnLst>
                                    <p:set>
                                      <p:cBhvr>
                                        <p:cTn id="191" dur="1" fill="hold">
                                          <p:stCondLst>
                                            <p:cond delay="0"/>
                                          </p:stCondLst>
                                        </p:cTn>
                                        <p:tgtEl>
                                          <p:spTgt spid="2050"/>
                                        </p:tgtEl>
                                        <p:attrNameLst>
                                          <p:attrName>style.visibility</p:attrName>
                                        </p:attrNameLst>
                                      </p:cBhvr>
                                      <p:to>
                                        <p:strVal val="visible"/>
                                      </p:to>
                                    </p:set>
                                    <p:anim calcmode="lin" valueType="num">
                                      <p:cBhvr additive="base">
                                        <p:cTn id="192" dur="2000" fill="hold"/>
                                        <p:tgtEl>
                                          <p:spTgt spid="2050"/>
                                        </p:tgtEl>
                                        <p:attrNameLst>
                                          <p:attrName>ppt_x</p:attrName>
                                        </p:attrNameLst>
                                      </p:cBhvr>
                                      <p:tavLst>
                                        <p:tav tm="0">
                                          <p:val>
                                            <p:strVal val="1+#ppt_w/2"/>
                                          </p:val>
                                        </p:tav>
                                        <p:tav tm="100000">
                                          <p:val>
                                            <p:strVal val="#ppt_x"/>
                                          </p:val>
                                        </p:tav>
                                      </p:tavLst>
                                    </p:anim>
                                    <p:anim calcmode="lin" valueType="num">
                                      <p:cBhvr additive="base">
                                        <p:cTn id="193" dur="20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1" presetClass="entr" presetSubtype="0" fill="hold" grpId="0" nodeType="clickEffect">
                                  <p:stCondLst>
                                    <p:cond delay="0"/>
                                  </p:stCondLst>
                                  <p:childTnLst>
                                    <p:set>
                                      <p:cBhvr>
                                        <p:cTn id="197"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4982690"/>
            <a:ext cx="1055992" cy="702868"/>
          </a:xfrm>
          <a:prstGeom prst="rect">
            <a:avLst/>
          </a:prstGeom>
          <a:noFill/>
        </p:spPr>
      </p:pic>
      <p:pic>
        <p:nvPicPr>
          <p:cNvPr id="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7504" y="5030388"/>
            <a:ext cx="1055992" cy="702868"/>
          </a:xfrm>
          <a:prstGeom prst="rect">
            <a:avLst/>
          </a:prstGeom>
          <a:noFill/>
        </p:spPr>
      </p:pic>
      <p:pic>
        <p:nvPicPr>
          <p:cNvPr id="3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5301208"/>
            <a:ext cx="1055992" cy="702868"/>
          </a:xfrm>
          <a:prstGeom prst="rect">
            <a:avLst/>
          </a:prstGeom>
          <a:noFill/>
        </p:spPr>
      </p:pic>
      <p:pic>
        <p:nvPicPr>
          <p:cNvPr id="3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5517232"/>
            <a:ext cx="1055992" cy="702868"/>
          </a:xfrm>
          <a:prstGeom prst="rect">
            <a:avLst/>
          </a:prstGeom>
          <a:noFill/>
        </p:spPr>
      </p:pic>
      <p:pic>
        <p:nvPicPr>
          <p:cNvPr id="3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75656" y="5661248"/>
            <a:ext cx="1055992" cy="702868"/>
          </a:xfrm>
          <a:prstGeom prst="rect">
            <a:avLst/>
          </a:prstGeom>
          <a:noFill/>
        </p:spPr>
      </p:pic>
      <p:pic>
        <p:nvPicPr>
          <p:cNvPr id="3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5661248"/>
            <a:ext cx="1055992" cy="702868"/>
          </a:xfrm>
          <a:prstGeom prst="rect">
            <a:avLst/>
          </a:prstGeom>
          <a:noFill/>
        </p:spPr>
      </p:pic>
      <p:pic>
        <p:nvPicPr>
          <p:cNvPr id="4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19672" y="5157192"/>
            <a:ext cx="1055992" cy="702868"/>
          </a:xfrm>
          <a:prstGeom prst="rect">
            <a:avLst/>
          </a:prstGeom>
          <a:noFill/>
        </p:spPr>
      </p:pic>
      <p:pic>
        <p:nvPicPr>
          <p:cNvPr id="4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5733256"/>
            <a:ext cx="1055992" cy="702868"/>
          </a:xfrm>
          <a:prstGeom prst="rect">
            <a:avLst/>
          </a:prstGeom>
          <a:noFill/>
        </p:spPr>
      </p:pic>
      <p:pic>
        <p:nvPicPr>
          <p:cNvPr id="4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0528" y="5661248"/>
            <a:ext cx="1055992" cy="702868"/>
          </a:xfrm>
          <a:prstGeom prst="rect">
            <a:avLst/>
          </a:prstGeom>
          <a:noFill/>
        </p:spPr>
      </p:pic>
      <p:pic>
        <p:nvPicPr>
          <p:cNvPr id="4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5301208"/>
            <a:ext cx="1055992" cy="702868"/>
          </a:xfrm>
          <a:prstGeom prst="rect">
            <a:avLst/>
          </a:prstGeom>
          <a:noFill/>
        </p:spPr>
      </p:pic>
      <p:pic>
        <p:nvPicPr>
          <p:cNvPr id="4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4869160"/>
            <a:ext cx="1055992" cy="702868"/>
          </a:xfrm>
          <a:prstGeom prst="rect">
            <a:avLst/>
          </a:prstGeom>
          <a:noFill/>
        </p:spPr>
      </p:pic>
      <p:pic>
        <p:nvPicPr>
          <p:cNvPr id="4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907704" y="5661248"/>
            <a:ext cx="1055992" cy="702868"/>
          </a:xfrm>
          <a:prstGeom prst="rect">
            <a:avLst/>
          </a:prstGeom>
          <a:noFill/>
        </p:spPr>
      </p:pic>
      <p:pic>
        <p:nvPicPr>
          <p:cNvPr id="4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03648" y="4653136"/>
            <a:ext cx="1055992" cy="702868"/>
          </a:xfrm>
          <a:prstGeom prst="rect">
            <a:avLst/>
          </a:prstGeom>
          <a:noFill/>
        </p:spPr>
      </p:pic>
      <p:pic>
        <p:nvPicPr>
          <p:cNvPr id="4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4653136"/>
            <a:ext cx="1055992" cy="702868"/>
          </a:xfrm>
          <a:prstGeom prst="rect">
            <a:avLst/>
          </a:prstGeom>
          <a:noFill/>
        </p:spPr>
      </p:pic>
      <p:pic>
        <p:nvPicPr>
          <p:cNvPr id="5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4581128"/>
            <a:ext cx="1055992" cy="702868"/>
          </a:xfrm>
          <a:prstGeom prst="rect">
            <a:avLst/>
          </a:prstGeom>
          <a:noFill/>
        </p:spPr>
      </p:pic>
      <p:pic>
        <p:nvPicPr>
          <p:cNvPr id="5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4221088"/>
            <a:ext cx="1055992" cy="702868"/>
          </a:xfrm>
          <a:prstGeom prst="rect">
            <a:avLst/>
          </a:prstGeom>
          <a:noFill/>
        </p:spPr>
      </p:pic>
      <p:pic>
        <p:nvPicPr>
          <p:cNvPr id="5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4437112"/>
            <a:ext cx="1055992" cy="702868"/>
          </a:xfrm>
          <a:prstGeom prst="rect">
            <a:avLst/>
          </a:prstGeom>
          <a:noFill/>
        </p:spPr>
      </p:pic>
      <p:pic>
        <p:nvPicPr>
          <p:cNvPr id="5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0528" y="4869160"/>
            <a:ext cx="1055992" cy="702868"/>
          </a:xfrm>
          <a:prstGeom prst="rect">
            <a:avLst/>
          </a:prstGeom>
          <a:noFill/>
        </p:spPr>
      </p:pic>
      <p:pic>
        <p:nvPicPr>
          <p:cNvPr id="5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7996" y="5229200"/>
            <a:ext cx="1055992" cy="702868"/>
          </a:xfrm>
          <a:prstGeom prst="rect">
            <a:avLst/>
          </a:prstGeom>
          <a:noFill/>
        </p:spPr>
      </p:pic>
      <p:pic>
        <p:nvPicPr>
          <p:cNvPr id="5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4584" y="5589240"/>
            <a:ext cx="1055992" cy="702868"/>
          </a:xfrm>
          <a:prstGeom prst="rect">
            <a:avLst/>
          </a:prstGeom>
          <a:noFill/>
        </p:spPr>
      </p:pic>
      <p:pic>
        <p:nvPicPr>
          <p:cNvPr id="5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27584" y="4077072"/>
            <a:ext cx="1055992" cy="702868"/>
          </a:xfrm>
          <a:prstGeom prst="rect">
            <a:avLst/>
          </a:prstGeom>
          <a:noFill/>
        </p:spPr>
      </p:pic>
      <p:pic>
        <p:nvPicPr>
          <p:cNvPr id="5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4077072"/>
            <a:ext cx="1055992" cy="702868"/>
          </a:xfrm>
          <a:prstGeom prst="rect">
            <a:avLst/>
          </a:prstGeom>
          <a:noFill/>
        </p:spPr>
      </p:pic>
      <p:pic>
        <p:nvPicPr>
          <p:cNvPr id="5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4437112"/>
            <a:ext cx="1055992" cy="702868"/>
          </a:xfrm>
          <a:prstGeom prst="rect">
            <a:avLst/>
          </a:prstGeom>
          <a:noFill/>
        </p:spPr>
      </p:pic>
      <p:pic>
        <p:nvPicPr>
          <p:cNvPr id="5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3861048"/>
            <a:ext cx="1055992" cy="702868"/>
          </a:xfrm>
          <a:prstGeom prst="rect">
            <a:avLst/>
          </a:prstGeom>
          <a:noFill/>
        </p:spPr>
      </p:pic>
      <p:pic>
        <p:nvPicPr>
          <p:cNvPr id="6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3717032"/>
            <a:ext cx="1055992" cy="702868"/>
          </a:xfrm>
          <a:prstGeom prst="rect">
            <a:avLst/>
          </a:prstGeom>
          <a:noFill/>
        </p:spPr>
      </p:pic>
      <p:pic>
        <p:nvPicPr>
          <p:cNvPr id="6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3861048"/>
            <a:ext cx="1055992" cy="702868"/>
          </a:xfrm>
          <a:prstGeom prst="rect">
            <a:avLst/>
          </a:prstGeom>
          <a:noFill/>
        </p:spPr>
      </p:pic>
      <p:pic>
        <p:nvPicPr>
          <p:cNvPr id="6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27584" y="3429000"/>
            <a:ext cx="1055992" cy="702868"/>
          </a:xfrm>
          <a:prstGeom prst="rect">
            <a:avLst/>
          </a:prstGeom>
          <a:noFill/>
        </p:spPr>
      </p:pic>
      <p:pic>
        <p:nvPicPr>
          <p:cNvPr id="6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3429000"/>
            <a:ext cx="1055992" cy="702868"/>
          </a:xfrm>
          <a:prstGeom prst="rect">
            <a:avLst/>
          </a:prstGeom>
          <a:noFill/>
        </p:spPr>
      </p:pic>
      <p:pic>
        <p:nvPicPr>
          <p:cNvPr id="6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3077566"/>
            <a:ext cx="1055992" cy="702868"/>
          </a:xfrm>
          <a:prstGeom prst="rect">
            <a:avLst/>
          </a:prstGeom>
          <a:noFill/>
        </p:spPr>
      </p:pic>
      <p:pic>
        <p:nvPicPr>
          <p:cNvPr id="6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3077566"/>
            <a:ext cx="1055992" cy="702868"/>
          </a:xfrm>
          <a:prstGeom prst="rect">
            <a:avLst/>
          </a:prstGeom>
          <a:noFill/>
        </p:spPr>
      </p:pic>
      <p:pic>
        <p:nvPicPr>
          <p:cNvPr id="6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3573016"/>
            <a:ext cx="1055992" cy="702868"/>
          </a:xfrm>
          <a:prstGeom prst="rect">
            <a:avLst/>
          </a:prstGeom>
          <a:noFill/>
        </p:spPr>
      </p:pic>
      <p:pic>
        <p:nvPicPr>
          <p:cNvPr id="6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2536" y="3933056"/>
            <a:ext cx="1055992" cy="702868"/>
          </a:xfrm>
          <a:prstGeom prst="rect">
            <a:avLst/>
          </a:prstGeom>
          <a:noFill/>
        </p:spPr>
      </p:pic>
      <p:pic>
        <p:nvPicPr>
          <p:cNvPr id="6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7996" y="4509120"/>
            <a:ext cx="1055992" cy="702868"/>
          </a:xfrm>
          <a:prstGeom prst="rect">
            <a:avLst/>
          </a:prstGeom>
          <a:noFill/>
        </p:spPr>
      </p:pic>
      <p:pic>
        <p:nvPicPr>
          <p:cNvPr id="6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75656" y="5517232"/>
            <a:ext cx="1055992" cy="702868"/>
          </a:xfrm>
          <a:prstGeom prst="rect">
            <a:avLst/>
          </a:prstGeom>
          <a:noFill/>
        </p:spPr>
      </p:pic>
      <p:pic>
        <p:nvPicPr>
          <p:cNvPr id="7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5661248"/>
            <a:ext cx="1055992" cy="702868"/>
          </a:xfrm>
          <a:prstGeom prst="rect">
            <a:avLst/>
          </a:prstGeom>
          <a:noFill/>
        </p:spPr>
      </p:pic>
      <p:pic>
        <p:nvPicPr>
          <p:cNvPr id="7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7544" y="5301208"/>
            <a:ext cx="1055992" cy="702868"/>
          </a:xfrm>
          <a:prstGeom prst="rect">
            <a:avLst/>
          </a:prstGeom>
          <a:noFill/>
        </p:spPr>
      </p:pic>
      <p:sp>
        <p:nvSpPr>
          <p:cNvPr id="49" name="Titel 1"/>
          <p:cNvSpPr>
            <a:spLocks noGrp="1"/>
          </p:cNvSpPr>
          <p:nvPr>
            <p:ph type="title"/>
          </p:nvPr>
        </p:nvSpPr>
        <p:spPr>
          <a:xfrm>
            <a:off x="457200" y="274638"/>
            <a:ext cx="8229600" cy="1143000"/>
          </a:xfrm>
        </p:spPr>
        <p:txBody>
          <a:bodyPr>
            <a:noAutofit/>
          </a:bodyPr>
          <a:lstStyle/>
          <a:p>
            <a:r>
              <a:rPr lang="de-DE" sz="2500" dirty="0" smtClean="0"/>
              <a:t>Was glauben Sie? Wie hoch war der durchschnittliche monetäre Verlust während der </a:t>
            </a:r>
            <a:r>
              <a:rPr lang="de-DE" sz="2500" dirty="0" err="1" smtClean="0"/>
              <a:t>Messwoche</a:t>
            </a:r>
            <a:r>
              <a:rPr lang="de-DE" sz="2500" dirty="0" smtClean="0"/>
              <a:t> in einer Bäckerei?</a:t>
            </a:r>
          </a:p>
        </p:txBody>
      </p:sp>
      <p:pic>
        <p:nvPicPr>
          <p:cNvPr id="72" name="Picture 2" descr="http://www.volkswagen.de/content/medialib/vwd4/global/mom/polo_gp/keyvisuals/polo_bluemotion_clearwater-blue-metallic042014/_jcr_content/renditions/rendition.685.325.file/polo_bluemotion_clearwater-blue-metallic_042014.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159943" y="3501008"/>
            <a:ext cx="6524625" cy="3095625"/>
          </a:xfrm>
          <a:prstGeom prst="rect">
            <a:avLst/>
          </a:prstGeom>
          <a:noFill/>
        </p:spPr>
      </p:pic>
      <p:sp>
        <p:nvSpPr>
          <p:cNvPr id="44" name="Textfeld 43"/>
          <p:cNvSpPr txBox="1"/>
          <p:nvPr/>
        </p:nvSpPr>
        <p:spPr>
          <a:xfrm>
            <a:off x="3491880" y="3068960"/>
            <a:ext cx="873957" cy="1754326"/>
          </a:xfrm>
          <a:prstGeom prst="rect">
            <a:avLst/>
          </a:prstGeom>
          <a:noFill/>
        </p:spPr>
        <p:txBody>
          <a:bodyPr wrap="none" rtlCol="0">
            <a:spAutoFit/>
          </a:bodyPr>
          <a:lstStyle/>
          <a:p>
            <a:r>
              <a:rPr lang="de-DE" sz="10800" dirty="0" smtClean="0"/>
              <a:t>=</a:t>
            </a:r>
            <a:endParaRPr lang="de-DE" sz="10800" dirty="0"/>
          </a:p>
        </p:txBody>
      </p:sp>
      <p:sp>
        <p:nvSpPr>
          <p:cNvPr id="7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13</a:t>
            </a:fld>
            <a:endParaRPr lang="de-DE" dirty="0"/>
          </a:p>
        </p:txBody>
      </p:sp>
      <p:sp>
        <p:nvSpPr>
          <p:cNvPr id="7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81" name="Textfeld 80"/>
          <p:cNvSpPr txBox="1"/>
          <p:nvPr/>
        </p:nvSpPr>
        <p:spPr>
          <a:xfrm rot="21070665">
            <a:off x="2043975" y="2197888"/>
            <a:ext cx="4696670" cy="1200329"/>
          </a:xfrm>
          <a:prstGeom prst="rect">
            <a:avLst/>
          </a:prstGeom>
          <a:noFill/>
          <a:ln w="44450">
            <a:solidFill>
              <a:srgbClr val="FF0000"/>
            </a:solidFill>
          </a:ln>
        </p:spPr>
        <p:txBody>
          <a:bodyPr wrap="none" rtlCol="0">
            <a:spAutoFit/>
          </a:bodyPr>
          <a:lstStyle/>
          <a:p>
            <a:r>
              <a:rPr lang="de-DE" sz="7200" dirty="0" smtClean="0">
                <a:solidFill>
                  <a:srgbClr val="FF0000"/>
                </a:solidFill>
              </a:rPr>
              <a:t>15.700 Euro</a:t>
            </a:r>
            <a:endParaRPr lang="de-DE" sz="7200" dirty="0">
              <a:solidFill>
                <a:srgbClr val="FF0000"/>
              </a:solidFill>
            </a:endParaRPr>
          </a:p>
        </p:txBody>
      </p:sp>
      <p:sp>
        <p:nvSpPr>
          <p:cNvPr id="7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72"/>
                                        </p:tgtEl>
                                        <p:attrNameLst>
                                          <p:attrName>style.visibility</p:attrName>
                                        </p:attrNameLst>
                                      </p:cBhvr>
                                      <p:to>
                                        <p:strVal val="visible"/>
                                      </p:to>
                                    </p:set>
                                    <p:animEffect transition="in" filter="fade">
                                      <p:cBhvr>
                                        <p:cTn id="9" dur="2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C:\Users\MediaMarkt\Pictures\Sonstiges\uncaptioned-DkbTL-50ca4279c9f81.jpeg"/>
          <p:cNvPicPr>
            <a:picLocks noChangeAspect="1" noChangeArrowheads="1"/>
          </p:cNvPicPr>
          <p:nvPr/>
        </p:nvPicPr>
        <p:blipFill>
          <a:blip r:embed="rId3" cstate="print"/>
          <a:srcRect/>
          <a:stretch>
            <a:fillRect/>
          </a:stretch>
        </p:blipFill>
        <p:spPr bwMode="auto">
          <a:xfrm>
            <a:off x="4293573" y="1766876"/>
            <a:ext cx="4183663" cy="3137747"/>
          </a:xfrm>
          <a:prstGeom prst="rect">
            <a:avLst/>
          </a:prstGeom>
          <a:noFill/>
        </p:spPr>
      </p:pic>
      <p:pic>
        <p:nvPicPr>
          <p:cNvPr id="30722" name="Picture 2" descr="http://www.allmystery.de/i/te38f66_Gestiefelter_Kater_Shrek2-1413.jpg?bc"/>
          <p:cNvPicPr>
            <a:picLocks noChangeAspect="1" noChangeArrowheads="1"/>
          </p:cNvPicPr>
          <p:nvPr/>
        </p:nvPicPr>
        <p:blipFill>
          <a:blip r:embed="rId4" cstate="print"/>
          <a:srcRect/>
          <a:stretch>
            <a:fillRect/>
          </a:stretch>
        </p:blipFill>
        <p:spPr bwMode="auto">
          <a:xfrm>
            <a:off x="4233833" y="1843227"/>
            <a:ext cx="4226599" cy="3169949"/>
          </a:xfrm>
          <a:prstGeom prst="rect">
            <a:avLst/>
          </a:prstGeom>
          <a:noFill/>
        </p:spPr>
      </p:pic>
      <p:pic>
        <p:nvPicPr>
          <p:cNvPr id="22533" name="Picture 5" descr="C:\Users\MediaMarkt\Documents\iSun Project Prof. Ritter\Produkte von mir\Bilder\Rahmen\VictorianFrame.gif"/>
          <p:cNvPicPr>
            <a:picLocks noChangeAspect="1" noChangeArrowheads="1"/>
          </p:cNvPicPr>
          <p:nvPr/>
        </p:nvPicPr>
        <p:blipFill>
          <a:blip r:embed="rId5" cstate="print"/>
          <a:srcRect/>
          <a:stretch>
            <a:fillRect/>
          </a:stretch>
        </p:blipFill>
        <p:spPr bwMode="auto">
          <a:xfrm>
            <a:off x="3923928" y="1334829"/>
            <a:ext cx="4896544" cy="4038387"/>
          </a:xfrm>
          <a:prstGeom prst="rect">
            <a:avLst/>
          </a:prstGeom>
          <a:noFill/>
        </p:spPr>
      </p:pic>
      <p:sp>
        <p:nvSpPr>
          <p:cNvPr id="10" name="Abgerundete rechteckige Legende 9"/>
          <p:cNvSpPr/>
          <p:nvPr/>
        </p:nvSpPr>
        <p:spPr>
          <a:xfrm>
            <a:off x="179512" y="404664"/>
            <a:ext cx="4680520" cy="2232248"/>
          </a:xfrm>
          <a:prstGeom prst="wedgeRoundRectCallout">
            <a:avLst>
              <a:gd name="adj1" fmla="val 60007"/>
              <a:gd name="adj2" fmla="val 87926"/>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smtClean="0"/>
              <a:t>Aber ich hab‘ doch gar nichts getan!</a:t>
            </a:r>
            <a:endParaRPr lang="de-DE" sz="4000" dirty="0"/>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14</a:t>
            </a:fld>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Ergebnisse aus der Erhebung</a:t>
            </a:r>
            <a:endParaRPr lang="de-DE" dirty="0"/>
          </a:p>
        </p:txBody>
      </p:sp>
      <p:pic>
        <p:nvPicPr>
          <p:cNvPr id="4098" name="Picture 2" descr="http://surlybikes.com//uploads/blog/Unknown.jpeg"/>
          <p:cNvPicPr>
            <a:picLocks noChangeAspect="1" noChangeArrowheads="1"/>
          </p:cNvPicPr>
          <p:nvPr/>
        </p:nvPicPr>
        <p:blipFill>
          <a:blip r:embed="rId3" cstate="print"/>
          <a:srcRect/>
          <a:stretch>
            <a:fillRect/>
          </a:stretch>
        </p:blipFill>
        <p:spPr bwMode="auto">
          <a:xfrm>
            <a:off x="1115616" y="2780928"/>
            <a:ext cx="2857500" cy="2114550"/>
          </a:xfrm>
          <a:prstGeom prst="rect">
            <a:avLst/>
          </a:prstGeom>
          <a:noFill/>
        </p:spPr>
      </p:pic>
      <p:pic>
        <p:nvPicPr>
          <p:cNvPr id="5" name="Picture 3" descr="C:\Users\MediaMarkt\Documents\iSun Project Prof. Ritter\Produkte von mir\Bilder\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a:off x="467544" y="2204864"/>
            <a:ext cx="4104456" cy="3354109"/>
          </a:xfrm>
          <a:prstGeom prst="rect">
            <a:avLst/>
          </a:prstGeom>
          <a:noFill/>
        </p:spPr>
      </p:pic>
      <p:sp>
        <p:nvSpPr>
          <p:cNvPr id="6" name="Abgerundete rechteckige Legende 5"/>
          <p:cNvSpPr/>
          <p:nvPr/>
        </p:nvSpPr>
        <p:spPr>
          <a:xfrm>
            <a:off x="3491880" y="1628800"/>
            <a:ext cx="4968552" cy="2232248"/>
          </a:xfrm>
          <a:prstGeom prst="wedgeRoundRectCallout">
            <a:avLst>
              <a:gd name="adj1" fmla="val -59681"/>
              <a:gd name="adj2" fmla="val 75684"/>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200" b="1" dirty="0" err="1" smtClean="0"/>
              <a:t>Retoure</a:t>
            </a:r>
            <a:r>
              <a:rPr lang="de-DE" sz="3200" b="1" dirty="0" smtClean="0"/>
              <a:t> ist die wichtigste Stellschraube in Bezug auf Lebensmittelabfall!</a:t>
            </a:r>
            <a:endParaRPr lang="de-DE" sz="3200" dirty="0"/>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15</a:t>
            </a:fld>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9"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Aber was ist eine optimale </a:t>
            </a:r>
            <a:r>
              <a:rPr lang="de-DE" dirty="0" err="1" smtClean="0"/>
              <a:t>Retoure</a:t>
            </a:r>
            <a:r>
              <a:rPr lang="de-DE" dirty="0" smtClean="0"/>
              <a:t>?</a:t>
            </a:r>
            <a:endParaRPr lang="de-DE" dirty="0"/>
          </a:p>
        </p:txBody>
      </p:sp>
      <p:sp>
        <p:nvSpPr>
          <p:cNvPr id="3" name="Inhaltsplatzhalter 2"/>
          <p:cNvSpPr>
            <a:spLocks noGrp="1"/>
          </p:cNvSpPr>
          <p:nvPr>
            <p:ph idx="1"/>
          </p:nvPr>
        </p:nvSpPr>
        <p:spPr/>
        <p:txBody>
          <a:bodyPr/>
          <a:lstStyle/>
          <a:p>
            <a:pPr>
              <a:buNone/>
            </a:pPr>
            <a:r>
              <a:rPr lang="de-DE" dirty="0" smtClean="0"/>
              <a:t>Eine optimale </a:t>
            </a:r>
            <a:r>
              <a:rPr lang="de-DE" dirty="0" err="1" smtClean="0"/>
              <a:t>Retoure</a:t>
            </a:r>
            <a:r>
              <a:rPr lang="de-DE" dirty="0" smtClean="0"/>
              <a:t> ist</a:t>
            </a:r>
          </a:p>
          <a:p>
            <a:r>
              <a:rPr lang="de-DE" dirty="0" smtClean="0"/>
              <a:t>Produkt-spezifisch</a:t>
            </a:r>
          </a:p>
          <a:p>
            <a:r>
              <a:rPr lang="de-DE" dirty="0" smtClean="0"/>
              <a:t>Abhängig von der Lage der Filiale</a:t>
            </a:r>
          </a:p>
          <a:p>
            <a:r>
              <a:rPr lang="de-DE" dirty="0" smtClean="0"/>
              <a:t>Abhängig vom Betrieb</a:t>
            </a:r>
          </a:p>
          <a:p>
            <a:r>
              <a:rPr lang="de-DE" dirty="0" smtClean="0"/>
              <a:t>Abhängig vom Wochentag</a:t>
            </a:r>
          </a:p>
          <a:p>
            <a:r>
              <a:rPr lang="de-DE" dirty="0" smtClean="0"/>
              <a:t>Abhängig vom Wetter</a:t>
            </a:r>
          </a:p>
          <a:p>
            <a:r>
              <a:rPr lang="de-DE" dirty="0" smtClean="0"/>
              <a:t>…</a:t>
            </a:r>
          </a:p>
          <a:p>
            <a:endParaRPr lang="de-DE" dirty="0" smtClean="0"/>
          </a:p>
          <a:p>
            <a:pPr lvl="1"/>
            <a:endParaRPr lang="de-DE"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16</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8" name="Picture 8" descr="http://emojipedia.org/wp-content/uploads/2013/07/money-with-wings.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668344" y="2276872"/>
            <a:ext cx="1163960" cy="1163961"/>
          </a:xfrm>
          <a:prstGeom prst="rect">
            <a:avLst/>
          </a:prstGeom>
          <a:noFill/>
        </p:spPr>
      </p:pic>
      <p:sp>
        <p:nvSpPr>
          <p:cNvPr id="2" name="Titel 1"/>
          <p:cNvSpPr>
            <a:spLocks noGrp="1"/>
          </p:cNvSpPr>
          <p:nvPr>
            <p:ph type="title"/>
          </p:nvPr>
        </p:nvSpPr>
        <p:spPr/>
        <p:txBody>
          <a:bodyPr/>
          <a:lstStyle/>
          <a:p>
            <a:r>
              <a:rPr lang="de-DE" dirty="0" smtClean="0"/>
              <a:t>Wer hat welche Interessen?</a:t>
            </a:r>
            <a:endParaRPr lang="de-DE" dirty="0"/>
          </a:p>
        </p:txBody>
      </p:sp>
      <p:grpSp>
        <p:nvGrpSpPr>
          <p:cNvPr id="5" name="Gruppieren 4"/>
          <p:cNvGrpSpPr/>
          <p:nvPr/>
        </p:nvGrpSpPr>
        <p:grpSpPr>
          <a:xfrm>
            <a:off x="467544" y="4443896"/>
            <a:ext cx="1991968" cy="995984"/>
            <a:chOff x="1106327" y="2853236"/>
            <a:chExt cx="1991968" cy="995984"/>
          </a:xfrm>
        </p:grpSpPr>
        <p:sp>
          <p:nvSpPr>
            <p:cNvPr id="6" name="Abgerundetes Rechteck 5"/>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smtClean="0"/>
                <a:t>Natur / Gesellschaft</a:t>
              </a:r>
              <a:endParaRPr lang="de-DE" sz="2600" kern="1200" dirty="0"/>
            </a:p>
          </p:txBody>
        </p:sp>
      </p:grpSp>
      <p:grpSp>
        <p:nvGrpSpPr>
          <p:cNvPr id="8" name="Gruppieren 7"/>
          <p:cNvGrpSpPr/>
          <p:nvPr/>
        </p:nvGrpSpPr>
        <p:grpSpPr>
          <a:xfrm>
            <a:off x="3576016" y="4443896"/>
            <a:ext cx="1991968" cy="995984"/>
            <a:chOff x="1106327" y="2853236"/>
            <a:chExt cx="1991968" cy="995984"/>
          </a:xfrm>
        </p:grpSpPr>
        <p:sp>
          <p:nvSpPr>
            <p:cNvPr id="9" name="Abgerundetes Rechteck 8"/>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VerkäuferIn</a:t>
              </a:r>
              <a:r>
                <a:rPr lang="de-DE" sz="2800" dirty="0" smtClean="0"/>
                <a:t> (Filiale)</a:t>
              </a:r>
              <a:endParaRPr lang="de-DE" sz="2800" dirty="0"/>
            </a:p>
          </p:txBody>
        </p:sp>
      </p:grpSp>
      <p:grpSp>
        <p:nvGrpSpPr>
          <p:cNvPr id="11" name="Gruppieren 10"/>
          <p:cNvGrpSpPr/>
          <p:nvPr/>
        </p:nvGrpSpPr>
        <p:grpSpPr>
          <a:xfrm>
            <a:off x="6684488" y="4443896"/>
            <a:ext cx="1991968" cy="995984"/>
            <a:chOff x="1106327" y="2853236"/>
            <a:chExt cx="1991968" cy="995984"/>
          </a:xfrm>
        </p:grpSpPr>
        <p:sp>
          <p:nvSpPr>
            <p:cNvPr id="12" name="Abgerundetes Rechteck 11"/>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ChefIn</a:t>
              </a:r>
              <a:r>
                <a:rPr lang="de-DE" sz="2800" dirty="0" smtClean="0"/>
                <a:t> (Backstube)</a:t>
              </a:r>
              <a:endParaRPr lang="de-DE" sz="2800" dirty="0"/>
            </a:p>
          </p:txBody>
        </p:sp>
      </p:grpSp>
      <p:pic>
        <p:nvPicPr>
          <p:cNvPr id="14" name="Picture 2" descr="http://blogs-images.forbes.com/erikaandersen/files/2012/07/bad-boss.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028384" y="3788656"/>
            <a:ext cx="1136354" cy="1224520"/>
          </a:xfrm>
          <a:prstGeom prst="rect">
            <a:avLst/>
          </a:prstGeom>
          <a:noFill/>
        </p:spPr>
      </p:pic>
      <p:pic>
        <p:nvPicPr>
          <p:cNvPr id="15" name="Picture 4" descr="http://villageofellenville.sharepoint.com/siteimages/j0433954%5B1%5D.png"/>
          <p:cNvPicPr>
            <a:picLocks noChangeAspect="1" noChangeArrowheads="1"/>
          </p:cNvPicPr>
          <p:nvPr/>
        </p:nvPicPr>
        <p:blipFill>
          <a:blip r:embed="rId5" cstate="print"/>
          <a:srcRect/>
          <a:stretch>
            <a:fillRect/>
          </a:stretch>
        </p:blipFill>
        <p:spPr bwMode="auto">
          <a:xfrm>
            <a:off x="5076056" y="3796606"/>
            <a:ext cx="1145282" cy="1145282"/>
          </a:xfrm>
          <a:prstGeom prst="rect">
            <a:avLst/>
          </a:prstGeom>
          <a:noFill/>
        </p:spPr>
      </p:pic>
      <p:pic>
        <p:nvPicPr>
          <p:cNvPr id="16" name="Picture 8" descr="http://blog.panfu.de/wp-content/Sigle-recyclage1.jpg"/>
          <p:cNvPicPr>
            <a:picLocks noChangeAspect="1" noChangeArrowheads="1"/>
          </p:cNvPicPr>
          <p:nvPr/>
        </p:nvPicPr>
        <p:blipFill>
          <a:blip r:embed="rId6" cstate="print">
            <a:clrChange>
              <a:clrFrom>
                <a:srgbClr val="FEFEFE"/>
              </a:clrFrom>
              <a:clrTo>
                <a:srgbClr val="FEFEFE">
                  <a:alpha val="0"/>
                </a:srgbClr>
              </a:clrTo>
            </a:clrChange>
          </a:blip>
          <a:srcRect/>
          <a:stretch>
            <a:fillRect/>
          </a:stretch>
        </p:blipFill>
        <p:spPr bwMode="auto">
          <a:xfrm>
            <a:off x="1835696" y="4005064"/>
            <a:ext cx="1106488" cy="1106488"/>
          </a:xfrm>
          <a:prstGeom prst="rect">
            <a:avLst/>
          </a:prstGeom>
          <a:noFill/>
        </p:spPr>
      </p:pic>
      <p:sp>
        <p:nvSpPr>
          <p:cNvPr id="17" name="Textfeld 16"/>
          <p:cNvSpPr txBox="1"/>
          <p:nvPr/>
        </p:nvSpPr>
        <p:spPr>
          <a:xfrm>
            <a:off x="2512108" y="1340768"/>
            <a:ext cx="4076116" cy="523220"/>
          </a:xfrm>
          <a:prstGeom prst="rect">
            <a:avLst/>
          </a:prstGeom>
          <a:noFill/>
        </p:spPr>
        <p:txBody>
          <a:bodyPr wrap="none" rtlCol="0">
            <a:spAutoFit/>
          </a:bodyPr>
          <a:lstStyle/>
          <a:p>
            <a:r>
              <a:rPr lang="de-DE" sz="2800" dirty="0" smtClean="0"/>
              <a:t>Szenario: </a:t>
            </a:r>
            <a:r>
              <a:rPr lang="de-DE" sz="2800" dirty="0" err="1" smtClean="0"/>
              <a:t>Retoure</a:t>
            </a:r>
            <a:r>
              <a:rPr lang="de-DE" sz="2800" dirty="0" smtClean="0"/>
              <a:t> von 40%</a:t>
            </a:r>
            <a:endParaRPr lang="de-DE" sz="2800" dirty="0"/>
          </a:p>
        </p:txBody>
      </p:sp>
      <p:pic>
        <p:nvPicPr>
          <p:cNvPr id="56322" name="Picture 2" descr="http://www.charbase.com/images/glyph/128517"/>
          <p:cNvPicPr>
            <a:picLocks noChangeAspect="1" noChangeArrowheads="1"/>
          </p:cNvPicPr>
          <p:nvPr/>
        </p:nvPicPr>
        <p:blipFill>
          <a:blip r:embed="rId7" cstate="print"/>
          <a:srcRect/>
          <a:stretch>
            <a:fillRect/>
          </a:stretch>
        </p:blipFill>
        <p:spPr bwMode="auto">
          <a:xfrm>
            <a:off x="3835524" y="2276872"/>
            <a:ext cx="1456556" cy="1456556"/>
          </a:xfrm>
          <a:prstGeom prst="rect">
            <a:avLst/>
          </a:prstGeom>
          <a:noFill/>
        </p:spPr>
      </p:pic>
      <p:pic>
        <p:nvPicPr>
          <p:cNvPr id="56324" name="Picture 4" descr="http://vaks.in/wp-content/uploads/2012/07/e107.pn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908720" y="2348880"/>
            <a:ext cx="1143000" cy="1143001"/>
          </a:xfrm>
          <a:prstGeom prst="rect">
            <a:avLst/>
          </a:prstGeom>
          <a:noFill/>
        </p:spPr>
      </p:pic>
      <p:pic>
        <p:nvPicPr>
          <p:cNvPr id="56326" name="Picture 6" descr="http://pix.iemoji.com/sbemojix2/0779.png"/>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732240" y="2339008"/>
            <a:ext cx="1152128" cy="1152128"/>
          </a:xfrm>
          <a:prstGeom prst="rect">
            <a:avLst/>
          </a:prstGeom>
          <a:noFill/>
        </p:spPr>
      </p:pic>
      <p:sp>
        <p:nvSpPr>
          <p:cNvPr id="26"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17</a:t>
            </a:fld>
            <a:endParaRPr lang="de-DE" dirty="0"/>
          </a:p>
        </p:txBody>
      </p:sp>
      <p:sp>
        <p:nvSpPr>
          <p:cNvPr id="27"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2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3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3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3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Wer hat welche Interessen?</a:t>
            </a:r>
            <a:endParaRPr lang="de-DE" dirty="0"/>
          </a:p>
        </p:txBody>
      </p:sp>
      <p:grpSp>
        <p:nvGrpSpPr>
          <p:cNvPr id="3" name="Gruppieren 4"/>
          <p:cNvGrpSpPr/>
          <p:nvPr/>
        </p:nvGrpSpPr>
        <p:grpSpPr>
          <a:xfrm>
            <a:off x="467544" y="4443896"/>
            <a:ext cx="1991968" cy="995984"/>
            <a:chOff x="1106327" y="2853236"/>
            <a:chExt cx="1991968" cy="995984"/>
          </a:xfrm>
        </p:grpSpPr>
        <p:sp>
          <p:nvSpPr>
            <p:cNvPr id="6" name="Abgerundetes Rechteck 5"/>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smtClean="0"/>
                <a:t>Natur / Gesellschaft</a:t>
              </a:r>
              <a:endParaRPr lang="de-DE" sz="2600" kern="1200" dirty="0"/>
            </a:p>
          </p:txBody>
        </p:sp>
      </p:grpSp>
      <p:grpSp>
        <p:nvGrpSpPr>
          <p:cNvPr id="4" name="Gruppieren 7"/>
          <p:cNvGrpSpPr/>
          <p:nvPr/>
        </p:nvGrpSpPr>
        <p:grpSpPr>
          <a:xfrm>
            <a:off x="3576016" y="4443896"/>
            <a:ext cx="1991968" cy="995984"/>
            <a:chOff x="1106327" y="2853236"/>
            <a:chExt cx="1991968" cy="995984"/>
          </a:xfrm>
        </p:grpSpPr>
        <p:sp>
          <p:nvSpPr>
            <p:cNvPr id="9" name="Abgerundetes Rechteck 8"/>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VerkäuferIn</a:t>
              </a:r>
              <a:r>
                <a:rPr lang="de-DE" sz="2800" dirty="0" smtClean="0"/>
                <a:t> (Filiale)</a:t>
              </a:r>
              <a:endParaRPr lang="de-DE" sz="2800" dirty="0"/>
            </a:p>
          </p:txBody>
        </p:sp>
      </p:grpSp>
      <p:grpSp>
        <p:nvGrpSpPr>
          <p:cNvPr id="5" name="Gruppieren 10"/>
          <p:cNvGrpSpPr/>
          <p:nvPr/>
        </p:nvGrpSpPr>
        <p:grpSpPr>
          <a:xfrm>
            <a:off x="6684488" y="4443896"/>
            <a:ext cx="1991968" cy="995984"/>
            <a:chOff x="1106327" y="2853236"/>
            <a:chExt cx="1991968" cy="995984"/>
          </a:xfrm>
        </p:grpSpPr>
        <p:sp>
          <p:nvSpPr>
            <p:cNvPr id="12" name="Abgerundetes Rechteck 11"/>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ChefIn</a:t>
              </a:r>
              <a:r>
                <a:rPr lang="de-DE" sz="2800" dirty="0" smtClean="0"/>
                <a:t> (Backstube)</a:t>
              </a:r>
              <a:endParaRPr lang="de-DE" sz="2800" dirty="0"/>
            </a:p>
          </p:txBody>
        </p:sp>
      </p:grpSp>
      <p:pic>
        <p:nvPicPr>
          <p:cNvPr id="14" name="Picture 2" descr="http://blogs-images.forbes.com/erikaandersen/files/2012/07/bad-bos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028384" y="3788656"/>
            <a:ext cx="1136354" cy="1224520"/>
          </a:xfrm>
          <a:prstGeom prst="rect">
            <a:avLst/>
          </a:prstGeom>
          <a:noFill/>
        </p:spPr>
      </p:pic>
      <p:pic>
        <p:nvPicPr>
          <p:cNvPr id="15" name="Picture 4" descr="http://villageofellenville.sharepoint.com/siteimages/j0433954%5B1%5D.png"/>
          <p:cNvPicPr>
            <a:picLocks noChangeAspect="1" noChangeArrowheads="1"/>
          </p:cNvPicPr>
          <p:nvPr/>
        </p:nvPicPr>
        <p:blipFill>
          <a:blip r:embed="rId4" cstate="print"/>
          <a:srcRect/>
          <a:stretch>
            <a:fillRect/>
          </a:stretch>
        </p:blipFill>
        <p:spPr bwMode="auto">
          <a:xfrm>
            <a:off x="5076056" y="3796606"/>
            <a:ext cx="1145282" cy="1145282"/>
          </a:xfrm>
          <a:prstGeom prst="rect">
            <a:avLst/>
          </a:prstGeom>
          <a:noFill/>
        </p:spPr>
      </p:pic>
      <p:pic>
        <p:nvPicPr>
          <p:cNvPr id="16" name="Picture 8" descr="http://blog.panfu.de/wp-content/Sigle-recyclage1.jpg"/>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1835696" y="4005064"/>
            <a:ext cx="1106488" cy="1106488"/>
          </a:xfrm>
          <a:prstGeom prst="rect">
            <a:avLst/>
          </a:prstGeom>
          <a:noFill/>
        </p:spPr>
      </p:pic>
      <p:sp>
        <p:nvSpPr>
          <p:cNvPr id="17" name="Textfeld 16"/>
          <p:cNvSpPr txBox="1"/>
          <p:nvPr/>
        </p:nvSpPr>
        <p:spPr>
          <a:xfrm>
            <a:off x="2512108" y="1340768"/>
            <a:ext cx="3893374" cy="523220"/>
          </a:xfrm>
          <a:prstGeom prst="rect">
            <a:avLst/>
          </a:prstGeom>
          <a:noFill/>
        </p:spPr>
        <p:txBody>
          <a:bodyPr wrap="none" rtlCol="0">
            <a:spAutoFit/>
          </a:bodyPr>
          <a:lstStyle/>
          <a:p>
            <a:r>
              <a:rPr lang="de-DE" sz="2800" dirty="0" smtClean="0"/>
              <a:t>Szenario: </a:t>
            </a:r>
            <a:r>
              <a:rPr lang="de-DE" sz="2800" dirty="0" err="1" smtClean="0"/>
              <a:t>Retoure</a:t>
            </a:r>
            <a:r>
              <a:rPr lang="de-DE" sz="2800" dirty="0" smtClean="0"/>
              <a:t> von 0%</a:t>
            </a:r>
            <a:endParaRPr lang="de-DE" sz="2800" dirty="0"/>
          </a:p>
        </p:txBody>
      </p:sp>
      <p:pic>
        <p:nvPicPr>
          <p:cNvPr id="64514" name="Picture 2" descr="http://emojipedia.org/wp-content/uploads/2013/07/56-smiling-face-with-halo.pn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815752" y="2265039"/>
            <a:ext cx="1307976" cy="1307977"/>
          </a:xfrm>
          <a:prstGeom prst="rect">
            <a:avLst/>
          </a:prstGeom>
          <a:noFill/>
        </p:spPr>
      </p:pic>
      <p:pic>
        <p:nvPicPr>
          <p:cNvPr id="64516" name="Picture 4" descr="http://emojipedia.org/wp-content/uploads/2013/07/10-kissing-face.pn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923928" y="2276872"/>
            <a:ext cx="1307976" cy="1307977"/>
          </a:xfrm>
          <a:prstGeom prst="rect">
            <a:avLst/>
          </a:prstGeom>
          <a:noFill/>
        </p:spPr>
      </p:pic>
      <p:pic>
        <p:nvPicPr>
          <p:cNvPr id="64518" name="Picture 6" descr="http://pix.iemoji.com/sbemojix2/0775.pn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7092280" y="2276872"/>
            <a:ext cx="1224136" cy="1224136"/>
          </a:xfrm>
          <a:prstGeom prst="rect">
            <a:avLst/>
          </a:prstGeom>
          <a:noFill/>
        </p:spPr>
      </p:pic>
      <p:sp>
        <p:nvSpPr>
          <p:cNvPr id="23"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18</a:t>
            </a:fld>
            <a:endParaRPr lang="de-DE" dirty="0"/>
          </a:p>
        </p:txBody>
      </p:sp>
      <p:sp>
        <p:nvSpPr>
          <p:cNvPr id="27"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24"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5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5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5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Wer hat welche Interessen?</a:t>
            </a:r>
            <a:endParaRPr lang="de-DE" dirty="0"/>
          </a:p>
        </p:txBody>
      </p:sp>
      <p:grpSp>
        <p:nvGrpSpPr>
          <p:cNvPr id="3" name="Gruppieren 4"/>
          <p:cNvGrpSpPr/>
          <p:nvPr/>
        </p:nvGrpSpPr>
        <p:grpSpPr>
          <a:xfrm>
            <a:off x="467544" y="4443896"/>
            <a:ext cx="1991968" cy="995984"/>
            <a:chOff x="1106327" y="2853236"/>
            <a:chExt cx="1991968" cy="995984"/>
          </a:xfrm>
        </p:grpSpPr>
        <p:sp>
          <p:nvSpPr>
            <p:cNvPr id="6" name="Abgerundetes Rechteck 5"/>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smtClean="0"/>
                <a:t>Natur / Gesellschaft</a:t>
              </a:r>
              <a:endParaRPr lang="de-DE" sz="2600" kern="1200" dirty="0"/>
            </a:p>
          </p:txBody>
        </p:sp>
      </p:grpSp>
      <p:grpSp>
        <p:nvGrpSpPr>
          <p:cNvPr id="4" name="Gruppieren 7"/>
          <p:cNvGrpSpPr/>
          <p:nvPr/>
        </p:nvGrpSpPr>
        <p:grpSpPr>
          <a:xfrm>
            <a:off x="3576016" y="4443896"/>
            <a:ext cx="1991968" cy="995984"/>
            <a:chOff x="1106327" y="2853236"/>
            <a:chExt cx="1991968" cy="995984"/>
          </a:xfrm>
        </p:grpSpPr>
        <p:sp>
          <p:nvSpPr>
            <p:cNvPr id="9" name="Abgerundetes Rechteck 8"/>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VerkäuferIn</a:t>
              </a:r>
              <a:r>
                <a:rPr lang="de-DE" sz="2800" dirty="0" smtClean="0"/>
                <a:t> (Filiale)</a:t>
              </a:r>
              <a:endParaRPr lang="de-DE" sz="2800" dirty="0"/>
            </a:p>
          </p:txBody>
        </p:sp>
      </p:grpSp>
      <p:grpSp>
        <p:nvGrpSpPr>
          <p:cNvPr id="5" name="Gruppieren 10"/>
          <p:cNvGrpSpPr/>
          <p:nvPr/>
        </p:nvGrpSpPr>
        <p:grpSpPr>
          <a:xfrm>
            <a:off x="6684488" y="4443896"/>
            <a:ext cx="1991968" cy="995984"/>
            <a:chOff x="1106327" y="2853236"/>
            <a:chExt cx="1991968" cy="995984"/>
          </a:xfrm>
        </p:grpSpPr>
        <p:sp>
          <p:nvSpPr>
            <p:cNvPr id="12" name="Abgerundetes Rechteck 11"/>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ChefIn</a:t>
              </a:r>
              <a:r>
                <a:rPr lang="de-DE" sz="2800" dirty="0" smtClean="0"/>
                <a:t> (Backstube)</a:t>
              </a:r>
              <a:endParaRPr lang="de-DE" sz="2800" dirty="0"/>
            </a:p>
          </p:txBody>
        </p:sp>
      </p:grpSp>
      <p:pic>
        <p:nvPicPr>
          <p:cNvPr id="14" name="Picture 2" descr="http://blogs-images.forbes.com/erikaandersen/files/2012/07/bad-bos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028384" y="3788656"/>
            <a:ext cx="1136354" cy="1224520"/>
          </a:xfrm>
          <a:prstGeom prst="rect">
            <a:avLst/>
          </a:prstGeom>
          <a:noFill/>
        </p:spPr>
      </p:pic>
      <p:pic>
        <p:nvPicPr>
          <p:cNvPr id="15" name="Picture 4" descr="http://villageofellenville.sharepoint.com/siteimages/j0433954%5B1%5D.png"/>
          <p:cNvPicPr>
            <a:picLocks noChangeAspect="1" noChangeArrowheads="1"/>
          </p:cNvPicPr>
          <p:nvPr/>
        </p:nvPicPr>
        <p:blipFill>
          <a:blip r:embed="rId4" cstate="print"/>
          <a:srcRect/>
          <a:stretch>
            <a:fillRect/>
          </a:stretch>
        </p:blipFill>
        <p:spPr bwMode="auto">
          <a:xfrm>
            <a:off x="5076056" y="3796606"/>
            <a:ext cx="1145282" cy="1145282"/>
          </a:xfrm>
          <a:prstGeom prst="rect">
            <a:avLst/>
          </a:prstGeom>
          <a:noFill/>
        </p:spPr>
      </p:pic>
      <p:pic>
        <p:nvPicPr>
          <p:cNvPr id="16" name="Picture 8" descr="http://blog.panfu.de/wp-content/Sigle-recyclage1.jpg"/>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1835696" y="4005064"/>
            <a:ext cx="1106488" cy="1106488"/>
          </a:xfrm>
          <a:prstGeom prst="rect">
            <a:avLst/>
          </a:prstGeom>
          <a:noFill/>
        </p:spPr>
      </p:pic>
      <p:sp>
        <p:nvSpPr>
          <p:cNvPr id="17" name="Textfeld 16"/>
          <p:cNvSpPr txBox="1"/>
          <p:nvPr/>
        </p:nvSpPr>
        <p:spPr>
          <a:xfrm>
            <a:off x="1619672" y="1196752"/>
            <a:ext cx="5876315" cy="954107"/>
          </a:xfrm>
          <a:prstGeom prst="rect">
            <a:avLst/>
          </a:prstGeom>
          <a:noFill/>
        </p:spPr>
        <p:txBody>
          <a:bodyPr wrap="square" rtlCol="0">
            <a:spAutoFit/>
          </a:bodyPr>
          <a:lstStyle/>
          <a:p>
            <a:pPr algn="ctr"/>
            <a:r>
              <a:rPr lang="de-DE" sz="2800" dirty="0" smtClean="0"/>
              <a:t>Szenario: Schnittbrötchen ausverkauft, Sahneschnitten im Überfluss</a:t>
            </a:r>
            <a:endParaRPr lang="de-DE" sz="2800" dirty="0"/>
          </a:p>
        </p:txBody>
      </p:sp>
      <p:pic>
        <p:nvPicPr>
          <p:cNvPr id="64518" name="Picture 6" descr="http://pix.iemoji.com/sbemojix2/0775.pn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827584" y="2276872"/>
            <a:ext cx="1224136" cy="1224136"/>
          </a:xfrm>
          <a:prstGeom prst="rect">
            <a:avLst/>
          </a:prstGeom>
          <a:noFill/>
        </p:spPr>
      </p:pic>
      <p:pic>
        <p:nvPicPr>
          <p:cNvPr id="23" name="Picture 6" descr="http://pix.iemoji.com/sbemojix2/0775.pn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164288" y="2276872"/>
            <a:ext cx="1224136" cy="1224136"/>
          </a:xfrm>
          <a:prstGeom prst="rect">
            <a:avLst/>
          </a:prstGeom>
          <a:noFill/>
        </p:spPr>
      </p:pic>
      <p:sp>
        <p:nvSpPr>
          <p:cNvPr id="27"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19</a:t>
            </a:fld>
            <a:endParaRPr lang="de-DE" dirty="0"/>
          </a:p>
        </p:txBody>
      </p:sp>
      <p:sp>
        <p:nvSpPr>
          <p:cNvPr id="28"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pic>
        <p:nvPicPr>
          <p:cNvPr id="20482" name="Picture 2" descr="http://www.company.co.uk/cm/companyuk/images/Pf/what_do_all_emojis_mean_open_mouth_cold_sweat-E4HtH1.jpg"/>
          <p:cNvPicPr>
            <a:picLocks noChangeAspect="1" noChangeArrowheads="1"/>
          </p:cNvPicPr>
          <p:nvPr/>
        </p:nvPicPr>
        <p:blipFill>
          <a:blip r:embed="rId7" cstate="print">
            <a:clrChange>
              <a:clrFrom>
                <a:srgbClr val="FFFFFF"/>
              </a:clrFrom>
              <a:clrTo>
                <a:srgbClr val="FFFFFF">
                  <a:alpha val="0"/>
                </a:srgbClr>
              </a:clrTo>
            </a:clrChange>
          </a:blip>
          <a:srcRect l="32130" t="30240" r="28181" b="30071"/>
          <a:stretch>
            <a:fillRect/>
          </a:stretch>
        </p:blipFill>
        <p:spPr bwMode="auto">
          <a:xfrm>
            <a:off x="3887924" y="2240868"/>
            <a:ext cx="1332148" cy="1332148"/>
          </a:xfrm>
          <a:prstGeom prst="rect">
            <a:avLst/>
          </a:prstGeom>
          <a:noFill/>
        </p:spPr>
      </p:pic>
      <p:sp>
        <p:nvSpPr>
          <p:cNvPr id="24"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5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6" descr="http://www.klimapark-rietberg.de/wp-content/uploads/2013/08/RZ_Logo_nrw-fortschritt_final_2-3.jpg"/>
          <p:cNvPicPr>
            <a:picLocks noChangeAspect="1" noChangeArrowheads="1"/>
          </p:cNvPicPr>
          <p:nvPr/>
        </p:nvPicPr>
        <p:blipFill>
          <a:blip r:embed="rId3" cstate="print"/>
          <a:srcRect/>
          <a:stretch>
            <a:fillRect/>
          </a:stretch>
        </p:blipFill>
        <p:spPr bwMode="auto">
          <a:xfrm>
            <a:off x="4175956" y="5085184"/>
            <a:ext cx="1188132" cy="438977"/>
          </a:xfrm>
          <a:prstGeom prst="rect">
            <a:avLst/>
          </a:prstGeom>
          <a:noFill/>
        </p:spPr>
      </p:pic>
      <p:sp>
        <p:nvSpPr>
          <p:cNvPr id="10" name="Textfeld 9"/>
          <p:cNvSpPr txBox="1"/>
          <p:nvPr/>
        </p:nvSpPr>
        <p:spPr>
          <a:xfrm>
            <a:off x="485005" y="4869020"/>
            <a:ext cx="3078883" cy="215444"/>
          </a:xfrm>
          <a:prstGeom prst="rect">
            <a:avLst/>
          </a:prstGeom>
          <a:noFill/>
        </p:spPr>
        <p:txBody>
          <a:bodyPr wrap="square" rtlCol="0">
            <a:spAutoFit/>
          </a:bodyPr>
          <a:lstStyle/>
          <a:p>
            <a:r>
              <a:rPr lang="de-DE" sz="800" dirty="0"/>
              <a:t>Dieses Projekt wird gefördert durch:</a:t>
            </a:r>
          </a:p>
        </p:txBody>
      </p:sp>
      <p:pic>
        <p:nvPicPr>
          <p:cNvPr id="11" name="Picture 2"/>
          <p:cNvPicPr>
            <a:picLocks noChangeAspect="1" noChangeArrowheads="1"/>
          </p:cNvPicPr>
          <p:nvPr/>
        </p:nvPicPr>
        <p:blipFill>
          <a:blip r:embed="rId4" cstate="print"/>
          <a:srcRect/>
          <a:stretch>
            <a:fillRect/>
          </a:stretch>
        </p:blipFill>
        <p:spPr bwMode="auto">
          <a:xfrm>
            <a:off x="630386" y="5103068"/>
            <a:ext cx="2374899" cy="413444"/>
          </a:xfrm>
          <a:prstGeom prst="rect">
            <a:avLst/>
          </a:prstGeom>
          <a:noFill/>
          <a:ln w="6350">
            <a:solidFill>
              <a:schemeClr val="tx1"/>
            </a:solidFill>
            <a:miter lim="800000"/>
            <a:headEnd/>
            <a:tailEnd/>
          </a:ln>
          <a:effectLst/>
        </p:spPr>
      </p:pic>
      <p:pic>
        <p:nvPicPr>
          <p:cNvPr id="12" name="Picture 4" descr="https://www.fh-muenster.de/isun/index.php.media/288424/iSuN_buntaufhellblau_L_140pixel.jpg"/>
          <p:cNvPicPr>
            <a:picLocks noChangeAspect="1" noChangeArrowheads="1"/>
          </p:cNvPicPr>
          <p:nvPr/>
        </p:nvPicPr>
        <p:blipFill>
          <a:blip r:embed="rId5" cstate="print">
            <a:clrChange>
              <a:clrFrom>
                <a:srgbClr val="DCE4EF"/>
              </a:clrFrom>
              <a:clrTo>
                <a:srgbClr val="DCE4EF">
                  <a:alpha val="0"/>
                </a:srgbClr>
              </a:clrTo>
            </a:clrChange>
          </a:blip>
          <a:srcRect/>
          <a:stretch>
            <a:fillRect/>
          </a:stretch>
        </p:blipFill>
        <p:spPr bwMode="auto">
          <a:xfrm>
            <a:off x="5652120" y="4940448"/>
            <a:ext cx="1333500" cy="876300"/>
          </a:xfrm>
          <a:prstGeom prst="rect">
            <a:avLst/>
          </a:prstGeom>
          <a:noFill/>
        </p:spPr>
      </p:pic>
      <p:pic>
        <p:nvPicPr>
          <p:cNvPr id="13" name="Picture 6" descr="https://www.fh-muenster.de/img/logo_fh_muenster.gif"/>
          <p:cNvPicPr>
            <a:picLocks noChangeAspect="1" noChangeArrowheads="1"/>
          </p:cNvPicPr>
          <p:nvPr/>
        </p:nvPicPr>
        <p:blipFill>
          <a:blip r:embed="rId6" cstate="print"/>
          <a:srcRect/>
          <a:stretch>
            <a:fillRect/>
          </a:stretch>
        </p:blipFill>
        <p:spPr bwMode="auto">
          <a:xfrm>
            <a:off x="6948264" y="4869858"/>
            <a:ext cx="1872208" cy="863398"/>
          </a:xfrm>
          <a:prstGeom prst="rect">
            <a:avLst/>
          </a:prstGeom>
          <a:noFill/>
          <a:ln w="6350">
            <a:solidFill>
              <a:schemeClr val="tx1"/>
            </a:solidFill>
          </a:ln>
        </p:spPr>
      </p:pic>
      <p:sp>
        <p:nvSpPr>
          <p:cNvPr id="2" name="Titel 1"/>
          <p:cNvSpPr>
            <a:spLocks noGrp="1"/>
          </p:cNvSpPr>
          <p:nvPr>
            <p:ph type="title"/>
          </p:nvPr>
        </p:nvSpPr>
        <p:spPr/>
        <p:txBody>
          <a:bodyPr>
            <a:normAutofit/>
          </a:bodyPr>
          <a:lstStyle/>
          <a:p>
            <a:r>
              <a:rPr lang="de-DE" sz="5400" dirty="0" smtClean="0"/>
              <a:t>Hintergrund</a:t>
            </a:r>
            <a:endParaRPr lang="de-DE" sz="5400" dirty="0"/>
          </a:p>
        </p:txBody>
      </p:sp>
      <p:sp>
        <p:nvSpPr>
          <p:cNvPr id="3" name="Inhaltsplatzhalter 2"/>
          <p:cNvSpPr>
            <a:spLocks noGrp="1"/>
          </p:cNvSpPr>
          <p:nvPr>
            <p:ph idx="1"/>
          </p:nvPr>
        </p:nvSpPr>
        <p:spPr>
          <a:xfrm>
            <a:off x="457200" y="1600200"/>
            <a:ext cx="8363272" cy="4525963"/>
          </a:xfrm>
        </p:spPr>
        <p:txBody>
          <a:bodyPr>
            <a:normAutofit/>
          </a:bodyPr>
          <a:lstStyle/>
          <a:p>
            <a:r>
              <a:rPr lang="de-DE" sz="2600" dirty="0" smtClean="0"/>
              <a:t>Forschungsprojekt „Verringerung von Lebensmittelabfällen“ </a:t>
            </a:r>
            <a:r>
              <a:rPr lang="de-DE" sz="2600" dirty="0" smtClean="0">
                <a:latin typeface="Calibri"/>
              </a:rPr>
              <a:t>→ </a:t>
            </a:r>
            <a:r>
              <a:rPr lang="de-DE" sz="2600" dirty="0" smtClean="0"/>
              <a:t>Erforschung von Gründen</a:t>
            </a:r>
          </a:p>
          <a:p>
            <a:r>
              <a:rPr lang="de-DE" sz="2600" dirty="0" smtClean="0"/>
              <a:t>Ziel: Wertschätzung für Lebensmittel</a:t>
            </a:r>
          </a:p>
          <a:p>
            <a:pPr marL="342900" lvl="1" indent="-342900">
              <a:buFont typeface="Arial" pitchFamily="34" charset="0"/>
              <a:buChar char="•"/>
            </a:pPr>
            <a:r>
              <a:rPr lang="de-DE" sz="2600" dirty="0" smtClean="0"/>
              <a:t>Gefördert vom Ministerium für Klimaschutz, Umwelt, Landwirtschaft, Natur- und Verbraucherschutz des Landes Nordrhein-Westfalen</a:t>
            </a:r>
          </a:p>
          <a:p>
            <a:r>
              <a:rPr lang="de-DE" sz="2600" dirty="0" smtClean="0"/>
              <a:t>Projektleitung: iSuN – FH Münster (Prof. Dr. Guido Ritter)</a:t>
            </a:r>
          </a:p>
        </p:txBody>
      </p:sp>
      <p:sp>
        <p:nvSpPr>
          <p:cNvPr id="7"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a:t>
            </a:fld>
            <a:endParaRPr lang="de-DE" dirty="0"/>
          </a:p>
        </p:txBody>
      </p:sp>
      <p:sp>
        <p:nvSpPr>
          <p:cNvPr id="14"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descr="C:\Users\MediaMarkt\Documents\iSun Project Prof. Ritter\Produkte von mir\Bilder\my-obama-me_12-10-14.jpg"/>
          <p:cNvPicPr>
            <a:picLocks noChangeAspect="1" noChangeArrowheads="1"/>
          </p:cNvPicPr>
          <p:nvPr/>
        </p:nvPicPr>
        <p:blipFill>
          <a:blip r:embed="rId3" cstate="print"/>
          <a:srcRect l="13235" r="16176"/>
          <a:stretch>
            <a:fillRect/>
          </a:stretch>
        </p:blipFill>
        <p:spPr bwMode="auto">
          <a:xfrm>
            <a:off x="683568" y="906018"/>
            <a:ext cx="3456384" cy="3675110"/>
          </a:xfrm>
          <a:prstGeom prst="rect">
            <a:avLst/>
          </a:prstGeom>
          <a:noFill/>
        </p:spPr>
      </p:pic>
      <p:sp>
        <p:nvSpPr>
          <p:cNvPr id="9" name="Textfeld 8"/>
          <p:cNvSpPr txBox="1"/>
          <p:nvPr/>
        </p:nvSpPr>
        <p:spPr>
          <a:xfrm>
            <a:off x="1431890" y="902330"/>
            <a:ext cx="1843966" cy="1446550"/>
          </a:xfrm>
          <a:prstGeom prst="rect">
            <a:avLst/>
          </a:prstGeom>
          <a:noFill/>
        </p:spPr>
        <p:txBody>
          <a:bodyPr wrap="none" rtlCol="0">
            <a:spAutoFit/>
          </a:bodyPr>
          <a:lstStyle/>
          <a:p>
            <a:r>
              <a:rPr lang="de-DE" sz="8800" b="1" dirty="0" smtClean="0">
                <a:solidFill>
                  <a:srgbClr val="D42C2C"/>
                </a:solidFill>
              </a:rPr>
              <a:t>YES</a:t>
            </a:r>
            <a:endParaRPr lang="de-DE" sz="8800" b="1" dirty="0">
              <a:solidFill>
                <a:srgbClr val="D42C2C"/>
              </a:solidFill>
            </a:endParaRPr>
          </a:p>
        </p:txBody>
      </p:sp>
      <p:pic>
        <p:nvPicPr>
          <p:cNvPr id="11" name="Picture 3" descr="C:\Users\MediaMarkt\Documents\iSun Project Prof. Ritter\Produkte von mir\Bilder\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rot="16200000">
            <a:off x="-231747" y="599898"/>
            <a:ext cx="5287016" cy="4320481"/>
          </a:xfrm>
          <a:prstGeom prst="rect">
            <a:avLst/>
          </a:prstGeom>
          <a:noFill/>
        </p:spPr>
      </p:pic>
      <p:sp>
        <p:nvSpPr>
          <p:cNvPr id="8" name="Abgerundete rechteckige Legende 7"/>
          <p:cNvSpPr/>
          <p:nvPr/>
        </p:nvSpPr>
        <p:spPr>
          <a:xfrm>
            <a:off x="5148064" y="692696"/>
            <a:ext cx="3528392" cy="2088232"/>
          </a:xfrm>
          <a:prstGeom prst="wedgeRoundRectCallout">
            <a:avLst>
              <a:gd name="adj1" fmla="val -114071"/>
              <a:gd name="adj2" fmla="val 74385"/>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b="1" smtClean="0"/>
              <a:t>Retouren optimieren!</a:t>
            </a:r>
            <a:endParaRPr lang="de-DE" sz="4000" dirty="0"/>
          </a:p>
        </p:txBody>
      </p:sp>
      <p:sp>
        <p:nvSpPr>
          <p:cNvPr id="15" name="Textfeld 14"/>
          <p:cNvSpPr txBox="1"/>
          <p:nvPr/>
        </p:nvSpPr>
        <p:spPr>
          <a:xfrm>
            <a:off x="4716016" y="3429000"/>
            <a:ext cx="4427984" cy="1938992"/>
          </a:xfrm>
          <a:prstGeom prst="rect">
            <a:avLst/>
          </a:prstGeom>
          <a:noFill/>
        </p:spPr>
        <p:txBody>
          <a:bodyPr wrap="square" rtlCol="0">
            <a:spAutoFit/>
          </a:bodyPr>
          <a:lstStyle/>
          <a:p>
            <a:r>
              <a:rPr lang="de-DE" sz="3000" b="1" dirty="0" smtClean="0">
                <a:solidFill>
                  <a:srgbClr val="FF0000"/>
                </a:solidFill>
              </a:rPr>
              <a:t>Aber:</a:t>
            </a:r>
          </a:p>
          <a:p>
            <a:pPr>
              <a:buFont typeface="Arial" pitchFamily="34" charset="0"/>
              <a:buChar char="•"/>
            </a:pPr>
            <a:r>
              <a:rPr lang="de-DE" sz="3000" b="1" dirty="0" smtClean="0">
                <a:solidFill>
                  <a:srgbClr val="FF0000"/>
                </a:solidFill>
              </a:rPr>
              <a:t> Mit Verstand</a:t>
            </a:r>
          </a:p>
          <a:p>
            <a:pPr>
              <a:buFont typeface="Arial" pitchFamily="34" charset="0"/>
              <a:buChar char="•"/>
            </a:pPr>
            <a:r>
              <a:rPr lang="de-DE" sz="3000" b="1" dirty="0" smtClean="0">
                <a:solidFill>
                  <a:srgbClr val="FF0000"/>
                </a:solidFill>
              </a:rPr>
              <a:t> Kunden berücksichtigen</a:t>
            </a:r>
          </a:p>
          <a:p>
            <a:pPr>
              <a:buFont typeface="Arial" pitchFamily="34" charset="0"/>
              <a:buChar char="•"/>
            </a:pPr>
            <a:r>
              <a:rPr lang="de-DE" sz="3000" b="1" dirty="0" smtClean="0">
                <a:solidFill>
                  <a:srgbClr val="FF0000"/>
                </a:solidFill>
              </a:rPr>
              <a:t> Umsatz berücksichtigen</a:t>
            </a:r>
            <a:endParaRPr lang="de-DE" sz="3000" b="1" dirty="0">
              <a:solidFill>
                <a:srgbClr val="FF0000"/>
              </a:solidFill>
            </a:endParaRPr>
          </a:p>
        </p:txBody>
      </p:sp>
      <p:sp>
        <p:nvSpPr>
          <p:cNvPr id="16"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20</a:t>
            </a:fld>
            <a:endParaRPr lang="de-DE" dirty="0"/>
          </a:p>
        </p:txBody>
      </p:sp>
      <p:sp>
        <p:nvSpPr>
          <p:cNvPr id="17"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2"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Das Mehrkornbrot-Planspiel:</a:t>
            </a:r>
            <a:br>
              <a:rPr lang="de-DE" dirty="0" smtClean="0"/>
            </a:br>
            <a:r>
              <a:rPr lang="de-DE" dirty="0" smtClean="0"/>
              <a:t>Das Ziel</a:t>
            </a:r>
            <a:endParaRPr lang="de-DE" dirty="0"/>
          </a:p>
        </p:txBody>
      </p:sp>
      <p:sp>
        <p:nvSpPr>
          <p:cNvPr id="3" name="Inhaltsplatzhalter 2"/>
          <p:cNvSpPr>
            <a:spLocks noGrp="1"/>
          </p:cNvSpPr>
          <p:nvPr>
            <p:ph idx="1"/>
          </p:nvPr>
        </p:nvSpPr>
        <p:spPr/>
        <p:txBody>
          <a:bodyPr>
            <a:normAutofit/>
          </a:bodyPr>
          <a:lstStyle/>
          <a:p>
            <a:r>
              <a:rPr lang="de-DE" dirty="0" smtClean="0"/>
              <a:t>Simulation des Bestellvorgangs von Backwaren</a:t>
            </a:r>
          </a:p>
          <a:p>
            <a:r>
              <a:rPr lang="de-DE" dirty="0" smtClean="0"/>
              <a:t>Möglichst exakte Prognose</a:t>
            </a:r>
          </a:p>
          <a:p>
            <a:r>
              <a:rPr lang="de-DE" dirty="0" smtClean="0"/>
              <a:t>Das Spiel soll möglichst lange dauern</a:t>
            </a:r>
          </a:p>
          <a:p>
            <a:r>
              <a:rPr lang="de-DE" dirty="0" smtClean="0"/>
              <a:t>Jede Teilnehmerin / jeder Teilnehmer soll eine positive Bilanz haben</a:t>
            </a:r>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21</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Das Mehrkornbrot-Planspiel:</a:t>
            </a:r>
            <a:br>
              <a:rPr lang="de-DE" dirty="0" smtClean="0"/>
            </a:br>
            <a:r>
              <a:rPr lang="de-DE" dirty="0" smtClean="0"/>
              <a:t>Der Ablauf</a:t>
            </a:r>
            <a:endParaRPr lang="de-DE" dirty="0"/>
          </a:p>
        </p:txBody>
      </p:sp>
      <p:sp>
        <p:nvSpPr>
          <p:cNvPr id="3" name="Inhaltsplatzhalter 2"/>
          <p:cNvSpPr>
            <a:spLocks noGrp="1"/>
          </p:cNvSpPr>
          <p:nvPr>
            <p:ph idx="1"/>
          </p:nvPr>
        </p:nvSpPr>
        <p:spPr/>
        <p:txBody>
          <a:bodyPr>
            <a:normAutofit/>
          </a:bodyPr>
          <a:lstStyle/>
          <a:p>
            <a:pPr marL="514350" lvl="0" indent="-514350">
              <a:buFont typeface="+mj-lt"/>
              <a:buAutoNum type="arabicPeriod"/>
            </a:pPr>
            <a:r>
              <a:rPr lang="de-DE" dirty="0" smtClean="0"/>
              <a:t>Verkaufsprognose durch </a:t>
            </a:r>
            <a:r>
              <a:rPr lang="de-DE" dirty="0" err="1" smtClean="0"/>
              <a:t>VerkäuferIn</a:t>
            </a:r>
            <a:endParaRPr lang="de-DE" dirty="0" smtClean="0"/>
          </a:p>
          <a:p>
            <a:pPr marL="514350" lvl="0" indent="-514350">
              <a:buFont typeface="+mj-lt"/>
              <a:buAutoNum type="arabicPeriod"/>
            </a:pPr>
            <a:r>
              <a:rPr lang="de-DE" dirty="0" smtClean="0"/>
              <a:t>Intervention durch </a:t>
            </a:r>
            <a:r>
              <a:rPr lang="de-DE" dirty="0" err="1" smtClean="0"/>
              <a:t>ChefIn</a:t>
            </a:r>
            <a:r>
              <a:rPr lang="de-DE" dirty="0" smtClean="0"/>
              <a:t>: 2 Punkte nach oben oder unten</a:t>
            </a:r>
          </a:p>
          <a:p>
            <a:pPr marL="514350" lvl="0" indent="-514350">
              <a:buFont typeface="+mj-lt"/>
              <a:buAutoNum type="arabicPeriod"/>
            </a:pPr>
            <a:r>
              <a:rPr lang="de-DE" dirty="0" smtClean="0"/>
              <a:t>Die Kundin / der Kunde würfelt den tatsächlichen Verkauf und zahlt</a:t>
            </a:r>
          </a:p>
          <a:p>
            <a:pPr marL="514350" lvl="0" indent="-514350">
              <a:buFont typeface="+mj-lt"/>
              <a:buAutoNum type="arabicPeriod"/>
            </a:pPr>
            <a:r>
              <a:rPr lang="de-DE" dirty="0" smtClean="0"/>
              <a:t>Berechnung der </a:t>
            </a:r>
            <a:r>
              <a:rPr lang="de-DE" dirty="0" err="1" smtClean="0"/>
              <a:t>Retoure</a:t>
            </a:r>
            <a:r>
              <a:rPr lang="de-DE" dirty="0" smtClean="0"/>
              <a:t>: Drei Szenarien</a:t>
            </a:r>
          </a:p>
          <a:p>
            <a:pPr marL="514350" lvl="0" indent="-514350">
              <a:buFont typeface="+mj-lt"/>
              <a:buAutoNum type="arabicPeriod"/>
            </a:pPr>
            <a:r>
              <a:rPr lang="de-DE" dirty="0" smtClean="0"/>
              <a:t>Bei Pasch: Ereigniskarte</a:t>
            </a:r>
            <a:endParaRPr lang="de-DE"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22</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Das Mehrkornbrot-Planspiel</a:t>
            </a:r>
            <a:endParaRPr lang="de-DE" dirty="0"/>
          </a:p>
        </p:txBody>
      </p:sp>
      <p:sp>
        <p:nvSpPr>
          <p:cNvPr id="3" name="Inhaltsplatzhalter 2"/>
          <p:cNvSpPr>
            <a:spLocks noGrp="1"/>
          </p:cNvSpPr>
          <p:nvPr>
            <p:ph idx="1"/>
          </p:nvPr>
        </p:nvSpPr>
        <p:spPr/>
        <p:txBody>
          <a:bodyPr>
            <a:normAutofit fontScale="92500" lnSpcReduction="10000"/>
          </a:bodyPr>
          <a:lstStyle/>
          <a:p>
            <a:r>
              <a:rPr lang="de-DE" dirty="0" smtClean="0"/>
              <a:t>Bitte bilden Sie Gruppen à 2 - 5 Personen</a:t>
            </a:r>
          </a:p>
          <a:p>
            <a:r>
              <a:rPr lang="de-DE" dirty="0" smtClean="0"/>
              <a:t>Sie benötigen folgende Materialien:</a:t>
            </a:r>
          </a:p>
          <a:p>
            <a:pPr lvl="1"/>
            <a:r>
              <a:rPr lang="de-DE" dirty="0" smtClean="0"/>
              <a:t>Ein Spielfeld</a:t>
            </a:r>
          </a:p>
          <a:p>
            <a:pPr lvl="1"/>
            <a:r>
              <a:rPr lang="de-DE" dirty="0" smtClean="0"/>
              <a:t>Zwei Würfel</a:t>
            </a:r>
          </a:p>
          <a:p>
            <a:pPr lvl="1"/>
            <a:r>
              <a:rPr lang="de-DE" dirty="0" smtClean="0"/>
              <a:t>Spielgeld (z.B. Maiskörner)</a:t>
            </a:r>
          </a:p>
          <a:p>
            <a:pPr lvl="1"/>
            <a:r>
              <a:rPr lang="de-DE" dirty="0" smtClean="0"/>
              <a:t>Die ausgedruckten Spielregeln</a:t>
            </a:r>
          </a:p>
          <a:p>
            <a:pPr lvl="1"/>
            <a:r>
              <a:rPr lang="de-DE" dirty="0" smtClean="0"/>
              <a:t>Ereigniskarten</a:t>
            </a:r>
          </a:p>
          <a:p>
            <a:r>
              <a:rPr lang="de-DE" dirty="0" smtClean="0"/>
              <a:t>Lesen Sie die Spielregeln</a:t>
            </a:r>
          </a:p>
          <a:p>
            <a:r>
              <a:rPr lang="de-DE" dirty="0" smtClean="0"/>
              <a:t>Verteilen Sie die Rollen</a:t>
            </a:r>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23</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Das Mehrkornbrot-Planspiel</a:t>
            </a:r>
            <a:endParaRPr lang="de-DE" dirty="0"/>
          </a:p>
        </p:txBody>
      </p:sp>
      <p:sp>
        <p:nvSpPr>
          <p:cNvPr id="3" name="Inhaltsplatzhalter 2"/>
          <p:cNvSpPr>
            <a:spLocks noGrp="1"/>
          </p:cNvSpPr>
          <p:nvPr>
            <p:ph idx="1"/>
          </p:nvPr>
        </p:nvSpPr>
        <p:spPr>
          <a:xfrm>
            <a:off x="457200" y="2708920"/>
            <a:ext cx="8229600" cy="1900808"/>
          </a:xfrm>
        </p:spPr>
        <p:txBody>
          <a:bodyPr>
            <a:normAutofit/>
          </a:bodyPr>
          <a:lstStyle/>
          <a:p>
            <a:pPr algn="ctr">
              <a:buNone/>
            </a:pPr>
            <a:r>
              <a:rPr lang="de-DE" sz="6000" dirty="0" smtClean="0"/>
              <a:t>Los geht‘s!</a:t>
            </a:r>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24</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Das Mehrkornbrot-Planspiel</a:t>
            </a:r>
            <a:endParaRPr lang="de-DE" dirty="0"/>
          </a:p>
        </p:txBody>
      </p:sp>
      <p:graphicFrame>
        <p:nvGraphicFramePr>
          <p:cNvPr id="4" name="Inhaltsplatzhalter 3"/>
          <p:cNvGraphicFramePr>
            <a:graphicFrameLocks noGrp="1"/>
          </p:cNvGraphicFramePr>
          <p:nvPr>
            <p:ph idx="1"/>
          </p:nvPr>
        </p:nvGraphicFramePr>
        <p:xfrm>
          <a:off x="827584" y="2564904"/>
          <a:ext cx="7499176" cy="38492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5602" name="Picture 2" descr="http://blogs-images.forbes.com/erikaandersen/files/2012/07/bad-boss.jp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6876256" y="5013176"/>
            <a:ext cx="1136354" cy="1224520"/>
          </a:xfrm>
          <a:prstGeom prst="rect">
            <a:avLst/>
          </a:prstGeom>
          <a:noFill/>
        </p:spPr>
      </p:pic>
      <p:pic>
        <p:nvPicPr>
          <p:cNvPr id="25604" name="Picture 4" descr="http://villageofellenville.sharepoint.com/siteimages/j0433954%5B1%5D.png"/>
          <p:cNvPicPr>
            <a:picLocks noChangeAspect="1" noChangeArrowheads="1"/>
          </p:cNvPicPr>
          <p:nvPr/>
        </p:nvPicPr>
        <p:blipFill>
          <a:blip r:embed="rId9" cstate="print"/>
          <a:srcRect/>
          <a:stretch>
            <a:fillRect/>
          </a:stretch>
        </p:blipFill>
        <p:spPr bwMode="auto">
          <a:xfrm>
            <a:off x="5004048" y="2856359"/>
            <a:ext cx="1145282" cy="1145282"/>
          </a:xfrm>
          <a:prstGeom prst="rect">
            <a:avLst/>
          </a:prstGeom>
          <a:noFill/>
        </p:spPr>
      </p:pic>
      <p:pic>
        <p:nvPicPr>
          <p:cNvPr id="25608" name="Picture 8" descr="http://blog.panfu.de/wp-content/Sigle-recyclage1.jpg"/>
          <p:cNvPicPr>
            <a:picLocks noChangeAspect="1" noChangeArrowheads="1"/>
          </p:cNvPicPr>
          <p:nvPr/>
        </p:nvPicPr>
        <p:blipFill>
          <a:blip r:embed="rId10" cstate="print">
            <a:clrChange>
              <a:clrFrom>
                <a:srgbClr val="FEFEFE"/>
              </a:clrFrom>
              <a:clrTo>
                <a:srgbClr val="FEFEFE">
                  <a:alpha val="0"/>
                </a:srgbClr>
              </a:clrTo>
            </a:clrChange>
          </a:blip>
          <a:srcRect/>
          <a:stretch>
            <a:fillRect/>
          </a:stretch>
        </p:blipFill>
        <p:spPr bwMode="auto">
          <a:xfrm>
            <a:off x="1259632" y="5013176"/>
            <a:ext cx="1106488" cy="1106488"/>
          </a:xfrm>
          <a:prstGeom prst="rect">
            <a:avLst/>
          </a:prstGeom>
          <a:noFill/>
        </p:spPr>
      </p:pic>
      <p:pic>
        <p:nvPicPr>
          <p:cNvPr id="25610" name="Picture 10" descr="https://upload.wikimedia.org/wikipedia/commons/thumb/0/00/Shopping_cart_font_awesome.svg/512px-Shopping_cart_font_awesome.svg.png"/>
          <p:cNvPicPr>
            <a:picLocks noChangeAspect="1" noChangeArrowheads="1"/>
          </p:cNvPicPr>
          <p:nvPr/>
        </p:nvPicPr>
        <p:blipFill>
          <a:blip r:embed="rId11" cstate="print"/>
          <a:srcRect/>
          <a:stretch>
            <a:fillRect/>
          </a:stretch>
        </p:blipFill>
        <p:spPr bwMode="auto">
          <a:xfrm>
            <a:off x="323528" y="1484784"/>
            <a:ext cx="1440160" cy="1440160"/>
          </a:xfrm>
          <a:prstGeom prst="rect">
            <a:avLst/>
          </a:prstGeom>
          <a:noFill/>
        </p:spPr>
      </p:pic>
      <p:sp>
        <p:nvSpPr>
          <p:cNvPr id="10" name="Textfeld 9"/>
          <p:cNvSpPr txBox="1"/>
          <p:nvPr/>
        </p:nvSpPr>
        <p:spPr>
          <a:xfrm>
            <a:off x="971600" y="1700808"/>
            <a:ext cx="418704" cy="646331"/>
          </a:xfrm>
          <a:prstGeom prst="rect">
            <a:avLst/>
          </a:prstGeom>
          <a:noFill/>
        </p:spPr>
        <p:txBody>
          <a:bodyPr wrap="none" rtlCol="0">
            <a:spAutoFit/>
          </a:bodyPr>
          <a:lstStyle/>
          <a:p>
            <a:r>
              <a:rPr lang="de-DE" sz="3600" dirty="0" smtClean="0">
                <a:solidFill>
                  <a:schemeClr val="bg1"/>
                </a:solidFill>
              </a:rPr>
              <a:t>€</a:t>
            </a:r>
            <a:endParaRPr lang="de-DE" sz="3600" dirty="0">
              <a:solidFill>
                <a:schemeClr val="bg1"/>
              </a:solidFill>
            </a:endParaRPr>
          </a:p>
        </p:txBody>
      </p:sp>
      <p:grpSp>
        <p:nvGrpSpPr>
          <p:cNvPr id="3" name="Gruppieren 10"/>
          <p:cNvGrpSpPr/>
          <p:nvPr/>
        </p:nvGrpSpPr>
        <p:grpSpPr>
          <a:xfrm>
            <a:off x="251520" y="2780928"/>
            <a:ext cx="1800200" cy="271088"/>
            <a:chOff x="5379205" y="-2194760"/>
            <a:chExt cx="2342703" cy="1171350"/>
          </a:xfrm>
        </p:grpSpPr>
        <p:sp>
          <p:nvSpPr>
            <p:cNvPr id="12" name="Abgerundetes Rechteck 11"/>
            <p:cNvSpPr/>
            <p:nvPr/>
          </p:nvSpPr>
          <p:spPr>
            <a:xfrm>
              <a:off x="5379205" y="-2194760"/>
              <a:ext cx="2342703" cy="1171350"/>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Abgerundetes Rechteck 4"/>
            <p:cNvSpPr/>
            <p:nvPr/>
          </p:nvSpPr>
          <p:spPr>
            <a:xfrm>
              <a:off x="5663172" y="-2039190"/>
              <a:ext cx="1655690" cy="9334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de-DE" sz="2000" kern="1200" dirty="0" smtClean="0"/>
                <a:t>Kunde/-in</a:t>
              </a:r>
              <a:endParaRPr lang="de-DE" sz="2000" kern="1200" dirty="0"/>
            </a:p>
          </p:txBody>
        </p:sp>
      </p:grpSp>
      <p:pic>
        <p:nvPicPr>
          <p:cNvPr id="25612" name="Picture 12" descr="http://g-ecx.images-amazon.com/images/G/03/kitchen/aplus/4001797260000_1.jpg"/>
          <p:cNvPicPr>
            <a:picLocks noChangeAspect="1" noChangeArrowheads="1"/>
          </p:cNvPicPr>
          <p:nvPr/>
        </p:nvPicPr>
        <p:blipFill>
          <a:blip r:embed="rId12" cstate="print">
            <a:clrChange>
              <a:clrFrom>
                <a:srgbClr val="FFFFFF"/>
              </a:clrFrom>
              <a:clrTo>
                <a:srgbClr val="FFFFFF">
                  <a:alpha val="0"/>
                </a:srgbClr>
              </a:clrTo>
            </a:clrChange>
          </a:blip>
          <a:srcRect r="53715"/>
          <a:stretch>
            <a:fillRect/>
          </a:stretch>
        </p:blipFill>
        <p:spPr bwMode="auto">
          <a:xfrm>
            <a:off x="7524328" y="1556792"/>
            <a:ext cx="1245776" cy="1224136"/>
          </a:xfrm>
          <a:prstGeom prst="rect">
            <a:avLst/>
          </a:prstGeom>
          <a:noFill/>
        </p:spPr>
      </p:pic>
      <p:grpSp>
        <p:nvGrpSpPr>
          <p:cNvPr id="5" name="Gruppieren 14"/>
          <p:cNvGrpSpPr/>
          <p:nvPr/>
        </p:nvGrpSpPr>
        <p:grpSpPr>
          <a:xfrm>
            <a:off x="7308304" y="2852936"/>
            <a:ext cx="1728192" cy="271088"/>
            <a:chOff x="5379205" y="-2194760"/>
            <a:chExt cx="2342703" cy="1171350"/>
          </a:xfrm>
        </p:grpSpPr>
        <p:sp>
          <p:nvSpPr>
            <p:cNvPr id="16" name="Abgerundetes Rechteck 15"/>
            <p:cNvSpPr/>
            <p:nvPr/>
          </p:nvSpPr>
          <p:spPr>
            <a:xfrm>
              <a:off x="5379205" y="-2194760"/>
              <a:ext cx="2342703" cy="1171350"/>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Abgerundetes Rechteck 4"/>
            <p:cNvSpPr/>
            <p:nvPr/>
          </p:nvSpPr>
          <p:spPr>
            <a:xfrm>
              <a:off x="5663172" y="-2039190"/>
              <a:ext cx="1655690" cy="9334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de-DE" sz="2000" kern="1200" dirty="0" smtClean="0"/>
                <a:t>Backofen</a:t>
              </a:r>
              <a:endParaRPr lang="de-DE" sz="2000" kern="1200" dirty="0"/>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5 Minuten Reflexion des Planspiels</a:t>
            </a:r>
            <a:endParaRPr lang="de-DE" dirty="0"/>
          </a:p>
        </p:txBody>
      </p:sp>
      <p:sp>
        <p:nvSpPr>
          <p:cNvPr id="3" name="Inhaltsplatzhalter 2"/>
          <p:cNvSpPr>
            <a:spLocks noGrp="1"/>
          </p:cNvSpPr>
          <p:nvPr>
            <p:ph idx="1"/>
          </p:nvPr>
        </p:nvSpPr>
        <p:spPr/>
        <p:txBody>
          <a:bodyPr/>
          <a:lstStyle/>
          <a:p>
            <a:pPr>
              <a:buNone/>
            </a:pPr>
            <a:r>
              <a:rPr lang="de-DE" dirty="0" smtClean="0"/>
              <a:t>Bitte notieren Sie auf Kärtchen:</a:t>
            </a:r>
          </a:p>
          <a:p>
            <a:pPr marL="514350" indent="-514350">
              <a:buFont typeface="+mj-lt"/>
              <a:buAutoNum type="arabicPeriod"/>
            </a:pPr>
            <a:r>
              <a:rPr lang="de-DE" dirty="0" smtClean="0"/>
              <a:t>Welche Rolle hat welche Interessen?</a:t>
            </a:r>
          </a:p>
          <a:p>
            <a:pPr marL="514350" indent="-514350">
              <a:buFont typeface="+mj-lt"/>
              <a:buAutoNum type="arabicPeriod"/>
            </a:pPr>
            <a:r>
              <a:rPr lang="de-DE" dirty="0" smtClean="0"/>
              <a:t>Warum ist eine Zusammenarbeit wichtig?</a:t>
            </a:r>
          </a:p>
          <a:p>
            <a:pPr marL="514350" indent="-514350">
              <a:buFont typeface="+mj-lt"/>
              <a:buAutoNum type="arabicPeriod"/>
            </a:pPr>
            <a:r>
              <a:rPr lang="de-DE" dirty="0" smtClean="0"/>
              <a:t>Welcher Spielteilnehmer ist passiv und hat dadurch keinen Handlungsspielraum?</a:t>
            </a:r>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26</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hrivecalgary.org/wp-content/uploads/2012/06/Speak_Share-your-ideas.jpg"/>
          <p:cNvPicPr>
            <a:picLocks noChangeAspect="1" noChangeArrowheads="1"/>
          </p:cNvPicPr>
          <p:nvPr/>
        </p:nvPicPr>
        <p:blipFill>
          <a:blip r:embed="rId3" cstate="print"/>
          <a:srcRect b="22867"/>
          <a:stretch>
            <a:fillRect/>
          </a:stretch>
        </p:blipFill>
        <p:spPr bwMode="auto">
          <a:xfrm>
            <a:off x="924681" y="1772816"/>
            <a:ext cx="7294637" cy="3744416"/>
          </a:xfrm>
          <a:prstGeom prst="rect">
            <a:avLst/>
          </a:prstGeom>
          <a:noFill/>
        </p:spPr>
      </p:pic>
      <p:sp>
        <p:nvSpPr>
          <p:cNvPr id="7" name="Rechteck 6"/>
          <p:cNvSpPr/>
          <p:nvPr/>
        </p:nvSpPr>
        <p:spPr>
          <a:xfrm>
            <a:off x="755576" y="1772816"/>
            <a:ext cx="7704856" cy="3744416"/>
          </a:xfrm>
          <a:prstGeom prst="rect">
            <a:avLst/>
          </a:prstGeom>
          <a:solidFill>
            <a:schemeClr val="bg1">
              <a:alpha val="7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C:\Users\MediaMarkt\Documents\iSun Project Prof. Ritter\Produkte von mir\Bilder\Rahmen\frame-1-3.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5400000">
            <a:off x="2594692" y="-642365"/>
            <a:ext cx="4026622" cy="8568952"/>
          </a:xfrm>
          <a:prstGeom prst="rect">
            <a:avLst/>
          </a:prstGeom>
          <a:noFill/>
        </p:spPr>
      </p:pic>
      <p:sp>
        <p:nvSpPr>
          <p:cNvPr id="2" name="Titel 1"/>
          <p:cNvSpPr>
            <a:spLocks noGrp="1"/>
          </p:cNvSpPr>
          <p:nvPr>
            <p:ph type="title"/>
          </p:nvPr>
        </p:nvSpPr>
        <p:spPr>
          <a:xfrm>
            <a:off x="457200" y="274638"/>
            <a:ext cx="6347048" cy="1143000"/>
          </a:xfrm>
        </p:spPr>
        <p:txBody>
          <a:bodyPr>
            <a:normAutofit fontScale="90000"/>
          </a:bodyPr>
          <a:lstStyle/>
          <a:p>
            <a:r>
              <a:rPr lang="de-DE" dirty="0" smtClean="0"/>
              <a:t>Bitte teilen Sie Ihre Erkennt-</a:t>
            </a:r>
            <a:r>
              <a:rPr lang="de-DE" dirty="0" err="1" smtClean="0"/>
              <a:t>nisse</a:t>
            </a:r>
            <a:r>
              <a:rPr lang="de-DE" dirty="0" smtClean="0"/>
              <a:t> mit Ihren </a:t>
            </a:r>
            <a:r>
              <a:rPr lang="de-DE" dirty="0" err="1" smtClean="0"/>
              <a:t>KollegInnen</a:t>
            </a:r>
            <a:endParaRPr lang="de-DE" dirty="0"/>
          </a:p>
        </p:txBody>
      </p:sp>
      <p:sp>
        <p:nvSpPr>
          <p:cNvPr id="3" name="Inhaltsplatzhalter 2"/>
          <p:cNvSpPr>
            <a:spLocks noGrp="1"/>
          </p:cNvSpPr>
          <p:nvPr>
            <p:ph idx="1"/>
          </p:nvPr>
        </p:nvSpPr>
        <p:spPr>
          <a:xfrm>
            <a:off x="1043608" y="2071389"/>
            <a:ext cx="7139136" cy="4525963"/>
          </a:xfrm>
        </p:spPr>
        <p:txBody>
          <a:bodyPr>
            <a:normAutofit/>
          </a:bodyPr>
          <a:lstStyle/>
          <a:p>
            <a:r>
              <a:rPr lang="de-DE" sz="2200" dirty="0" smtClean="0"/>
              <a:t>Ernennen Sie einen Sprecher / eine Sprecherin für Ihre Gruppe oder präsentieren Sie mit mehreren Kollegen / Kolleginnen Ihre Ergebnisse</a:t>
            </a:r>
          </a:p>
          <a:p>
            <a:r>
              <a:rPr lang="de-DE" sz="2200" dirty="0" smtClean="0"/>
              <a:t>Heften Sie bitte die Kärtchen an die Pinnwand und erläutern Sie Ihre Gedanken dazu</a:t>
            </a:r>
          </a:p>
          <a:p>
            <a:r>
              <a:rPr lang="de-DE" sz="2200" dirty="0" smtClean="0"/>
              <a:t>Es ist völlig in Ordnung, wenn Ihre Antwort schon genannt wurde. Doppelte Antworten zeigen, dass das Thema wichtig ist.</a:t>
            </a:r>
            <a:endParaRPr lang="de-DE" sz="2200" dirty="0"/>
          </a:p>
        </p:txBody>
      </p:sp>
      <p:pic>
        <p:nvPicPr>
          <p:cNvPr id="1028" name="Picture 4" descr="http://www.iconflow.de/assets/images/f/Beitrag_Icon-Design_Bild-c9edac6f.png"/>
          <p:cNvPicPr>
            <a:picLocks noChangeAspect="1" noChangeArrowheads="1"/>
          </p:cNvPicPr>
          <p:nvPr/>
        </p:nvPicPr>
        <p:blipFill>
          <a:blip r:embed="rId5" cstate="print"/>
          <a:srcRect/>
          <a:stretch>
            <a:fillRect/>
          </a:stretch>
        </p:blipFill>
        <p:spPr bwMode="auto">
          <a:xfrm>
            <a:off x="7615955" y="332656"/>
            <a:ext cx="1060501" cy="1153295"/>
          </a:xfrm>
          <a:prstGeom prst="rect">
            <a:avLst/>
          </a:prstGeom>
          <a:noFill/>
        </p:spPr>
      </p:pic>
      <p:sp>
        <p:nvSpPr>
          <p:cNvPr id="12"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27</a:t>
            </a:fld>
            <a:endParaRPr lang="de-DE" dirty="0"/>
          </a:p>
        </p:txBody>
      </p:sp>
      <p:sp>
        <p:nvSpPr>
          <p:cNvPr id="13"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4"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Erkenntnisse aus dem Planspiel</a:t>
            </a:r>
            <a:endParaRPr lang="de-DE" dirty="0"/>
          </a:p>
        </p:txBody>
      </p:sp>
      <p:sp>
        <p:nvSpPr>
          <p:cNvPr id="3" name="Inhaltsplatzhalter 2"/>
          <p:cNvSpPr>
            <a:spLocks noGrp="1"/>
          </p:cNvSpPr>
          <p:nvPr>
            <p:ph idx="1"/>
          </p:nvPr>
        </p:nvSpPr>
        <p:spPr/>
        <p:txBody>
          <a:bodyPr>
            <a:normAutofit/>
          </a:bodyPr>
          <a:lstStyle/>
          <a:p>
            <a:r>
              <a:rPr lang="de-DE" sz="2500" dirty="0" smtClean="0"/>
              <a:t>Zwickmühle der </a:t>
            </a:r>
            <a:r>
              <a:rPr lang="de-DE" sz="2500" dirty="0" err="1" smtClean="0"/>
              <a:t>VerkäuferIn</a:t>
            </a:r>
            <a:r>
              <a:rPr lang="de-DE" sz="2500" dirty="0" smtClean="0"/>
              <a:t>: </a:t>
            </a:r>
            <a:r>
              <a:rPr lang="de-DE" sz="2500" dirty="0" err="1" smtClean="0"/>
              <a:t>ChefIn</a:t>
            </a:r>
            <a:r>
              <a:rPr lang="de-DE" sz="2500" dirty="0" smtClean="0"/>
              <a:t> möchte viel verkaufen, nimmt Retouren in Kauf, Natur leidet</a:t>
            </a:r>
          </a:p>
          <a:p>
            <a:r>
              <a:rPr lang="de-DE" sz="2500" dirty="0" smtClean="0"/>
              <a:t>Die </a:t>
            </a:r>
            <a:r>
              <a:rPr lang="de-DE" sz="2500" dirty="0" err="1" smtClean="0"/>
              <a:t>VerkäuferIn</a:t>
            </a:r>
            <a:r>
              <a:rPr lang="de-DE" sz="2500" dirty="0" smtClean="0"/>
              <a:t> übernimmt für sich, </a:t>
            </a:r>
            <a:r>
              <a:rPr lang="de-DE" sz="2500" dirty="0" err="1" smtClean="0"/>
              <a:t>ChefIn</a:t>
            </a:r>
            <a:r>
              <a:rPr lang="de-DE" sz="2500" dirty="0" smtClean="0"/>
              <a:t> und Natur Verantwortung</a:t>
            </a:r>
          </a:p>
          <a:p>
            <a:r>
              <a:rPr lang="de-DE" sz="2500" dirty="0" smtClean="0"/>
              <a:t>Alle Rollen (</a:t>
            </a:r>
            <a:r>
              <a:rPr lang="de-DE" sz="2500" dirty="0" err="1" smtClean="0"/>
              <a:t>VerkäuferIn</a:t>
            </a:r>
            <a:r>
              <a:rPr lang="de-DE" sz="2500" dirty="0" smtClean="0"/>
              <a:t>, </a:t>
            </a:r>
            <a:r>
              <a:rPr lang="de-DE" sz="2500" dirty="0" err="1" smtClean="0"/>
              <a:t>ChefIn</a:t>
            </a:r>
            <a:r>
              <a:rPr lang="de-DE" sz="2500" dirty="0" smtClean="0"/>
              <a:t>, Natur) müssen zusammenarbeiten. </a:t>
            </a:r>
          </a:p>
          <a:p>
            <a:r>
              <a:rPr lang="de-DE" sz="2500" dirty="0" smtClean="0"/>
              <a:t>Wenn eine Rolle bankrott geht, ist das Spiel beendet</a:t>
            </a:r>
          </a:p>
          <a:p>
            <a:r>
              <a:rPr lang="de-DE" sz="2500" dirty="0" smtClean="0"/>
              <a:t>Die Natur ist die sensibelste Rolle: wenige Einnahmen und Fürsprecher, niedriger Handlungsspielraum</a:t>
            </a:r>
            <a:endParaRPr lang="de-DE" sz="2500"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28</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gehri-baeckerei.de/webyep-system/daten/28-24-4-im-bild-spaltenbreite-rechts-1083.jpg"/>
          <p:cNvPicPr>
            <a:picLocks noChangeAspect="1" noChangeArrowheads="1"/>
          </p:cNvPicPr>
          <p:nvPr/>
        </p:nvPicPr>
        <p:blipFill>
          <a:blip r:embed="rId3" cstate="print"/>
          <a:srcRect t="9218" r="14459" b="14441"/>
          <a:stretch>
            <a:fillRect/>
          </a:stretch>
        </p:blipFill>
        <p:spPr bwMode="auto">
          <a:xfrm>
            <a:off x="2267744" y="1988840"/>
            <a:ext cx="4752528" cy="3183297"/>
          </a:xfrm>
          <a:prstGeom prst="rect">
            <a:avLst/>
          </a:prstGeom>
          <a:noFill/>
        </p:spPr>
      </p:pic>
      <p:sp>
        <p:nvSpPr>
          <p:cNvPr id="2" name="Titel 1"/>
          <p:cNvSpPr>
            <a:spLocks noGrp="1"/>
          </p:cNvSpPr>
          <p:nvPr>
            <p:ph type="title"/>
          </p:nvPr>
        </p:nvSpPr>
        <p:spPr/>
        <p:txBody>
          <a:bodyPr>
            <a:normAutofit/>
          </a:bodyPr>
          <a:lstStyle/>
          <a:p>
            <a:r>
              <a:rPr lang="de-DE" sz="3200" dirty="0" smtClean="0"/>
              <a:t>Was können Sie ab morgen beim Bestellen oder Verkaufen anders machen?</a:t>
            </a:r>
            <a:endParaRPr lang="de-DE" sz="3200" dirty="0"/>
          </a:p>
        </p:txBody>
      </p:sp>
      <p:pic>
        <p:nvPicPr>
          <p:cNvPr id="5123" name="Picture 3" descr="C:\Users\MediaMarkt\Documents\iSun Project Prof. Ritter\Produkte von mir\Bilder\Rahmen\vintage-frame_2829300.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835696" y="1556792"/>
            <a:ext cx="5501605" cy="4121809"/>
          </a:xfrm>
          <a:prstGeom prst="rect">
            <a:avLst/>
          </a:prstGeom>
          <a:noFill/>
        </p:spPr>
      </p:pic>
      <p:sp>
        <p:nvSpPr>
          <p:cNvPr id="9"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29</a:t>
            </a:fld>
            <a:endParaRPr lang="de-DE" dirty="0"/>
          </a:p>
        </p:txBody>
      </p:sp>
      <p:sp>
        <p:nvSpPr>
          <p:cNvPr id="10"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1"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Ablauf des Workshops</a:t>
            </a:r>
            <a:endParaRPr lang="de-DE" dirty="0"/>
          </a:p>
        </p:txBody>
      </p:sp>
      <p:sp>
        <p:nvSpPr>
          <p:cNvPr id="3" name="Inhaltsplatzhalter 2"/>
          <p:cNvSpPr>
            <a:spLocks noGrp="1"/>
          </p:cNvSpPr>
          <p:nvPr>
            <p:ph idx="1"/>
          </p:nvPr>
        </p:nvSpPr>
        <p:spPr/>
        <p:txBody>
          <a:bodyPr>
            <a:normAutofit/>
          </a:bodyPr>
          <a:lstStyle/>
          <a:p>
            <a:pPr marL="514350" indent="-514350">
              <a:buFont typeface="+mj-lt"/>
              <a:buAutoNum type="arabicPeriod"/>
            </a:pPr>
            <a:r>
              <a:rPr lang="de-DE" dirty="0" smtClean="0"/>
              <a:t>Fakten zu Lebensmittelverschwendung und Lebensmittelverlust</a:t>
            </a:r>
          </a:p>
          <a:p>
            <a:pPr marL="514350" indent="-514350">
              <a:buFont typeface="+mj-lt"/>
              <a:buAutoNum type="arabicPeriod"/>
            </a:pPr>
            <a:r>
              <a:rPr lang="de-DE" dirty="0" smtClean="0"/>
              <a:t>Studie „Verringerung von Lebensmittelabfällen“</a:t>
            </a:r>
          </a:p>
          <a:p>
            <a:pPr marL="514350" indent="-514350">
              <a:buFont typeface="+mj-lt"/>
              <a:buAutoNum type="arabicPeriod"/>
            </a:pPr>
            <a:r>
              <a:rPr lang="de-DE" dirty="0" smtClean="0"/>
              <a:t>Das Mehrkornbrot-Planspiel</a:t>
            </a:r>
          </a:p>
          <a:p>
            <a:pPr marL="514350" indent="-514350">
              <a:buFont typeface="+mj-lt"/>
              <a:buAutoNum type="arabicPeriod"/>
            </a:pPr>
            <a:r>
              <a:rPr lang="de-DE" dirty="0" smtClean="0"/>
              <a:t>Fazit </a:t>
            </a:r>
            <a:r>
              <a:rPr lang="de-DE" smtClean="0"/>
              <a:t>und Diskussion</a:t>
            </a:r>
            <a:endParaRPr lang="de-DE" dirty="0" smtClean="0"/>
          </a:p>
          <a:p>
            <a:pPr marL="514350" indent="-514350">
              <a:buFont typeface="+mj-lt"/>
              <a:buAutoNum type="arabicPeriod"/>
            </a:pPr>
            <a:endParaRPr lang="de-DE"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Handlungsempfehlungen (1/4): Was können </a:t>
            </a:r>
            <a:r>
              <a:rPr lang="de-DE" sz="3600" dirty="0" err="1" smtClean="0"/>
              <a:t>BäckereifachverkäuferInnen</a:t>
            </a:r>
            <a:r>
              <a:rPr lang="de-DE" sz="3600" dirty="0" smtClean="0"/>
              <a:t> tun?</a:t>
            </a:r>
            <a:endParaRPr lang="de-DE" sz="3600" dirty="0"/>
          </a:p>
        </p:txBody>
      </p:sp>
      <p:sp>
        <p:nvSpPr>
          <p:cNvPr id="3" name="Inhaltsplatzhalter 2"/>
          <p:cNvSpPr>
            <a:spLocks noGrp="1"/>
          </p:cNvSpPr>
          <p:nvPr>
            <p:ph idx="1"/>
          </p:nvPr>
        </p:nvSpPr>
        <p:spPr>
          <a:xfrm>
            <a:off x="1918494" y="1744217"/>
            <a:ext cx="6923112" cy="1036711"/>
          </a:xfrm>
        </p:spPr>
        <p:txBody>
          <a:bodyPr>
            <a:normAutofit fontScale="92500"/>
          </a:bodyPr>
          <a:lstStyle/>
          <a:p>
            <a:pPr lvl="0"/>
            <a:r>
              <a:rPr lang="de-DE" dirty="0" smtClean="0"/>
              <a:t>Das </a:t>
            </a:r>
            <a:r>
              <a:rPr lang="de-DE" b="1" dirty="0" smtClean="0"/>
              <a:t>Wetter und andere Abweichungen </a:t>
            </a:r>
            <a:r>
              <a:rPr lang="de-DE" dirty="0" smtClean="0"/>
              <a:t>(z.B. Ferien, Events) berücksichtigen</a:t>
            </a:r>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30</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pic>
        <p:nvPicPr>
          <p:cNvPr id="67588" name="Picture 4" descr="http://www.mikeafford.com/store/store-images/ms02_example_heavy_rain_showers.png"/>
          <p:cNvPicPr>
            <a:picLocks noChangeAspect="1" noChangeArrowheads="1"/>
          </p:cNvPicPr>
          <p:nvPr/>
        </p:nvPicPr>
        <p:blipFill>
          <a:blip r:embed="rId3" cstate="print"/>
          <a:srcRect/>
          <a:stretch>
            <a:fillRect/>
          </a:stretch>
        </p:blipFill>
        <p:spPr bwMode="auto">
          <a:xfrm>
            <a:off x="722212" y="1815481"/>
            <a:ext cx="880864" cy="880864"/>
          </a:xfrm>
          <a:prstGeom prst="rect">
            <a:avLst/>
          </a:prstGeom>
          <a:noFill/>
        </p:spPr>
      </p:pic>
      <p:sp>
        <p:nvSpPr>
          <p:cNvPr id="10" name="Inhaltsplatzhalter 2"/>
          <p:cNvSpPr txBox="1">
            <a:spLocks/>
          </p:cNvSpPr>
          <p:nvPr/>
        </p:nvSpPr>
        <p:spPr>
          <a:xfrm>
            <a:off x="1907704" y="2924944"/>
            <a:ext cx="6645424" cy="2692895"/>
          </a:xfrm>
          <a:prstGeom prst="rect">
            <a:avLst/>
          </a:prstGeom>
        </p:spPr>
        <p:txBody>
          <a:bodyPr vert="horz" lIns="91440" tIns="45720" rIns="91440" bIns="45720" rtlCol="0">
            <a:noAutofit/>
          </a:bodyPr>
          <a:lstStyle/>
          <a:p>
            <a:pPr marL="342900" indent="-342900">
              <a:spcBef>
                <a:spcPct val="20000"/>
              </a:spcBef>
              <a:buFont typeface="Arial" pitchFamily="34" charset="0"/>
              <a:buChar char="•"/>
            </a:pPr>
            <a:r>
              <a:rPr lang="de-DE" sz="3000" dirty="0" smtClean="0"/>
              <a:t>Die </a:t>
            </a:r>
            <a:r>
              <a:rPr lang="de-DE" sz="3000" b="1" dirty="0" smtClean="0"/>
              <a:t>Sinnhaftigkeit der Bestellungen </a:t>
            </a:r>
            <a:r>
              <a:rPr lang="de-DE" sz="3000" dirty="0" smtClean="0"/>
              <a:t>prüfen und nicht ausschließlich eigene Vorlieben beachten: Können diese Mengen und Produkte tatsächlich am nächsten Tag verkauft werden?</a:t>
            </a:r>
          </a:p>
        </p:txBody>
      </p:sp>
      <p:pic>
        <p:nvPicPr>
          <p:cNvPr id="67590" name="Picture 6" descr="http://www.newscientist.com/data/images/ns/cms/mg20327245.800/mg20327245.800-2_500.jpg"/>
          <p:cNvPicPr>
            <a:picLocks noChangeAspect="1" noChangeArrowheads="1"/>
          </p:cNvPicPr>
          <p:nvPr/>
        </p:nvPicPr>
        <p:blipFill>
          <a:blip r:embed="rId4" cstate="print"/>
          <a:srcRect l="10584" t="26208"/>
          <a:stretch>
            <a:fillRect/>
          </a:stretch>
        </p:blipFill>
        <p:spPr bwMode="auto">
          <a:xfrm>
            <a:off x="251520" y="3551964"/>
            <a:ext cx="1822248" cy="1127884"/>
          </a:xfrm>
          <a:prstGeom prst="rect">
            <a:avLst/>
          </a:prstGeom>
          <a:noFill/>
        </p:spPr>
      </p:pic>
      <p:sp>
        <p:nvSpPr>
          <p:cNvPr id="11"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588"/>
                                        </p:tgtEl>
                                        <p:attrNameLst>
                                          <p:attrName>style.visibility</p:attrName>
                                        </p:attrNameLst>
                                      </p:cBhvr>
                                      <p:to>
                                        <p:strVal val="visible"/>
                                      </p:to>
                                    </p:set>
                                    <p:anim calcmode="lin" valueType="num">
                                      <p:cBhvr additive="base">
                                        <p:cTn id="11" dur="500" fill="hold"/>
                                        <p:tgtEl>
                                          <p:spTgt spid="67588"/>
                                        </p:tgtEl>
                                        <p:attrNameLst>
                                          <p:attrName>ppt_x</p:attrName>
                                        </p:attrNameLst>
                                      </p:cBhvr>
                                      <p:tavLst>
                                        <p:tav tm="0">
                                          <p:val>
                                            <p:strVal val="#ppt_x"/>
                                          </p:val>
                                        </p:tav>
                                        <p:tav tm="100000">
                                          <p:val>
                                            <p:strVal val="#ppt_x"/>
                                          </p:val>
                                        </p:tav>
                                      </p:tavLst>
                                    </p:anim>
                                    <p:anim calcmode="lin" valueType="num">
                                      <p:cBhvr additive="base">
                                        <p:cTn id="12" dur="500" fill="hold"/>
                                        <p:tgtEl>
                                          <p:spTgt spid="6758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 calcmode="lin" valueType="num">
                                      <p:cBhvr additive="base">
                                        <p:cTn id="1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67590"/>
                                        </p:tgtEl>
                                        <p:attrNameLst>
                                          <p:attrName>style.visibility</p:attrName>
                                        </p:attrNameLst>
                                      </p:cBhvr>
                                      <p:to>
                                        <p:strVal val="visible"/>
                                      </p:to>
                                    </p:set>
                                    <p:animEffect transition="in" filter="fade">
                                      <p:cBhvr>
                                        <p:cTn id="21" dur="1000"/>
                                        <p:tgtEl>
                                          <p:spTgt spid="67590"/>
                                        </p:tgtEl>
                                      </p:cBhvr>
                                    </p:animEffect>
                                    <p:anim calcmode="lin" valueType="num">
                                      <p:cBhvr>
                                        <p:cTn id="22" dur="1000" fill="hold"/>
                                        <p:tgtEl>
                                          <p:spTgt spid="67590"/>
                                        </p:tgtEl>
                                        <p:attrNameLst>
                                          <p:attrName>ppt_x</p:attrName>
                                        </p:attrNameLst>
                                      </p:cBhvr>
                                      <p:tavLst>
                                        <p:tav tm="0">
                                          <p:val>
                                            <p:strVal val="#ppt_x"/>
                                          </p:val>
                                        </p:tav>
                                        <p:tav tm="100000">
                                          <p:val>
                                            <p:strVal val="#ppt_x"/>
                                          </p:val>
                                        </p:tav>
                                      </p:tavLst>
                                    </p:anim>
                                    <p:anim calcmode="lin" valueType="num">
                                      <p:cBhvr>
                                        <p:cTn id="23" dur="900" decel="100000" fill="hold"/>
                                        <p:tgtEl>
                                          <p:spTgt spid="6759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759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Handlungsempfehlungen (2/4): Was können </a:t>
            </a:r>
            <a:r>
              <a:rPr lang="de-DE" sz="3600" dirty="0" err="1" smtClean="0"/>
              <a:t>BäckereifachverkäuferInnen</a:t>
            </a:r>
            <a:r>
              <a:rPr lang="de-DE" sz="3600" dirty="0" smtClean="0"/>
              <a:t> tun?</a:t>
            </a:r>
            <a:endParaRPr lang="de-DE" sz="3600" dirty="0"/>
          </a:p>
        </p:txBody>
      </p:sp>
      <p:sp>
        <p:nvSpPr>
          <p:cNvPr id="3" name="Inhaltsplatzhalter 2"/>
          <p:cNvSpPr>
            <a:spLocks noGrp="1"/>
          </p:cNvSpPr>
          <p:nvPr>
            <p:ph idx="1"/>
          </p:nvPr>
        </p:nvSpPr>
        <p:spPr>
          <a:xfrm>
            <a:off x="1948286" y="1600202"/>
            <a:ext cx="6923112" cy="1828799"/>
          </a:xfrm>
        </p:spPr>
        <p:txBody>
          <a:bodyPr>
            <a:normAutofit lnSpcReduction="10000"/>
          </a:bodyPr>
          <a:lstStyle/>
          <a:p>
            <a:pPr lvl="0"/>
            <a:r>
              <a:rPr lang="de-DE" sz="3000" dirty="0" smtClean="0"/>
              <a:t>Zur Verfügung stehende </a:t>
            </a:r>
            <a:r>
              <a:rPr lang="de-DE" sz="3000" b="1" dirty="0" smtClean="0"/>
              <a:t>Funktionen des Kassensystems</a:t>
            </a:r>
            <a:r>
              <a:rPr lang="de-DE" sz="3000" dirty="0" smtClean="0"/>
              <a:t> nutzen und bei Bedarf Unterstützung aus der Zentrale anfordern</a:t>
            </a:r>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31</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pic>
        <p:nvPicPr>
          <p:cNvPr id="11" name="Picture 8" descr="http://cdn.flaticon.com/png/256/32067.png"/>
          <p:cNvPicPr>
            <a:picLocks noChangeAspect="1" noChangeArrowheads="1"/>
          </p:cNvPicPr>
          <p:nvPr/>
        </p:nvPicPr>
        <p:blipFill>
          <a:blip r:embed="rId3" cstate="print"/>
          <a:srcRect/>
          <a:stretch>
            <a:fillRect/>
          </a:stretch>
        </p:blipFill>
        <p:spPr bwMode="auto">
          <a:xfrm>
            <a:off x="529208" y="1698111"/>
            <a:ext cx="1394218" cy="1394218"/>
          </a:xfrm>
          <a:prstGeom prst="rect">
            <a:avLst/>
          </a:prstGeom>
          <a:noFill/>
        </p:spPr>
      </p:pic>
      <p:sp>
        <p:nvSpPr>
          <p:cNvPr id="12" name="Inhaltsplatzhalter 2"/>
          <p:cNvSpPr txBox="1">
            <a:spLocks/>
          </p:cNvSpPr>
          <p:nvPr/>
        </p:nvSpPr>
        <p:spPr>
          <a:xfrm>
            <a:off x="1913452" y="3572296"/>
            <a:ext cx="6923112" cy="1828799"/>
          </a:xfrm>
          <a:prstGeom prst="rect">
            <a:avLst/>
          </a:prstGeom>
        </p:spPr>
        <p:txBody>
          <a:bodyPr vert="horz" lIns="91440" tIns="45720" rIns="91440" bIns="45720" rtlCol="0">
            <a:noAutofit/>
          </a:bodyPr>
          <a:lstStyle/>
          <a:p>
            <a:pPr marL="342900" indent="-342900">
              <a:spcBef>
                <a:spcPct val="20000"/>
              </a:spcBef>
              <a:buFont typeface="Arial" pitchFamily="34" charset="0"/>
              <a:buChar char="•"/>
            </a:pPr>
            <a:r>
              <a:rPr lang="de-DE" sz="3000" dirty="0" smtClean="0"/>
              <a:t>Bei Vorgesetzten für </a:t>
            </a:r>
            <a:r>
              <a:rPr lang="de-DE" sz="3000" b="1" dirty="0" smtClean="0"/>
              <a:t>Mitsprache</a:t>
            </a:r>
            <a:r>
              <a:rPr lang="de-DE" sz="3000" dirty="0" smtClean="0"/>
              <a:t> im Bestellprozess werben. Die Erfahrung und Intuition der Verkäufer und Verkäuferinnen birgt großes Potenzial</a:t>
            </a:r>
          </a:p>
        </p:txBody>
      </p:sp>
      <p:pic>
        <p:nvPicPr>
          <p:cNvPr id="68610" name="Picture 2" descr="http://diepresse.com/images/uploads/1/2/3/643363/schueler_wollenmehr_mitsprache_unterricht_aufzeigen20110320193502.jpg"/>
          <p:cNvPicPr>
            <a:picLocks noChangeAspect="1" noChangeArrowheads="1"/>
          </p:cNvPicPr>
          <p:nvPr/>
        </p:nvPicPr>
        <p:blipFill>
          <a:blip r:embed="rId4" cstate="print"/>
          <a:srcRect l="25704" r="12305"/>
          <a:stretch>
            <a:fillRect/>
          </a:stretch>
        </p:blipFill>
        <p:spPr bwMode="auto">
          <a:xfrm>
            <a:off x="325498" y="3859607"/>
            <a:ext cx="1563094" cy="1512888"/>
          </a:xfrm>
          <a:prstGeom prst="rect">
            <a:avLst/>
          </a:prstGeom>
          <a:noFill/>
        </p:spPr>
      </p:pic>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 calcmode="lin" valueType="num">
                                      <p:cBhvr additive="base">
                                        <p:cTn id="1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8610"/>
                                        </p:tgtEl>
                                        <p:attrNameLst>
                                          <p:attrName>style.visibility</p:attrName>
                                        </p:attrNameLst>
                                      </p:cBhvr>
                                      <p:to>
                                        <p:strVal val="visible"/>
                                      </p:to>
                                    </p:set>
                                    <p:anim calcmode="lin" valueType="num">
                                      <p:cBhvr additive="base">
                                        <p:cTn id="21" dur="500" fill="hold"/>
                                        <p:tgtEl>
                                          <p:spTgt spid="68610"/>
                                        </p:tgtEl>
                                        <p:attrNameLst>
                                          <p:attrName>ppt_x</p:attrName>
                                        </p:attrNameLst>
                                      </p:cBhvr>
                                      <p:tavLst>
                                        <p:tav tm="0">
                                          <p:val>
                                            <p:strVal val="#ppt_x"/>
                                          </p:val>
                                        </p:tav>
                                        <p:tav tm="100000">
                                          <p:val>
                                            <p:strVal val="#ppt_x"/>
                                          </p:val>
                                        </p:tav>
                                      </p:tavLst>
                                    </p:anim>
                                    <p:anim calcmode="lin" valueType="num">
                                      <p:cBhvr additive="base">
                                        <p:cTn id="22" dur="500" fill="hold"/>
                                        <p:tgtEl>
                                          <p:spTgt spid="686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Handlungsempfehlungen (3/4): Was können </a:t>
            </a:r>
            <a:r>
              <a:rPr lang="de-DE" sz="3600" dirty="0" err="1" smtClean="0"/>
              <a:t>BäckereifachverkäuferInnen</a:t>
            </a:r>
            <a:r>
              <a:rPr lang="de-DE" sz="3600" dirty="0" smtClean="0"/>
              <a:t> tun?</a:t>
            </a:r>
            <a:endParaRPr lang="de-DE" sz="3600" dirty="0"/>
          </a:p>
        </p:txBody>
      </p:sp>
      <p:sp>
        <p:nvSpPr>
          <p:cNvPr id="3" name="Inhaltsplatzhalter 2"/>
          <p:cNvSpPr>
            <a:spLocks noGrp="1"/>
          </p:cNvSpPr>
          <p:nvPr>
            <p:ph idx="1"/>
          </p:nvPr>
        </p:nvSpPr>
        <p:spPr>
          <a:xfrm>
            <a:off x="2344557" y="1930640"/>
            <a:ext cx="6923112" cy="1828799"/>
          </a:xfrm>
        </p:spPr>
        <p:txBody>
          <a:bodyPr>
            <a:normAutofit/>
          </a:bodyPr>
          <a:lstStyle/>
          <a:p>
            <a:r>
              <a:rPr lang="de-DE" sz="3000" b="1" dirty="0" smtClean="0"/>
              <a:t>Regaloptimierung</a:t>
            </a:r>
            <a:r>
              <a:rPr lang="de-DE" sz="3000" dirty="0" smtClean="0"/>
              <a:t>: Abends das restliche Sortiment ansprechend präsentieren.</a:t>
            </a:r>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32</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pic>
        <p:nvPicPr>
          <p:cNvPr id="68612" name="Picture 4" descr="http://www.gottmadinger-brotmanufaktur.de/bilder/10_brotregal_k.jpg"/>
          <p:cNvPicPr>
            <a:picLocks noChangeAspect="1" noChangeArrowheads="1"/>
          </p:cNvPicPr>
          <p:nvPr/>
        </p:nvPicPr>
        <p:blipFill>
          <a:blip r:embed="rId3" cstate="print"/>
          <a:srcRect l="53999" b="37819"/>
          <a:stretch>
            <a:fillRect/>
          </a:stretch>
        </p:blipFill>
        <p:spPr bwMode="auto">
          <a:xfrm>
            <a:off x="611560" y="1930640"/>
            <a:ext cx="1653005" cy="1152128"/>
          </a:xfrm>
          <a:prstGeom prst="rect">
            <a:avLst/>
          </a:prstGeom>
          <a:noFill/>
        </p:spPr>
      </p:pic>
      <p:sp>
        <p:nvSpPr>
          <p:cNvPr id="18" name="Pfeil nach links 17"/>
          <p:cNvSpPr/>
          <p:nvPr/>
        </p:nvSpPr>
        <p:spPr>
          <a:xfrm>
            <a:off x="1943200" y="2290680"/>
            <a:ext cx="576064" cy="43204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Pfeil nach links 18"/>
          <p:cNvSpPr/>
          <p:nvPr/>
        </p:nvSpPr>
        <p:spPr>
          <a:xfrm rot="10800000">
            <a:off x="395536" y="2290680"/>
            <a:ext cx="576064" cy="43204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Inhaltsplatzhalter 2"/>
          <p:cNvSpPr txBox="1">
            <a:spLocks/>
          </p:cNvSpPr>
          <p:nvPr/>
        </p:nvSpPr>
        <p:spPr>
          <a:xfrm>
            <a:off x="2344557" y="3738736"/>
            <a:ext cx="6923112" cy="1828799"/>
          </a:xfrm>
          <a:prstGeom prst="rect">
            <a:avLst/>
          </a:prstGeom>
        </p:spPr>
        <p:txBody>
          <a:bodyPr vert="horz" lIns="91440" tIns="45720" rIns="91440" bIns="45720" rtlCol="0">
            <a:normAutofit/>
          </a:bodyPr>
          <a:lstStyle/>
          <a:p>
            <a:pPr marL="342900" lvl="0" indent="-342900">
              <a:spcBef>
                <a:spcPct val="20000"/>
              </a:spcBef>
              <a:buFont typeface="Arial" pitchFamily="34" charset="0"/>
              <a:buChar char="•"/>
            </a:pPr>
            <a:r>
              <a:rPr lang="de-DE" sz="3000" dirty="0" smtClean="0"/>
              <a:t>Kunden und Kundinnen über den </a:t>
            </a:r>
            <a:r>
              <a:rPr lang="de-DE" sz="3000" b="1" dirty="0" smtClean="0"/>
              <a:t>Hintergrund von „leeren Regalen“ </a:t>
            </a:r>
            <a:r>
              <a:rPr lang="de-DE" sz="3000" dirty="0" smtClean="0"/>
              <a:t>am Abend aufklären.</a:t>
            </a:r>
          </a:p>
        </p:txBody>
      </p:sp>
      <p:pic>
        <p:nvPicPr>
          <p:cNvPr id="68616" name="Picture 8" descr="http://t2.ftcdn.net/jpg/00/49/85/29/110_F_49852927_m5Sbu1JeCQDVb85R54IIIRbguTa7NPnz.jpg"/>
          <p:cNvPicPr>
            <a:picLocks noChangeAspect="1" noChangeArrowheads="1"/>
          </p:cNvPicPr>
          <p:nvPr/>
        </p:nvPicPr>
        <p:blipFill>
          <a:blip r:embed="rId4" cstate="print"/>
          <a:srcRect/>
          <a:stretch>
            <a:fillRect/>
          </a:stretch>
        </p:blipFill>
        <p:spPr bwMode="auto">
          <a:xfrm>
            <a:off x="647057" y="3861048"/>
            <a:ext cx="1296143" cy="1296144"/>
          </a:xfrm>
          <a:prstGeom prst="rect">
            <a:avLst/>
          </a:prstGeom>
          <a:noFill/>
        </p:spPr>
      </p:pic>
      <p:pic>
        <p:nvPicPr>
          <p:cNvPr id="68614" name="Picture 6" descr="https://cdn4.iconfinder.com/data/icons/ionicons/512/icon-ios7-moon-128.png"/>
          <p:cNvPicPr>
            <a:picLocks noChangeAspect="1" noChangeArrowheads="1"/>
          </p:cNvPicPr>
          <p:nvPr/>
        </p:nvPicPr>
        <p:blipFill>
          <a:blip r:embed="rId5" cstate="print"/>
          <a:srcRect/>
          <a:stretch>
            <a:fillRect/>
          </a:stretch>
        </p:blipFill>
        <p:spPr bwMode="auto">
          <a:xfrm>
            <a:off x="-220167" y="1858632"/>
            <a:ext cx="1219200" cy="1219201"/>
          </a:xfrm>
          <a:prstGeom prst="rect">
            <a:avLst/>
          </a:prstGeom>
          <a:noFill/>
        </p:spPr>
      </p:pic>
      <p:sp>
        <p:nvSpPr>
          <p:cNvPr id="1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8614"/>
                                        </p:tgtEl>
                                        <p:attrNameLst>
                                          <p:attrName>style.visibility</p:attrName>
                                        </p:attrNameLst>
                                      </p:cBhvr>
                                      <p:to>
                                        <p:strVal val="visible"/>
                                      </p:to>
                                    </p:set>
                                    <p:anim calcmode="lin" valueType="num">
                                      <p:cBhvr additive="base">
                                        <p:cTn id="11" dur="500" fill="hold"/>
                                        <p:tgtEl>
                                          <p:spTgt spid="68614"/>
                                        </p:tgtEl>
                                        <p:attrNameLst>
                                          <p:attrName>ppt_x</p:attrName>
                                        </p:attrNameLst>
                                      </p:cBhvr>
                                      <p:tavLst>
                                        <p:tav tm="0">
                                          <p:val>
                                            <p:strVal val="#ppt_x"/>
                                          </p:val>
                                        </p:tav>
                                        <p:tav tm="100000">
                                          <p:val>
                                            <p:strVal val="#ppt_x"/>
                                          </p:val>
                                        </p:tav>
                                      </p:tavLst>
                                    </p:anim>
                                    <p:anim calcmode="lin" valueType="num">
                                      <p:cBhvr additive="base">
                                        <p:cTn id="12" dur="500" fill="hold"/>
                                        <p:tgtEl>
                                          <p:spTgt spid="686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8612"/>
                                        </p:tgtEl>
                                        <p:attrNameLst>
                                          <p:attrName>style.visibility</p:attrName>
                                        </p:attrNameLst>
                                      </p:cBhvr>
                                      <p:to>
                                        <p:strVal val="visible"/>
                                      </p:to>
                                    </p:set>
                                    <p:anim calcmode="lin" valueType="num">
                                      <p:cBhvr additive="base">
                                        <p:cTn id="15" dur="500" fill="hold"/>
                                        <p:tgtEl>
                                          <p:spTgt spid="68612"/>
                                        </p:tgtEl>
                                        <p:attrNameLst>
                                          <p:attrName>ppt_x</p:attrName>
                                        </p:attrNameLst>
                                      </p:cBhvr>
                                      <p:tavLst>
                                        <p:tav tm="0">
                                          <p:val>
                                            <p:strVal val="#ppt_x"/>
                                          </p:val>
                                        </p:tav>
                                        <p:tav tm="100000">
                                          <p:val>
                                            <p:strVal val="#ppt_x"/>
                                          </p:val>
                                        </p:tav>
                                      </p:tavLst>
                                    </p:anim>
                                    <p:anim calcmode="lin" valueType="num">
                                      <p:cBhvr additive="base">
                                        <p:cTn id="16" dur="500" fill="hold"/>
                                        <p:tgtEl>
                                          <p:spTgt spid="686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0">
                                            <p:txEl>
                                              <p:pRg st="0" end="0"/>
                                            </p:txEl>
                                          </p:spTgt>
                                        </p:tgtEl>
                                        <p:attrNameLst>
                                          <p:attrName>style.visibility</p:attrName>
                                        </p:attrNameLst>
                                      </p:cBhvr>
                                      <p:to>
                                        <p:strVal val="visible"/>
                                      </p:to>
                                    </p:set>
                                    <p:anim calcmode="lin" valueType="num">
                                      <p:cBhvr additive="base">
                                        <p:cTn id="3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68616"/>
                                        </p:tgtEl>
                                        <p:attrNameLst>
                                          <p:attrName>style.visibility</p:attrName>
                                        </p:attrNameLst>
                                      </p:cBhvr>
                                      <p:to>
                                        <p:strVal val="visible"/>
                                      </p:to>
                                    </p:set>
                                    <p:anim calcmode="lin" valueType="num">
                                      <p:cBhvr additive="base">
                                        <p:cTn id="34" dur="500" fill="hold"/>
                                        <p:tgtEl>
                                          <p:spTgt spid="68616"/>
                                        </p:tgtEl>
                                        <p:attrNameLst>
                                          <p:attrName>ppt_x</p:attrName>
                                        </p:attrNameLst>
                                      </p:cBhvr>
                                      <p:tavLst>
                                        <p:tav tm="0">
                                          <p:val>
                                            <p:strVal val="#ppt_x"/>
                                          </p:val>
                                        </p:tav>
                                        <p:tav tm="100000">
                                          <p:val>
                                            <p:strVal val="#ppt_x"/>
                                          </p:val>
                                        </p:tav>
                                      </p:tavLst>
                                    </p:anim>
                                    <p:anim calcmode="lin" valueType="num">
                                      <p:cBhvr additive="base">
                                        <p:cTn id="35" dur="500" fill="hold"/>
                                        <p:tgtEl>
                                          <p:spTgt spid="686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8" grpId="0" animBg="1"/>
      <p:bldP spid="19" grpId="0" animBg="1"/>
      <p:bldP spid="20"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Handlungsempfehlungen (4/4): Was können </a:t>
            </a:r>
            <a:r>
              <a:rPr lang="de-DE" sz="3600" dirty="0" err="1" smtClean="0"/>
              <a:t>BäckereifachverkäuferInnen</a:t>
            </a:r>
            <a:r>
              <a:rPr lang="de-DE" sz="3600" dirty="0" smtClean="0"/>
              <a:t> tun?</a:t>
            </a:r>
            <a:endParaRPr lang="de-DE" sz="3600" dirty="0"/>
          </a:p>
        </p:txBody>
      </p:sp>
      <p:sp>
        <p:nvSpPr>
          <p:cNvPr id="3" name="Inhaltsplatzhalter 2"/>
          <p:cNvSpPr>
            <a:spLocks noGrp="1"/>
          </p:cNvSpPr>
          <p:nvPr>
            <p:ph idx="1"/>
          </p:nvPr>
        </p:nvSpPr>
        <p:spPr>
          <a:xfrm>
            <a:off x="2658017" y="1682439"/>
            <a:ext cx="6390038" cy="2592288"/>
          </a:xfrm>
        </p:spPr>
        <p:txBody>
          <a:bodyPr>
            <a:normAutofit/>
          </a:bodyPr>
          <a:lstStyle/>
          <a:p>
            <a:pPr lvl="0"/>
            <a:r>
              <a:rPr lang="de-DE" sz="3000" dirty="0" smtClean="0"/>
              <a:t>Kunden und Kundinnen </a:t>
            </a:r>
            <a:r>
              <a:rPr lang="de-DE" sz="3000" b="1" dirty="0" smtClean="0"/>
              <a:t>alternative Backwaren</a:t>
            </a:r>
            <a:r>
              <a:rPr lang="de-DE" sz="3000" dirty="0" smtClean="0"/>
              <a:t> bei ausverkauften Produkten vorschlagen. Kaum jemand verlässt eine Bäckerei mit leeren Händen</a:t>
            </a:r>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33</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pic>
        <p:nvPicPr>
          <p:cNvPr id="70658" name="Picture 2"/>
          <p:cNvPicPr>
            <a:picLocks noChangeAspect="1" noChangeArrowheads="1"/>
          </p:cNvPicPr>
          <p:nvPr/>
        </p:nvPicPr>
        <p:blipFill>
          <a:blip r:embed="rId3" cstate="print"/>
          <a:srcRect l="10172"/>
          <a:stretch>
            <a:fillRect/>
          </a:stretch>
        </p:blipFill>
        <p:spPr bwMode="auto">
          <a:xfrm>
            <a:off x="505597" y="2108399"/>
            <a:ext cx="1907704" cy="1104965"/>
          </a:xfrm>
          <a:prstGeom prst="rect">
            <a:avLst/>
          </a:prstGeom>
          <a:noFill/>
          <a:ln w="9525">
            <a:noFill/>
            <a:miter lim="800000"/>
            <a:headEnd/>
            <a:tailEnd/>
          </a:ln>
        </p:spPr>
      </p:pic>
      <p:sp>
        <p:nvSpPr>
          <p:cNvPr id="15" name="Inhaltsplatzhalter 2"/>
          <p:cNvSpPr txBox="1">
            <a:spLocks/>
          </p:cNvSpPr>
          <p:nvPr/>
        </p:nvSpPr>
        <p:spPr>
          <a:xfrm>
            <a:off x="2658017" y="4274727"/>
            <a:ext cx="5237910" cy="1242506"/>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de-DE" sz="3000" dirty="0" smtClean="0"/>
              <a:t>Kunden und Kundinnen zu </a:t>
            </a:r>
            <a:r>
              <a:rPr lang="de-DE" sz="3000" b="1" dirty="0" smtClean="0"/>
              <a:t>Vorbestellungen</a:t>
            </a:r>
            <a:r>
              <a:rPr lang="de-DE" sz="3000" dirty="0" smtClean="0"/>
              <a:t> animieren</a:t>
            </a:r>
          </a:p>
        </p:txBody>
      </p:sp>
      <p:sp>
        <p:nvSpPr>
          <p:cNvPr id="70660" name="AutoShape 4" descr="data:image/png;base64,iVBORw0KGgoAAAANSUhEUgAAAQ8AAACNCAYAAACpIP9ZAAAgAElEQVR4nNS9d7hU5b23v89JM1GQvaes3uv03QBr1Gg0xkRjS4yi0VhjARUBO0WKICJiw46ioCiKiIhKUVCkCCJiR0RNLDE5OSknyTnnfX/37481azF7mL0HY857XeeP77WVmVmzZuZ57vX51tXiB0XqzXFzOG4O2wmxnRDLDnqY7eWx3ByWm8OwA3TLRzM9VMNFNVx0y8cLS5Q7BtE5cB8qnYPxc2V0y0dSLUzLxzA9dMNF053EVM1G1WwU1erTGj1PVszE+n69iSTrSLLaw2RFS0yUFERJafiYrGik0lkyWRFJVlFUHUWNjpfJiqTSWQa0pmhtS5NKZ8kKUvI8TTfRDQvLdhMzLQfDtDFMG92w0A1rp3Pb2YxdtkbfS7PXNPpOv8x7Nnv/2t+8kTU7ZltK7NNSaYlUWiKTVRBELflMqmaj6Q6G6fUw3XB7rMVmn7+3tRavy2brU6yapFpIqoWs2T0s/vfeTDO9HqZbPrrlY9hBDzOdENMJk70am+MXepjt5ROz3ByK7qDoTo9zERUTQTYQZIOspJOVdFr+EXhYbi45sVpwxG9quTncoEi5YxAHfO8wjjjyWA49/EgqnYNRdAfPL2DZQfIFa7qT/HiNfoTerLcfp28zyAoKWUFCEGVESUFWNBRVR9WMHqbpZrLhay0GTDoj0JbK0JbKkM4IybHi48bAMC0Hx/Xx/BA/yCXHj6EjiDJZQSKdEUhnBLKC1Kd91c3b7Dv6Mpunke3KRuvLvszxG5kgagiihijpyTnUwqMeFrUXrtp19T8Fj1oQ1EKjdtP2ZfFFWjXcphCJ92ktRGphUSsE4ufVHr8viPxD8IjfJFYdtW9S++Ecv0D34P049PAjOeLIYznge4fR0b03hWIHjptLroKqZmOYXnLV+arw6Htx6WSycg94xOoiBkit6mikPOqVRr0SqQdOrCxMy8G0HERJSYARH6O1Lc2A1hR7DmjbCWL19r8dHqKk92nNjt9MuSTrtE7hxmum0XnWvv//K3g0AseuwKP2uY1AUg+RWoDE+zbeu7E1glC9KIjfP1ZO/xA8at9cM72d6JQRNQTZQNbsxIVp79qL/Q44hEMO+xEdnYPxgyKyYiKIGqpmY1o+mu4gSnrTxdFUFva5ODUEUU3AUWsxLFrb0omiaEtlEkDElhWkRFnEgFBUHVGKFI2i6siKhiSrCSgyWTFRFvH7xO8bgySGSf157Xye/7vhESuD3uyrKg/PL+D5BRw3F63X6oUpXjP1a6L2vbOC+j8Oj95gUHu178uagaQWCo0A0ggYtRCqh0s9ROJ9/g/Bo9FBY3jEVIrfSJANMqKGargUK93ss//3GDhoX4KwhCQbZLJKD3gIovY/Dg9ZMXba3PHGrd3k8f9nsmKd26CiagaGaSexC8O0q6ogAlPtMdMZgVQ6m8CoUUwljp0oqt4DXI3sq8LjH3Efao/Z7HX/LHj1Zs3gUx/LqHdRmn3G/5fwaKQgmsGjmXKphUcjN6Y2/lGvRow6z6JRTDN+z38KPOrBEftVcUA1pptRjZcM3mt/wlwZUdLJZBUU1cKyAzTdISuozeGhuqiqW/PjmIiqkVhGjM1KTBAsBMFAEIwqgCxkxUCUtCTekEpnaUundop1RG6Hi2m4GKaL4/pYtotuWIkrEQdCHddvqhxS6WwCp0Zxl+YBU/1/NTxqN3Uja3b8Zm5PVlDJCmoS81DUHXG1HoFS3e8TLj0/f/yd69WLT2SKaiamalYPi/69d3j05n7sKjx6A0it69EokOqFJbywhBsUE6sNoNaCpV6BaKa3Ax6xxKu12F+MrT4yXR+trre+Ak+1PmtvlO4THppHJmWRSVlks3rkgigygiYhmBqCaaC5RRSrxL/uJiLpHQhygawYIMoBGcFBVFwyosGebRK790/RlhJQNQPHc3E8G8/zcF0X1/VxXR/HDnDsENfKY1sBkqghSUqvJooykqSgKBqqqqMoGqIok8kI1SyMyIC0QGtGJCtrKIaNYtgIokxrWxpZ0VA1A0EQUBQF3/dRVZVsNovv+z0WZV+btzdp/o/HiyLr67erVX69QaQ3RfBls229We3nbvT+mYwWrR3BQpIsVNVF06K1a1o+rpevXjwDTMtD020iVzQCewz/rCggyhKKpqIZOoZlYtpWEgyPX5N8r1L0fruiPOIYRrz5Y8Vge/leYxyxxQAxnTC5iOuWj6zZCLKBavjoVojlFnD8Eo5fwvaKmE4e3QqxvSK2V8RyC4mZTj4xNyjj+KXG8OgLHF8GHr0BpFmUuxk8FDGHIuaQZRdJM5F1DclQEC0Vwdbx2ztR7DwZ1ccKukiLLqlM9MPtvnuKASmVjGglEMkKkQthWCaO56LretXMyFQLXbXQ5MiawaO1NUUqlUEQJBRFQ9MMNM1ArcZCZMUgI6mkRYWsrCHrFophJ6oklc4m8EilUiiKgizLZNJtyLKMptt9fkeN/PjYMlmlR0Cx0e/caE00Wh+N1oZuuDtt5tpzq1cZzS4k/wg8mr13BA4DQbAQRRNJslCUHZm+Hd+LVzWnhymqjqKpKJqKqmtVU9AMHc3QcX0Px3OxHQ/Lrgnaah6q6jZVHrVwqIeH5eaawiNWD7FKkFQrAUp0rDyWW8ANyvi5doJ8B15YSSDSDB66FaJbIS2ul6feGi2q2h+8GTy+rLKof14zeFhGEVMvYBg5VMNHNR1kU0cwFQRLok1Nk9WyZNQM39rjm6QyAxClFJKYwvOiVLFqhAiyg6jYGEbVHTMcFNVMYhaCICEIAoIgkM1mE+sLHJKk0NaWJp3OIooyqroDQlr1iuT5eTTLRVQNBEVP4BGneVvb0himjaabpDMCqqriui6WZWEYFobZ929Q64LWbvpGv+8/oiwbubO1x2u0Vho93uj3/2fAo/Zca983PtfkQibbO6kqUdJrUroOphUBwHFDXC+H5+exnaAKhqhORzcsNGNHqt+0nGoszK9aT7e/3g3Z1dRrfSq1N3i4QbEhPHTLr6qRIo5fws+1ExY6yRW7EoC4QbkpPBTdQzV8WuKFUGt9XVUaFdk0K7qp/3Gb5dmbpuLMENPMo+shih4gag6CapBRBDJaG35FJaN9k/0PDgiK/WltbUGV/4VCbgBC9ut0d3fiBsXEZ4w/byxdM1klSudmRTKZDJlMiky2lXRmT9KZAUiS1Cc8YndF100Mw0LXTRRFQ6jGVkrlTpwgH6kN1UDSTBQjCrjKisYe/fZMYiKpdBZZVrFtG9d1sZNFGfRqu1IE1ZurUhsz6M16O35tSrQvxdFMeX4ZZdHIervQ9YRmfO47p3B3nIdVVXk2uhGve7e6T4IqQP0eZloeWUFBEKPYlKJGSjuGl+2EDcFRC436GEU9HJrBI864xAVhtpfHqEJLVEwMO9dDefi59kR5WG6hKTwMOxcpj2aLr9EP3gwefUW6d0W6Ns+2VF0h2SUruqRFhzZBo1VI0SruRvtgkaEjjmDG7Wcy7JL9uOKK73PiCR6B00LgtGCYbWiGiuVEboooafTfM40gGORyHYiiWZX8KoIkkhVTZKU2stIAslJzeGiakYDDNG0Mw0JVdaRqKrdU7sQNC6imU3W7LFTTQTFsJM1Etz1E1UDWLSzPTwK0jusThPmqlPZ7tUbxjN7iD43iI7tSX9NXnKQ+gFn/vs2U6VeFR7MsiOfncb0Axw0T1yKCiYtu7Di32hiOIEZxkkxWQdMidR0rVsfN4fkF/KBIEJaqn8/u1ZqpjfqajN7Sqr3BIwaQ7eV3gkd0wXRRDT+BSAwH3QpRDb8pPGL3pqXR4mu2+ZuBY1eVS1/v0bvZCJJIRpLJiAbprENbxqUta9EmpEhL3+DUs/fnrffvA5by8Se38evf3MY9dxzNvl0tFLwWbOfrpKVvkJG+g25lUXWJAW2ttKUETDNElu0aSasiygKikkZU2hCVtqbwyGbFxGUxTRvbriqGail6EBYx3SByVarg0Cw3USL5cgeq6aDbHn6+hG57ZGUFWTFQtebZimZX+GYXh2bH7atGot5qH+8NTvWga37x6Bse9bDq6faY2I6H7TrR36r7UetmJEq0qtJE0SSb1UmnVVIpJQp6yjaq6mIYAbadx3WLBEEHYdhOuTyIYqmTXL6CHxSwbD+pBZJkFdXcWXHUbv7ays/6QsxGaqUeHl5YwvELGHbQIwAbZztFxUbWXDQzwLBziZJQDR9Zc5vCI3685cuohkaLrzd47GrA9csDxCQtpUjLWdKSQUYMyAoFBMlHViUUYzdunHkmjz91Hp/+bjq/+XQc98/ajxeWnsKfPruJ55+5iFNPL9O59wDScguC0oLpDEBWW0ll2pLyb1E0I5O0CFRyloycJiOnEWWpz1RsXEQW+7+1izT2kWMXRdUMdNvDcHxk3SIra2RljT0GpGjNymRknT1aM/Rry5DKKvQbkGkaE0hn5MTiPo/a3o9m3/2XSf/uiuKof82XCaj/I/Doy2UyTBdZVaK1Ug14aoaObkZ1O1HtTk+I6LqPrvuR4tA8FCUyVfXRtADDyGGaeSyrhGUVyOe7yeU6CHNlPD+P44ZJLZBuWAk8GsU34oBnHPSshUd9BXdv8PBz5Z3gUVsq8VWVh2HnMJ08Lbt69ertytXI+ork70qMpC9TDJOMnCKjZsgqFqKSR1baUfUShmVieXuw93e/yX1zjuO97Zfzx79cw9tvns3HWy/i8/evYPWKs7l/zhBOO7dAvrMF2WxB0lpoy7aQEb6NaSlRgFRQajIUMilBpC2boS2b6RMcoqQQl6JbtptAo/bKExemiZKCppuYboDpBsi6RVpUEFWDrKJj+XnsoIBqeeQ6uhm070EExXaEJpu7N3egrw1fqxCawaNZ3KLZRu7r3P4Z8KgPkMaxhjhW0ZZO0ZZuJZ1NkRUziLKErCpJwNOyfWwnckdcL7/DJQkqhGE7hhHUACVAVX0UJUCWfWTZRxRtJMlBUaLPGwVcfbzAj3qbTKdXcBh2kNRd2F4e0wl3quJuBo/Y9XH8QnKsONAqa3aiOGyviBuUk9Sr5RaSf2+WbdHMoG/l0ZuaiIvIerMgLGFafo+8vmF6KKqVSNlGBTyNfPadahg0HdNXMXwd3cmhmRU0vQtVL1WvILshai2cd6HO6rWn8t//ZxL/8aer+NMXo3h15c9Z/NgRPLfiNF5YO5wxk/fil79yOPzINKbTgut9A0n5BprWiqxko0yLKJMVFPrvmUJWDMJciZQg0prJYnk+rZksuu0QFIr4+QJOEGK6HqKqoZrR+e6+5wBSgoifLxAWS2i6iaLqSdl6W1YiJchkJDVSHoqBExaRdJdWUafQuRcH/fAofvmri1DskLaMXA3qRlbvJjSDcrMKyWbKptnFoNnrm1kzeDQrhIthEVcrpzMyhhmVEDhuGKVbNRVRlrAcO6nTEEQZ2/EIwjyyotGWEshkZXTDwQ8K1WOqBGERSdajmhC3SDZrIkkOYdiN53Ugy35VmcRueqQ4LcfGcmxKHd3kS514YSnZ1LVB1LjYMk7n1sdCJNVKir0cv5DEOWwvT67YgVkNymYlHUm1sNwcuWIHpfaBlNoH9kjJxmCI3RfDziW1H71ZDJGG8OjLDYkDRH1Z/Jo4nRcv5GZXkV1ZPIphorsymquiWh6KXkJRO5CUPIqqo+q7ERRaOOj7LTwy/4f85S/j+cPvRvHp9vPhPybxybbhrF1/Cus3n8PGN4fz+jujmT33RIYO7+CEE0MspwXf/w6SvBvp9HcQxBSu69LamqKtNRsFvSwb2w8SkzQd2w9QDBPT9Sh3dmE4Lpplo9sOkqajWTam65EWJVwvSvXFJe2KuiNoqtke+UoXbbLGHimJbw3IYObasfId3HjHfYhGdNWov6LWfv/1m7FecTSCR29qpSHAmyiTZhWg/0x4NIJgrHzjf48hEqsA2/GQFBlNN7EcG8MyMawoRe+4fgJ1SVYTxSiIcvL/jucS5nNJsLVSGUylsjemmUeSPHQ9ygRqWkAS4K/Whciqgmo6GHaA4xfwc2X8XBnbyyeFXPXZmHqFIWt2D4USuza2lycstPdou4/hpJkeblCkUO7qURhWqyp2FR6F8kCKlUG9B0x7y5H3lICNTRA1TMsnl6+QL7QntQWWHeB6+R5QiYNS8aKLX9ub6baDYkrIloSkW4hqUK0g9SK3QfkOqUwLE689jNVrLuGLLybxn3+9ji9+M4rffTiK3340gk8+vZBffz6cT35/Be9uH8mG14fz7rYpbHnjBuY+NJTvH5Jl4MBWbPNbfHu3Fiw9gyJnkCUBURSjOIYfYDguth8g6wZpUUJQVFTTQrNsZN3AdL0EKrJuRC6XJEeLSJYRBIF0Nmq8a8tKpEWFtKQhqDaS6aO5RdoUm8OPOYlJN97BiNHX8q+7p1F0r4EvvwP2vW3k+saz3rIRzTb3V+1N+arw6O394vOPanai7yWuiFVUq0Y5h0iyiu0ExM2NpuUgKxqO69PZ3YUfBqi6hmGZuL6HZuiksylSmQEYtoIbmJi2EcVPlMhVdN0yHR374jgVbLsYlRMYLopqIilyNXMnIOtWD1URuxh+rkxYaN+pp6Q2wxJDJc6mxK5NDKMgXyEstJMrdpArduD4hRp3xatmYEp9qo9m8IhdmYbw+EeAUWtxLUCYK1Mqd1EodhCEpaRQqRZQsfqoXZR9H99D0kUEXUDQNDKyGVWQCjYpQSYr9kNWWjh/6H7Muu9k/u//mcdHH4zj3z6fwJ+/mMgnH1zCJ58M5a9/v4LPf38J6zacyBtvX8Cbb49g0dOnsHzFRax+eQIPz7uICeNP4KCDDDoqWSTxm8ji7gSBgRdEqsLyIpgV2zvIygp+vpBAxfJ8/Hwh+TfT9bA8P0q9ei62bWMYBpoW9bTIuhEtEMtDtgKsfAXBDJCcIqPGTmHlq29z5Eln0E8wSYl6r5mM2mxGb5u9tzTml40p9GbNlOmXCXb2Bo++PoNp+aiaje2EiJKO7YTIiplAJe6jcr08bakovhUHNE3LQZBE/NCjVClS6SjS0VUmXwywPR0vNAgKGv3bvk5rend0U0FWlUSBFIuDcN0yrlvGceJWD29HIZmuRWl5fUePimq4WG6OIF+hUO7aCQq1PWQxBGI3pn7IjxeWKLUPJCy0JxmbWIUYdoCs2UmMo5H6qM2mNLOGdR6NgFH74/f1mnjIj264OG6OfKGdSvtAypVu/KDYQ07GP3Z85YwXX9/wCBA1CVETyKoqGVknLRmkRJ2UIJPOtqIbEUDaKy28+/ad/Pff5vOn39/Oh1vH8NvfjOb//tck/viHkbz79i945pmDWPLMITz66H7Me+Rg/vrXW9m+/Vpe3zKR97bewZNPXsXYMcdx4IEqstSCIH0dy9UQdR1B0xA0DSsIUCwL3XURdZ1cpYLheaQkibQsY/o+bj6PattkJBkv8JOKUV2PKhMVw4wWhRNghWX2yKh8vV+Wg3/8UxYsW820u+ZywI9PQLAKqFbQVB32FbDuCxz/G+DR17nXxtdiF8718ok7o+kOmhbgumUMI0AQDLKCiml5OK6PpkdKo1DKoxoibZn+WK5CoewRFkxyJQNR+zZuLoMTiCh6Ct1U0M2oaU4UTRynhOOUcN1iNeCaxw9y+GFAkAsRVaOHeqgtJ1d0p0e2pXbgVq3qqA2M2l6+R4Nb7AbFj/m5MkG+kgCkNkjaCCDNoJEoj12FRm35ejN42E6YLFTPL1AsdVIsdeJ6+R55+Fiixhma+P36Xpxe1Muiy4i6WgWIRlrSSAsqaVFClFLoxp60tbZw1pl7s+XVW/jgvRm8s2Ucv/1kAq+tP5kNq4/hN9t+xacfnc/2bWfy4Ye/4sPt5/P3v1/Ls88dy/oN5/PHP9/L1m23sHz5GJ5/fipjRh/NwEFZLFfCCgKsIEC1bQZkswSlEilJIqMomL6Patu0CgIpScLJ5QjLZewwjJSJZaLrOoqiIEnRUKKsrCAqJlndIqO6tMoWe0o2w66cwLbf/Y05i1bQT/HJmnlMr9Dwd6mdY9FXZ3Rvm3VXs17N3I6vCoddzbbUn3f9+cfV0o6bS6Ciqi6y7BOG3Yiiy157fY9SaWB1/UWuiigL+KGD6agYtkC5wycoaAhKPxSjPwceWuTaaZcw8boRDBt+BlOuH8+IUZdQKJbZfY9WLCuHZRWi+g8vXy0eyxPmc+QK+Si7VlMEVt+d3mi6Vz0w4tfEqV0/V07K0iXVwnTCxA2KA6t+rkyuuKMMPQZILRDivpe+LHZvGpan118p6hdnM3jULtr4ePEPWX+VaOSz9714bFTTQLU0FENH1iMVkFV0sko0XzHqhJRwrDY0tYUD9+vH9ZN/xNa3p/HR1vFsWX8WH2w5h7/+7gr+689X8/tPh/Hm5uN56cVD2bDhaF5afRRrXzmJTZsv4M57DmbEyJD1r1zLggUXc8LPS6TFbyMZBvsffDB7ZjL0S6WwggDJMNAcB9P38YtFDM9Dcxz8YhHT90nLMqKqUSgUyOcCfN/HcaI6EMuLAl5WrogZVMh17o2Z7+KyiTewadvnrHptKy1fb8Wu7NVQeTT6HXpTH32B458Bj2Yxka8Kj0ZrqF5Z1V684jWp6dE4B0UJCIOBtA7QGTr0ck444dTqhc3CsEw0Q6VQDsgVHYK8Qa6kY/sZvn/4Xky98Qo2bHmKZ1+YxRVjz+anJx3GyMvPZ/LUCZx08pCoALDaPmGaYc1v4GDaUWzFyxWTBjdRMZOsSO0gnvoZpPWjA+O+lTgQGuQruEExycaYTkiQr5ArdiRg8cISQb6CF1YSgNTHPnbFgnwHYaGzOTzqwVHfddtbrCTOjdtOiKJaiS++Ay5xKXzcDxEvvHhehNnrX9120G0LzTJRTQPJqLoRapTi+sZu/YjGBA7A0Ppjmf9Ke/kbnPAzi+eWjODX703lr7+7ib/94Xrgdv7+H+O5796QW28R+Pt/Xsb69Uex6sUf88aWc3j44cM5+sgWbp1xBLfOOJZhF+zHoYcX+eGR+3Pn/TPY53td/Py04zj65GM5Z/gFnHXxhYyZdiOXT57GmZdcxkkXXMTpIy7j6NPPpHTAARiVCnpQRHPzyFaApNuImoWkWyimg+J4OIUygunhtQ9i5v2PsPr1rYy5/lZEv4O0HqLZ4U5Kr/a3izZUDWw1G1Wz0NSe8ybix6NN6Oz0usZ/naYXj6bVr5pTNS8xrd7qLhjx2ALF6DmHNAaHFl94TC8qD6heqIJ8BcP0cPxCtL40F0UPcMMu9ugvc+vt93PZldfghgWyolCNa2iYbop8ReLUs37ElOmXMHTETzn5jIMZf925bNm+lOtnjuSy8WdxzsUnsteBHRz8w+/x0xN/TlisVOsgcii6V00GRNmarBj1K0ma2aNwK1YfcRyktscldj3ieIYXlhJ4xM/1whJhoR03KCauUAwcP1emUO6iUO7CDYrV51f6VB/NTNE9FN2jpX6Scv1U5UbThuIOvdrGmzglJKkWgmwk06Hrq9tsL19dBGavfzUrCkjGf1XTQTWt5HFJ03sxE0kzac2IiKpGkAvxAhtZSWHaGfyciGF8jbPPGMzihSP4cNvt/OXP97Fp04UsWHgY2z88n//87zFs2HA8ixcdzJgrMsy4roNXX7qKeff8kvNOynPtFUdy/ZTjGXbx/rz0yu1cd9uvmHbXpTyyYjYPP7+A5e9sYf1n/86qj/+d25dt4Ik3P2HGklVccf9cTps8mdMmTeHIcy+lvzeYrws+UmEwglfGqnRSGrwXgqkh2QalQV0MkEQeXfQ0q155jTMuGBmBw69Ebkt1McWpPjcoVisZfVTFRFX15K8iG1GznqwhVwcKxQOOosI2LQro6dFMkXjSWgRsvQoaswoYp8+Ub7NUriwZyIJZNTsxSbCRBDcyyUEQDAw7QFQNLM8no0iIukqbKFbXldejQlJ3oqnfomaRlXRUy0O3Pbx8CS9XpNQ5kHy5g7DUjh7mKQ7em0L33qxct4GJ06bj5kNS0p4MSH+NvQ4wOfWsAxk/9WSeXTWNP/z9BRYtG8+EaT/jmhtOZunGB5hw5yjOvPwkTh9xMk63y3eE/hz84x8RdnYjWzlUp0BY6iLIV5KBU7ppRDUlVs/q0nrrq8NWt/weKiOGTm0Lf+2Qn0YWF4J5YSXpqg0LnUlnbdw1W1tM5vglvLCCn2vfETDtCxy18KiVU/XPi8tgY3DE3aqNhpoYjl8Di8YWgcOugsNKLH68d3hElpWVKPahamRlhYwk44Y5yp1d+DkbWf5Xujv6c9KJRZY+N44vfn8/Wz+4ls9+O4nffHoln35yOV98NpqNa85i09phrFtxIQsfPI1xFw9myhUHct9dJ/Dy2jEsXXklr7x1C7MWXsojK2/mwZWzWfzWauasW8NDm97mrtVvMvu1D3n8/d9x76vvMHvLOzz42rvctGQdl972KIf84mLUQQcjFAaR8UuIfoBTKqL5Dl65QPvee7Hw2aUsWfESB/3waCS7gGjlSSsWotZT5uqWX1UNNoqiJSbLKooUmSxKSJKEKEY1DqpmJKMV4+E1maxI7aDnRlPkG9UA9dXV2+P5hoeu2Jiyiym76IqLrvhoio+mhKhqiGVFVzdZs0mJCllVJS2LiJaKZGuYbnQhcoI8bljACYvYQQHTy2G4YbLW4uyEYQfkS534uTKK6ZIyNL7W1o+ZD8zi7Y/fZ/maFfzouO+z3yFFLh93MguXTuGZVZM4d0QXo8Z9lysmfo+Zs09j+h0nM2L8jzln9PHc8PBEDh7yXX5y1lGcNvx0zr3iIg495hh+fsY5GGGFNslCNjxy5U78fAnbjYrENENHtxtXhTaaLdqoAjW+O0FYaCdf6kw+Wxx0bQaP9q59KFYG4efakxhG3PDmhZFyiuMacQA1Dq66QXlHkVgzcNTDQ7d88qXOHtHbWG7FlXG9DVZVDTfpHt0VeDQCR1wz0cxSgkhalJL6i1ypTF/zVxAAACAASURBVKWrG8ez6ewM6azoyGIL+wxOc+mow1i4cCTbtt3K65vH8Nln03lq0c+4cVqF1StP463XLuKPX1zPJ++P46N3J7D93Wl88MFtrNs4jmVrruShJcNYsHoC184+n3nrZzH/1cUsfHs9D218lcfe3MaLX/wXi7f/O7M3vM+NS9Yyb+M2nnnnM+5cspohl15D6ZAf0eYVGGC4WJV2BNtF8QJ+cMxxvPLWeyxZtZZ9f/AT1FwnrYpLStERNROlWlRmOH7UH2O6RO3j1cnt8TCj6iwRXY2GEpmmjeeHeH6YPDfqMo2yDTFIam9BUTsFvlm8pU+X1vSwTadqHpbpYZl+1cJqj0jUqCUqJqJmkpbl6pQ4BcU10GwV1VJQTBXZUJB1DcUwqzU2UeOe4+YoFLrQ9ZBs1iSVMlDVEN3Ko3ouhxx1GE+tWMQrb7zIui3PMeXmi1iwdAqPPXslDy48l9/91yPc+fCJPLDwbG6edQqTbz6RaTPP4pnVdzJ32W1cc9eVDJ8ylMunX8a5V57P2ZcO5VcjRnDqecPY5+AfktU8+qckTC+Hny/hBD5+GOAF/i7Do7dRgo32bKxCY1XSl4WFzsT8XHsywyMuPa+vA6mPicSPN4VHo1HtUcR2R2ltbcFL7KfVD05NpqtrZlN41EKjFhwxGPp6baxMRFVDt52k0tPL5fFyeTJClmwmhW3IGGoK381gm99mr4Fpbpx2Ou+8PYvXNt3A/EdOZe6DP+Gzz67lP/82nb/8ZSKf/Ho4b79xPp9+NI2PPpjOmnWjeGnDKBa/eAGznjyNybNP5NaFo5i98lae2PwUdy59gjlr1nLbkheYu/YNHlz9Fiu2/4EnXn+fBa+/w3PvfMgtC5dw4M9PoTUsk/KLtJoBVnkQaSuHXRnMw4uXM3nmvXQd9ENEv4JZGoiVK+LlS/iFMkGxQlAo4+WKuF6u2pMR9VK4ro/jeDvMiueBuARhvtreH03H8oMcnh8mVa/1iqP21hHxaL3eMix9B1RNLMvAsjUsy8K0LSwrGrpjWtF4PEl10Gwf2XCw80VEy0QPXNKaTEaXUGwF2RDJKpmoSVLKIMpCVNRlGFiWgyjKiFkFMaugKzZSVkNXbCzLotjlMG/RnSx45i5eenU+188cyj0PjeSLvz3DkpdGc+Oso9iwdRJPvXgRT75wMS9suI7pd57GrfdeyPJ197Phw+VMuX8ck2dN5LIbLuf0EWdz0rmnM/TySxk5ZhyHHXkcTr4TQbWx/DxerogThLi+FzXgOTvPFW00v6O3+6/EMZJ4T9VWnO4KPOKmODcoE+Q7kmFAMUSCfEcy46M+JmI6eYJ8B0G+ozE86qcr1w9Bjbv9att9TSdMTv6fBY/e1EY9XOotLUrIuoGXy+MEYVLt6YY5FFWno6MDz3ERswKuY+E7OrLQH99po7Oc4uKhP+CReZewbdtM/vCnO/nNp+N46pkfsPjZA1iwaD+2vnMpq1acxbYPxvL2tiu5c+73ef614dz80LGs3T6Tq287hbuX3MAT6xax9O1XuOq2mzln7AROvexqJs6ey8uff8ajm17h0VfWc/dzyzhx5OXog/ejv12gn1FAzg9GK+3DvkecwMrX3+fx59dx6Am/pM0tI4UV8t2DKHd3U+7uptjZSa5Swc3nMV0vKl6ruRudaTnR5jTtxISq26LpZuK2xHM3M1mxgZuyAxyW7dLb0N94XkX9IOCeZqAZMpopoBkyiimjGSqKoUcjCgwH2XDQvBDZ9nCLZWTbxciFZAwdwdRw8yG272G4JqqloZsalmPi+Ra50GVgdwXLVJCye6IraRShP+kB38LS0uy9l8NFow5j8fPjWf7ydFauv5nx1/+UJ5eP58VNM5j/zChm3PszZs75OS++MYGHnjmPh56+mCWrr2XzB3OZNX80dz4+hatnjGTMTVdx3T3X8bOzT+SKKddw6vnn8pMTh1Dq3gc7VyEsddE+cO+ol6VcwfFc2lKZHqnaRtbXDZssN0dG1BKFXz+zY1fclhgShp3rEdcI8h3kS92JKqmdLlarRPpUHr25K7Gcqq+7j8tr49TQV3Vb6q0WHHGfSF/WlhUQFBXT9VBNi5QgYjgu5c4uiu0VsmIG13fwvAAhq7Bn/xRiVsK3LQJXIfTaOOKIHBdcsDc333YMb703njWvnsMHn4zkg48v5sknfsSqF05m1YunsP03V7Ny3ek8sXQIm7dP5oXXJjJx5hDOH300428bxU1zpzHx9olcMX0018ycxJT7Z/Dg6qdY+OYaFry2hsc2rOHuZ57lmPMuJJXrRijtg9V9MHrHgRx/ziieWvMmDy9bQ7Dvoexh5hBz7bjlCkGpQFgu4xeLOLkcuuuiGCai2vM2DnJd/KNnwNROunyjgGnU31F/w6odY/V2zOWstWiqVjRcJxqwE/RuroNmSiiWgGJKKKYcuR+mjlyFh50vYYVlZCtAcXyypo3qB6h+gBnu2CymG0Tn5Zg4roHv6+QChUpJx7H2QMy20N2eYZ+BAj85osAvT9mXceN+wlvv38TrWyfz+R8f4LX3bmX9llvYvHUWb300hyeXj+OEM1zOvaybR5eO4J7HzubOeWez5q1bWff23dw0+2IuuHoI1993LTNmT+fmB2/hhntv5vzLLka0LexiCdmOqoSDYielzkHkSu0UKp2UKx3R+Xo73wKy0e0QervLW236tjkoGrstjdyV2GJlESuQWvPCSjT60/B7h0dfk4xqXZSYfLXj279qwLQvcOwKPARFJSsrqKaFrBtJwLS9eyBhKYdXsOif3o3WdD+8wCcIi8iSgWl47L/vdymXQjS9P5lsC0cd4zFn3jAWLrmQtz6YyrsfjOX+2fsz58F9+fDjS3n7vUv49PfX8fo7o5m/+Gxm3HkCc564jPNGHc746ecwe+F1zF96E6s2z2XZq3dz07wruXbeJB5//RmefvdFlr2/kU2//4x7n1vKISefgVDZl3RuH1r9wQwbfwtv/u6/eOLlLbj7Hkw/N8+3VZOsbSLZGqpno/kOhuegORaKFaWt4++hFgJaTfzDdjzCXIEgzCdQ8IMcfpAjnjdSe5e7WnDUw6MeHE3NczFcDd1X0D0N3dPRXRvVc1HdANXJ4Ra6MIMKhl9GMkNUp4Bih5hBCStsRzdLWGYZx6nguXk8z8PzNBw3jevuQanYj+7Ob9NebuG8czuZNvUo1q2dyAsvXMGy54ex9eNr2PrpWN79+Fo2vzeV9VtuZM6CS1i35V5ue2AYw648lKuvP44bZ53J/QsvYdXrt7DunXt49Llx3PzACK65aSQnDz2Ja24cw+TbpnDW8HPpPmBfgo52WhUVK1cko5kRCIMCphvghgUqXd20dw/E9neu22h0+8d6cMT7qz5AGu/F2mKxviyOW9QOPzadPLLmkpVM3KCcZFbimo5csYt8qZt8qXvHAORG8OhrDFpc1Rarjdrcczy0pM9UrZ/bZXg0Aoek6dU6j94tboXXbQfT9TAcl7BYIigUSUsZdm/9Bm3id9BdGd2Jgm1R27RPmCuTSqUolgIsJ4OkfI3d92zBzbcwefoQnl1xJStfOp+NG8/lk88msHHzcFasPJut26cyZdoh3DP7dOY8MoIrxx3D1JtP54FHL+PSsT9g0fNXs/6daSx9bSrPvj2HJ954nIfWzuPhtU+w/rfv8dZf/sDYu+/hW3aOAWE3LSmL4867jFc//TMT7p6LOnAf9gyL7G4Z9JeztClZBFNB9UyswMEOfezQxwq8ZDxAmCskkAjCPGHVjCYB0/rbY9aCw3H9hq5KPOezmammhZ2zIwtd7NDHzIWYYQEzKGEGFTS3jOqU8IqDMPwyYWUwqpPD8Isopk8QdJEPB1IuddHe3k5HR45Ku0mplKJY3I2DDhzApGuP5KG5Z7DptQk8vfh0tm4dx9p157Nmw6/4v9zFWx9czhPP/oLf/Nu9vPPxPazacCMPPTWayyYdxxkXH8DQ0Udw69zhLH7xRlZuupcHF05kzpPXctV15zD1jms499KzGXhwN5V9K7SqaQqDOnHLJaxCkbC9i1ZJJasYBMV2/HwJw/Fxwxy5Unuf4KiHRz044hb82onqcQhBVEwyorZL8Iinh2lmQHwbhjgGUpuajWMicSdtqX1w4ta0NDrhGCC1N3ipdU/6ihTXg6b29nhxzCMau7dDKdRufMNxMV2vhxmOi+G4yXNid0RQonL0jCRHcz6qcY20KJESxCRwmpFknCCk3NmFl/cxfB3NE1FsGdmSUSwNw4na7N0wh24a1UlTIpYtY1gpFH13HL+VzkGtjB57IOs3juYvf3uIN9+ZwroNY3jp5au5beZPmXLdURx5tMi8+SO56JJ9mf/kcNa/PoV1b47jzV9P4IU3rub9/1zKws2zuequ4UyeO4H7ls3h7mfm8dSmtRx88hC+7eVoaZMYNuVGVrz7IVMfnEem0s6/KDJtoYecsxEdBb89RPE09NBEMBWswIlA4nsIikxrJhsFjo0oyCmIKrJi9FAjccpWSW4LoSX/Hj9Wex+SRjcEr7f42LU3805uuynJqLZJqyzQpshYuQLF7sHk2gcRFLoJi4OpdH0X1Szg5Tox3RKaHdKalbH8yFXp6uoiDBwymX7YTobAb2W//TWGX/IjHpp3KWvXT+WJp85jzbpRLHp6CPfMPoBXNp/DsheOZd2ms3h1y0h+/fktPLV0GO99dBcf/f4RXt58Kw8uuoxLp/yE2x+9hPXb5jJs7FEc9tMS46YP46KrzuS84Wdw4A8PYA/xO7TpbUiehBboaIGBHrg4xQJBewU7yGMHeSw/MtvPRa5K1eozJHEXbFzMVavU4/0YV4j6ufJOAdX6KtTaUvV4P/bsgyn3qS7ix3uz+DUN4VF/v4h6BdJXpNiwgx53sqqfSaBZblL01RtAmmVbRFVD0vQkeFpfFxK7LfFrBEXFy+WpdHXj5wvorp3IfNnUUSwDzbGwPBcndMnIWTRbxwld7MDBtA1US4kaoOwUla7+zJ47gg8/eYxnl1/DihfHs3b9FG67/QSGXlhh9NjvcfudQ3hx9QRuvu0nvLzxala/OpKla85i88eTWPXurdzx1NXctnA0c1fexrSHJ3LZTZfy2NrFrPrgNS6aOoEDT/wZMxc+wWtf/JYLp0zi27ZOtpIjW3DRSg5azsApueihiZm30UMTO3SxAoegkMdwbAzHxc8XyOXLmJZXveuZvtPsTrM6W7UeKv8oPOqPFY9clBUNQVExPA/RtEkpOq2SSka1kTSfjGTTv00hq1iYTp5ipRsvF6moQqVMx6BO8iWXUkVGM7/GkUe18/3DbE47Y2+mTj+FdRtu5e3372b1ujFs2DyG9a9eyuKlQ5j/5FG8+ub5vLT+F7z65jA+/M2N/PbfH2LhMyN5ceONzF8yhjseGs5Tq2dwx2NX8MIbD/DcxlmcPuLHnH7xsYy6Zhjf/cEBWEGA4QbsnulHxshiFWz89hC3FKIHLrJjI9lWU3jUqowYDDEc4j6U3somGqmRWrDUFg32Bo/amo1YXcTwiK02YBq34cdt+4XyQPKl7sbwqG0T3iF1ckkhWDN4+LlyD1cmvmdtWlBJCXICj9qNXwuP2D0RVS0xQVETix/fkdvvGfOIoRGrFVk3CIslOgcNJiy0o1klVKOMrOeRtCglGPWkRHI6o6Zx8jZhJcTwDWRDQbVNFEMnJQm0fK2FO2bN4NM/vMUd91/F/Q+PZPUr03n+5fHMmnMqy1+4nPUbJ7Fi5RXcfd/xrHl1LMtXD+f5tRfy5IrzmHbvz3ls5TVs+fwxntt8Fw8/P4MNnyxnwdqHGX/PNcx65gHuW/oIi159nmVvrePOpx5iv+MO41tGG3s6IpKv4ra7OBUHvzPEyJmovobsqmi+RZuYJavKWJ5PUIiGLWflKELvhgUc199prmrsquwSPJIbHTU2L4hG7rm+t+MGSK6D7UaqMSNraLaP4YYopovhhskQm5QgRxcFXUNWBdzAxHIldDuF7aUZtLdKWmxh0H4tPPToMJatHMe8xy9g9sOns/WjO3j93euZv+gsrprQyYQpg3hs0SksWDyElWvP561tY9n0zhg2vTWZ5WuuYd2Wmax5YxbznpnGgpV38cDTt3HXEzN4duNC7n1yJof9/CDCwS5GwcAthciGHbUQWAZmYOIWXOzQRXOii5Bq2+iuWwOPXGKmFyZW76LUZ1nCQjtBvpJAIA6SxiCoBUX9/I7aXpbaGai1Fd61WZNaJRG7I8XKIArlgeSKXfi5duLpYbGb0yc86m9XVz9LsRk8csWOHiW0cRwkLai0ZaXoHiU1yqJegdTHOOohYnk+mmUnLklWVpD1qIzZy+UTV8cJwuS5+XKFrsF7kSt2oRtdKFo3slJBVCKAqJaL4TlYoYXqKNg5Cys0EQ2RlJRB0BQ0x0J1A1qVgCUvbeDtX2/noB/vTed+EqedN5jrbzuRabccw4trJ/LFHx/hyWeGs/zFq3lz68088uQ5PL3iYkaOHcjQyztZ+MLVbP/3x1m0+lpGTT2We54azS3zr+Kup67j3mdu5o4nb2L19lWseOd55q18lOsfmM6x5/yMzkO6UfMaXodHm96GUTCwCjZexUcLDLTAQNRlsqqMalrVmSNedHMpzcYNC9VgZ9+Koy94xHdG680yQrZPE1Uj+r6rxW2m6+EHORzPRdFE/MCgWLYIQpGugQa5Yite+G1s52vsd8AAHpj3S15/ezwf/Ho6y166mGGjXCZN+y5b3ruOVesuZ/L0A7l7zvE8vuRX3DP3BF7fej2f/2k2b2y7gSeXX8j8Z4axbN0EHl86nhUbZ/PUSw/x4JIHWLxuOXOeW8j426fz/Z//BK3sIoY6bVoGyVBICVmcwMf2vSReo7s2kqEhmzqG5+EVCk3hEW/8WGXUl0TE4IjvJ1vbKmK5uUSh1AMkhkjU/FZK0rf18IiLvWoBUuvC1CqPOCtTW+sR98Y0hEc9LOph0leO2nTCHu7KTjMHwkKPgGkjgDSrLo2H8NTCQzHMBB4xNLxcHtsPdoKHprejqB0oUhlRziEpQVQ44/hYnotiqki6iGiIKLaCaIhktSyaq+FVOmjZ3WDByrfZsP1TBh12AHJ+AGrh61ilFgZILRzyoxSnnJ7juuk/5cqxh3HPA+cwavTBnDWsnb0OauGq8d/ltntO4OEnh7LmjeksWTuBVz64mweevZwbHx7Goy9O56b5V7Hi7ceYMW8iM+dPY+HqR7j9kVuYv/wRRlxzMUPOPYk2fQDfbPs6/aR+yL6K6uuovk5lry7sQojuugSlEpWuKF2oWz6SZuL5eTw/xPWCJFBa68Z8VXjoppFYfP/WeH6n5dh4gR91RusKuqlF7qAh4QUq5Q6TtnQLuWIrfvANvKCFQXt/h6vGHskTi65i85ab2LRlNHMe+THzHj+ad7Zfw7JV57Fg8anMfXwIy168hKm3HMqZF7o8sWw49z5yOg8vvojFq65m3Zs38/yGa7nviXN4YMlFPLfxNu5+YirzVjzK4nVruGvB06zZ9jlnX3UtQqETqVDCai9hlzw0TyYl9UOQW5EUEd228HL5ZG6t5flJzMwJwujfdoJHDtPLJSXltRs9VhiNXJra6tF4yE9fbkstPGIo1TbYxWXnjQDihZUeyiSGSq1bk8zzaASPejel3o1pBo/6mEntNKN6eNRXlO4KROIqU9W0egRa4/92gmhuhpfLY3k+qmkRFku0dw+M7oOiRz0U8bRrWXZR9Kpf6Aa0ZaUo2KirOLnoKiMaIpIpYRZK/Es2x+JNn7LqvU9pP/QQBthpBpjfRC/uTtCxB2F5N/zS1znh5G4uGH4Ys+aMZO3mu5m/eDTTZw7hvgd+wQNzTub2u49l+eorWLlxHO///n7mrxzFBeP34/wJB3PRdUfy6KrrmXDn+Sx8eRb3PH4Dx51xOJdNupBpd09hysxJHHnijzjgiP054IgDKO9TTtSHlffQfAsrCCh0dFDujD53nO0qFNspFMvkCyVy+eJOWZlm8KiFQyOTFBlJkaN5ndVbG8QQMW0D27VQdQnVELE9Fd3MkBG+jaR8Ey/sh+18jQMPkhh64QHMuGUId93zC55+dgQbXpvE629OYuVL5/PogmPYun0cz644nSefPpV/+/O9LFhyJnc9+FPufmgIC5eP5M2P72bUxIOZeMtxPLr0Ku557EJunXMOMx48nfmrJnDDgyO5+ZFprP1wC0s2beapDe+wZPOHjLljLs7eh2B2DUYMA8yCR1BxCUoWlqtgWFG6O15ncZDfy+WjYrAm8Kh1MWIXJVYbfq7cY8/EhZdxH0uh3NXjIt8oZhIW2pPbLzSCR5xqre9diQOi8WNxBiYsdJIvdVNqH0y5Y69EiTSER6MUbT0M+rKYqrUfIGk5rt4hrb7MvBYS9enZWrdFVLXktbGbE2djYoDEVwI3zGG6XlJtWuroxAn8qMJRl1AUCUlWkxmUhhFgWQVSWQNRcYnuGJ5HcxwkI7qZdtZ1aWnTWPLuJyx772O6jvoJe/om/Y0McqjQvm8BJy9jeWnSwr/ygx9XuGD4j3n6+Rt5ft0tPPjYMDa9dh1PPnEWi576Fb/+/Ha2/fZWfv3ne3h81VAumTKYu586m9G3H8OL797B3QsvZ/bia5lx/1VMunkk54w4ifMvO5Opd17L2BuuZsasG5n75FyuvPZKfjn0DA49+nA69x2EV86hOQ6KZSEbNoJqoJkeQaGMHxSSVG2t8ojtq8KjVm04nhvdciAMqsNwQgxTRjcENCONZrRimP0Jcin22Ufn8CN8rpt6KsNHHsR9s89g42tTeH7VSB5dMIS1Gy/hg48m88Zb17B0+Xls23496zZcyV33/oRPfns3L70ymqdXXMLY67/P2Gk/4Innr2DRS2O5e8FQlqy/jllPXcLUWWcy6c5zOHf0cRx/7uH8dOgJPLTyaVZ+8B4LNm5kwcZN3LdiGf6B+7Onb1LcfzAd+w3CL4ZYjk1nZzelcieFYjt+UKh2GauomoEbBpQ62nECHyfwo4FRCTx2WK1i6E011AdAY8DUPl6vSGK3pR4e9UVlmhkkKdoYErWVo7X/X5uuzZe6k1hIrtjVGB71qdn61K3l5nZUyTX46+fK+PmqvxZUg0JutVLV9nrUbzSCR1ZWkm7YjCQnDW6xxbSPO2jjwcO2H/SYGeoEYeLeOEFIodKO7VpopoCqp5CVqCci+vEtDCPAsAuoeh43aMfxK2RkkwEZiawSBcTStkOLaLH4zQ+Zs2o93kGHsIdlkwl9BN8h7ChHMQclQ9egApq5J7lSmv2/ZzNsxFH8athBzHlkOA8+cgEb35jBOx/fxYr1o/n4j/ezYds07l10JsMnf5fZy0by5h8eY+aCkTy9fiZ3zB/DfQuvZdyMoSx/9XGeXD2Pq6ZfzOgbLubJVXOYs+gOHlg4k+vvHMtVk4dz+PEHkbVa+VbrN2lVUki2RkZXaBOzKJqMosnIqoSkiNFNrGQJQRIRJLEHPGQ9goekReCQND35nWqL0HSjehNuwyCbzSIIGUQxi6IKaLqIbskYtoTpiBhmfxxvT0z7O5jONznwIIurRp/A0hUz2P7RAv4/XmbVS+NZ/+oE1m24mgcfPo5b7jiQTW+M4rd/uImt2yfz8vqRPPTIiXz08S1MnLQvy1aM5K77h3DsEIXjT3MYf9MJ3DT3fOavnML1Dwxlyaa7eHDZddy3ZCr7H9OBv7dDP7eNwvf34uq7bua2pxcxd/16pjz2GA+sWc1h555Fqr1If9tkd0Fg4N770FHpxNFdSsVOSuUuSuVOvFyxOt0uyvzF684Owyg7E+Sw/Dx6DUDqL8bxpo6BUCh39XBrkpEL1dhHrXKJ1Uix0k2x0p3ML43hEYuBWiUTt9vXqo/ae9TWV5XGsZDY4nqPlkYlsfV+Vz0pnSBflWa9/402cBBNOzfsarAz2uz1VzRZ0ZCqZdNxqXRfVtsqHhczxQVMrhdNxI4LnOLp2GGuQLFUIVfIYzkmhqWi6kr17mFKNXsTzRCRtWhAj6CaZBWDjKzTJmu0Sgr9JY097Xae27yd+as24u9zEFKxnbTvM8BQ0UIXxdKwHB1FzZJp2x05syehJeGobew5oIUf/eJgzhpzEuNuH8ZNc0dy0wNDefS5MSx6cSL3LLiYuUvHcu+Sq5m/5kZuWnApN8wbzgUTj+KmeRdz4aSjeej5aTy7eRYz5o3k+PO7WbR2Gk+uvY45z17F9fedwbT7fsWtD43k0sknc+XUczjqF4ewh7IbUiCTsTKIehumnSHI6aQz/Uil+6Oo0eg9zVDRbYtKVyeyriFoEZy9QgFRjUYsljoHYnpRVq6zay8GtGYRBY1cUESVNQqBj2OoKEoKTWvFstvwwhRePoVmfx1JaaFc+RpDTikxacrxvLblTlaunsy9D5zGw4+eyYJF5/DyK1eyZNl5bNh8NUtfuIAXXr6I19+5hnWbLuWdX49n87YreXH9ULZuv47x4wbzzJIRzH/sYqZOP5njTu3k8Rdu54m1D3LqFUO47NbLee6t51m4cQljb59Mm6+hd5SQ20uY++zNzKefYdqip7lu8TLu2fAW1z+3hqF3zGX3yr4ogw6i68AfUMi3s3elnUDR0KtuvO3lyVe66By4D+0D9yJf6cQJCxhuQEYzsPNFzHyR8qC9UbwAK1fEyhXRnaiJLV/qpNI5mHLHIHLFjmTIT6HclcwhdYNiUgMS5CtJ6CAeKRiDo1DuSlRHfVNrbY+ZojtNPYdmMRUvrETKoxE8+qyt93M1kGhsth9gef8/be8ZHdWdpXszPTPt6TYOIBQqh5OqTuUqlRIZGxsHDE4Eg20MJpscRM5B5CCSQEQhhEAiKYIABYJAImdskjGO7Xa74/TcO3N/74fiVJdpbPedue+H/wJMWMILPdp7P0mOGrU0p2tUfxEzAj/u/Rx4PM57ESujjk9IioJSfEISZzSSTgAAIABJREFUSTpDtCRalJSHUXPmaI+GzhQxZmkCNINVwGAV0Fvs6Mw24k1WWhgtEV2C0Y6a8SK3v4fj1+4jJLfiKYtAvCQRb7Ogs1uQXAqCZMVus6AIdlRRRrXJiAYrOr2RFl4BQxuVVj3aUna2mD1Hcyg+vIJ3h7RiX80KZmT3p0/mSxQeX8vCgkxmbRrG6n2TWbsvk8oLa5i7sR+VF1aRf3QK45e8SFnjDBZs6cqo+WFW7OjOofOzmLP+DcZmvcKyvOFs2pfFtGUj6DGkKwPH9qHNCwHCGTKyqiNe92t8IQmroMftc5BgiEdyOngmrjmJJhOh9HQSDGYMVgHR6UZyudDZbbjDybRI0pGgNyEKTjzuyFdln+rFotMhWfV4XEZstl+RaGhCnL4JVqUJXbqLTJ/zKsuye3C0ejYVhydxqnEON+9lc/XmYopKP2DsRImaU6PJnKqQt7sbi1e0pqL6Iz77ah3Hz03gcONHNH4ykdozI7l0fS6HKkazZcMHjBnVjknTuzF94SDGzvuIvpMH8CspgRmbVpFfd4QD5xt54b33SFS92EMZWEPpJPhCTFiby/5rd9h27iYbz91m3sEzzNh3kvg2b9DUmU4LuwerRcJtNpPicGA1R3JGZZcPSfViVyKZIi5/MqG0VsjeAEZRwe72YlXduMKpmBQnsj+IGgzj9Aaj08Gjq4s2aWiryOPWlJ8Dj0cZmkfNrT8HHrG/PzbFTPuYNO3HY8HjJ/MEBDmizY8pPXr0acCh2eG1I2f0bqEzPLw1RExcj9q+fw4wYh2jj9MnxIbbRLpnjT8AD6PZFAUOvTGSB2GyRdgaQXFgERXMgozJLmG0iehsIklWgUSLnXirzC8TBI5evMv+Y2cxeVNoZhbRSwpGUY46Pq12CxbLw2eyYjLasJgFzLITXcjPLwQ9M3OXcOsPt9l7JI93+nfklW7JvDu0EyPnfEC7HsmUXyjmyM0ScsuXMX/LeHqO7MC28tls2DuW1TsHsa18FPnlIyiuGcWKvNdZX9SDsvoxlNaPY2vJQA41zmV7+SS27J/K5n1zyFo3hhOXSjl1qYKthSvo/HYbdLamWJV44g1P4fRJ+FJ8JBj1CE4nFlHBKjnRWyQsghuDxYHgcGFzWRG8ZuwOM3bFhiQpZKS3IexPwev04FZErMZnEYRf4Qv8mjd6Coyemk725je5dn8Nxxrm0XhxBScastiU/z5lVaM4f2MBF29kceHmPPKLe5C/tydjpyhkPN+EwaPM7CrpS2X1KDbu7Em3/s05enYS9ZfmsDa3J3Nnv0zuusEszOrL7HkDaf9KCGcrJ9Y0FWOqlw2Vpew+dZK1+w9g8IdJUtwkKW70bj9NbTKte77L1uMN5NZfYN2pa2y5eJ/l1ZdRuvaliV4lUYo0ACgmI5JOh9Vqxywo2BUXssuH6guh+kLI3gCi24caDGNRVKwOF2bZieQLYFKcKIEQvtQM3IFwtDFO+9wTZBcOlz9aveBw+XH7kqPdK5prXfUEfwAe2rqirTqPHmA1Ojj2NPFz8vhH2RoNULSPz+NPjeg8HgceP9bGrSlEI0o5+Udf7PFSY0w0ANGZzNGeVq3oOVIuLEbXjp8Dj1hqMVoeHLMCRfpGI1OI9uc7VTcerx/V5YlMGzGMgMFixiLYER3OyM0khqe3Sg6MYsTdqbdLJAlOdGoy1ZfvcOBYI4F2LyL6wujtEjqzDV8oObouxSckEZeYhN5ixyw7SbRK/Fpn5hdmGx9Mn866vYU0fHKRCXPH4ggYsbtbYHK1wOTT0XNEDy58dYl9DfsZu3g0oxd8xIZ9y7h4v5Jv/+MYGwsHsybvPXZVjGDbnr7sP/oR529nce2Lpeys6MuOygHsrhrJ0s29WJjzHotyBzBnVX9K6taybf9Cyo9vIXfXfGYtH8GwSe/xxvsdMShx6O1xxBmexRv2IqoOEo2R6ktJ9dNCZyHRZEIJiuikZkguEzbFQFyLppjMCQjWROzWOOLjmhAKxjFgcCtytw6kuGI4xVUDqDk/mkufzuPEhTmUHJlAcelwDh6fwL2vNnD+40WUVw/n4u1FHD87iW//up31eW+wastrbCl8h/LaMRSXDWHW0hcorBzDwdNZ7D04lR27MhnQP53hQzvRro3EM82bYHUZsAUdNBVMvDqgH9uPVrOx/BBDZs7H6EvBpPppYZHQKx7iFRfxngDvTpnJ/OJyck9dZfO5O+Sc+pjh63Zia/Mq8bIXo03CK4uodmuEzn4ocpNdPjzBFDzBFES3D6OoIHsDmGUnZtmJzelG8PgwO1QEjw93ciqK++8ZlkfVoZpDXdNLaSuM9mNF9aF6gtE7h9uXHL2TxFLB2oSj0cGxBtYfe1riuqYT0YDrb2CVgi+Y/t8Dj0gxs/Sj72djBGOmDq2tSwOOWLPWjz2NFdAmj0cl0EaTJQouseDh9QVwub0/CR6Ky43gcCE4XFEAMctOTA9BRCc6CHfqwpl7X7K3ph5nSivMkov4JBMJiQZ83hBOhwe9zkyz+CR0NhGz20eCQ+VJq8C/mgVeHTSGgrqzlDWcZ/2uXXTt9TZ6mw5nyEFzcwsSZCMvv9+NffXV7K6rZG3xVmasnkf56XJOXCmjqHQ2xSWZnDyzmPPXlnPw+ATKakZx+NRYHvxhA7XnJ1B+YjTLt75OXskQdh/KZMnG99m6L5Py+hVsPziTqku5nPw4n8VbRrBw40iWbhnP0MndmTB3IB8Mf4vkdm6cATui20ZcUjPikprjcLtQ3A5El4ASkDGLCbQwPoFdfookUxM8vn+j/6B01m34kJ3FQyk/Ooard5ZwpGE0ZccH8tkfsrnw6Vwu3lnKmm09yN/3IWduLuT0lXnUnpvOkVMTqTs/ncLSAXzxx+2U146joGQwuTveJ3/fUCprp3HoZBYjZrzMC90U3uwVZPT4twn6ExGsTyGLidhEA0/r4mghCvzKbGHiitXc/tP/YnddAy/16s+/JVhwBNKwObxI3hBKOI0klw9fp85k7Sph16U75F++T079dVZVnaF75hyeNEskWuz4fS6ckj2ymqse7KoHk+RAZxMxCDKi24cnnIbo9kVAw+XFm5KOJ5yGwx9C8vhxhVJ+Fjy0sC1tZfjbuuCJisQ08ND6Z2NXF80jEzuJaADyqPz9cU+bPLSJRVtbtD9byz79b60tkSf+6HtcQM8PACUm2i7WtamJlv6RO8fj1hXtCJuYpP/B9/UGE6Kk4FTdyIoz2tyl9YdG7h22qDZEAw67omKVHFHgMAgyOtGBlNaKuuu3yCs7iFHxYLQpCIILi1FAsjtxOXwYTXbijXYSRIVf6kw0iUskMSWNFwcNo/TCHS5/85+cufMNM5as5ukEHaH0dAIZ6VjdKh3ffptX3u9D9fWbHLl6lUnLl5CoinR+rxv7Du9k4rRuzF/4Nkdrszh3ZQ0nziyg8epSDp2cxMH6CRw8lcnxq3PJ3duHbaVDWLihO6NmdmBv7VzqruVQenYxpReXcvrBVkYvfoXs4pFsPTid4trF7KtbSW7xTGatGMKwCd14tXs6GR1UFF8SLr8R0RWx0seZmmOwP4snRUdqm3hadXyWJdlvcuLsLA4fH0Vd42hqzwzn8p1plB/vz66D79D48VQKD35A1poXWb7pTSqOZXLx7koari2m8eZSdlcMY+Xm7lSdnMnRxnk0XM1mzba+HDqexekr6zl3fRPnPylk0sJ+vPB2Cv4MGwZrU9weC4JgQHEIPPnMs5idLuIVF02ejmPFzj2cvvcVxbUNhJ5/DZ3sQ1AioifR6cHu9iIEkrEkpzNrcwFbT1yk5PZvWFt3icUldczZvp+mghPB68fr9yCIFkQ1UpFhUdTovw2T5IgkvHn8KL5g9KW1e45QyzYE0lvh8D8MB/L/9NqirSYaeaEBheTwYLErfwce3kAKHn84+nu1qSOWrYmdPH7uPU6cFvtUT3LEGPffOZj+HHg8SsE+6l/RVorYF6sz+EfZllgQigWVxJiAXw08JNkRBQ+t3DgKIhYzJps12i0bK+yxxKwsOptIol0ko0tXzjz4gt1HqlHD6XhD6fj9aViMEoYkG6ItQn0ZJTfN7E6eklWUl16h/5IlbDrRwNGb39Bw63vyy07QNMGO3RnAIqqYRJVAq3bEyx469uzDybtfcOzWp0xcugKj34fF56Vjl+d54+00+vVrTd6OyWTnDGbUpI4sXvsuhRUTOdSwgONXV3Dw7Dx2VU9i/d6PmLu+J6sLP6Lq/CpKGpewrLg/m46OpqB+MlNyu7KmbDCbDo2k8tIi8g9PYP3e4dRcWkPdxXWs3TGCFRuHMmhUBzq9LtKmk0TH11qjhhU6dU1j5KS3eXeAj34jFC7fns/1+7OoqHuHkxcHcfX+RM7eHEdJbV82Fb3F5uIe7K8eyeL1XdhdNZqyuikcqJvM4dNzOH9nA0WV49myZySFpRMorV3AvOW9qW7M4fjZLRSWLmDesg95tUcyYrIenSMeR0jCYEskJTVIUlISisONGkjlGaOdeIcX/4uduf7dnyhpuMCctZt4UmfniWZ6dEYpAvZWiUSjFdHrJ05y0nP0RBbtLif/7E3W1Jxje+PHFJ+/SeDl12kuypFQ6pQggsuDSXGiEyRMihPR7UPy+LEoKklWAcnjj0wfskowtSVObyQUSHb58IfToxPBTx1MYz/ZtYlBW180J27k/vD34BF793hU4m6X1B8cYB/3tJwerf5SW4k0+tftS/lxtuUnqVqHKxLg+hN5GrEaDg08YpWgPyaL1o6gPwceGq2rgYgGHLHyau3PNpmtWG0CqsuDzx/E7fEhyhJ2UYgCiN5swmi1/C0S4CFoWEQFk12KAkeSVSDBJtC5bz9O3L7Nml27Mbt9yJ4QVqvKs0/rMOhE7FYPDncqJjWIzpPMSwOGsO5oNXXff8+J7/7A3f+AfbWX6fhGX/SinxYGAdEVwCR7kIIZJDiC9Bo1hYNX7nLmwXeMXbSCeIcbs9eLOzWA0doMq70pnkASgTQdc5YOpahqJXNWD2LK8nfZV7+CSSt6srF8KvlH57KlYjrlZ9eyvWou26pmsunIRGo/W8uOU5MpuZrF5qMjKTg5gZpPFrPz2Fhqri2i8txszt1dx8GGOWzaNYg5y7uybc9wig/NYVPhArbvX01hyVKqG3MoOTKN7C2v8/GDRTReH8OD383n2qcTuP7ZVE5fHcPdb1dy5f4SNhf15tS1RRQdHsfaHf0oKB/H0TNLKayYxJHG5WzfP5nZy3vRcG0H0xe+z8BRr9J7wHO89W4bzMqveVbXhCSxKUaPCatfwpPqwyTYaBGfiMksoPrC6AWVp00iv0gwMXjWfK5+9we2HjxCxx7vYXIHkLzhiPjPFum7MdlEZG+AXycZ8D//CrO37mbflfusqKxn16U77L/6KWNXrMUaTsOZFsaiyoheH4LHh8XpIskuEm+ykmixY3W4cPhDWB0ujKJCXJIRu+IiyWSL6DvsMm5fcjRv9MeoWpvojK4vGj0b+wn9Y+AR+0n+Y94Yq+D4WfDQ1OROdwBfMBV/KO3huuJ5aNCL5H80ie1f0VDuJy3BkiOmV+XxL1Yqrh1NY28gPwcOjzNo/d88q03AaLKgONTogdWpuknPaIXH6/87FaRVFLBJkcZ7QXGguH2ITjdWyYHBKkQqIE2RKsgWFhuvftCXulufUFx3Amdaa+LNEhbBSzC5HR5fS5yuNGRvOi9178O8zTsov36L83/9X+y7c4fKTz9nUd5eXuw+gBZWN1ann2B6W9RgGLvLj5Kcgaf9y6R1fYeqa5+ysbKWMQuX87RNQk4JY3Wr2BSJUHoYX3oAd5obZ6pM136dGTxjABtK13D0Zjljlw9iedEcCo6tZ/W+uawryWJV8WzWlc4hryaLS78vI+fgJFaXjWbWlneYtO41Zm54nU0HhzAr5yW2Vw3l8PkZzFnbiTXbu3PyygKOXZzHmvw+FJRPJ2fXWPZUzWZ/9Uw27vyQnPxeHGucxo1Pl/Lx/SV89pvVXL49j8KSd1mwuj27KweQf6Avlz9dw8FT86k+l82OsikUlE+n4UY+W4qns3DtR8xaOojZSz+i54cv4AjqiTM+gVFqgSsk4k5WEL0Cze1J2PxOzE4JxePBZBNRPUF0VplnTQLPCk6c7TuyueooJ+9/xpbKSuSWrWghitjdXjz+VKw2GafDGzEJyioW1UuC08/yogr2XrhLwbnblN/+lrVHTrG+qg6pTQeeFe0oqcmYVRU5EMLu8eEIhdGLMhanC71dwupwRZ3CGlthMAskGazoTXbMNvnvRFza55+2jlgFB6oniCC7ojcNLUFMC/6xSyoub4hAcjqhlJb4gqk/mA5UTxB/KA1fMPUHucLa8fPRqSb25qINEBpIaR+v9veJZpjGuu0eBY/Hphv9A+DxU8Dx/wI8Ym8ej3uPgoddkHCqbtLSW+L2+KJ+Cw1EzHYbFsEebbJvoTOSaLREqw0MgkyixU5zvYlfJ+l4Z/RoGr/8il11x3G0bE+S7MMo+7GrqZikIJ5wB9Ke78rctVu5+M3vOfX1dxRduca0XbuZtmMnoZffQAhkYFH9qMkpyF4/cQYTcWYrQjCVeHeQVwaMoObWl+xrvMIHE6ZhT0nFHgyQJIp409vS3CjRwqaQKDv5p/g40rq8yIhF06m7c55NRwsZv2Yam6q3s+PEDiatncDYZcPJLlpMw4NqjlzfR9mFfFbumcbakhlsOjSD9aXjyDkwkrm5b9FzhEzOng+obJjGlpIPWb/rfc5+spwTl7OoPDWTQw0LKK6Zwf6a6awr6MvKjT3I3tyd/OIPOX5mJrX1U7lxdyVnr2axvegDKo9lsqWoL2W1mazL78PeI7MorVvCpqKJ7CiZS/WZrWwomMnA0W+Q8bwTo/QsBjEOk5SE7JHwp/oJpiXj8LoxSnbsXhUp2YcS9BJKT0dwuHB4AugFlWfMAjpviIxuPcmrraXk4kUW5W+nmSLxr4mJ6CUF0RmJ3RMfRkbYZBWry0eiGmBC9iZKrz5g8rb9FFy8S9ntr9l99hpte/ehhduNPSWZYLv2qOFUbG4vRsWJ4PFhd3sjjJrFHimcEpTo/VDzh9nsCrLijgaGa0dIbdXQPGUaMEgOD95ACt5ACpLDg9uXjCC7SE5thdMdiIKB6gkSSE6PAoi2wjzKtGif07Gg8ShwaIDxqLxdizh0uPyPBw9t+vipWDSrqPy3wCP2ePo/BY/H3Uxin8Vqx2A0I8mO6K93OF2kpmVE2Ra90YDBZIxkUFgtmGzW6MecaLT84CWYbSRa7OhsIvGCTJ9Jk6m5c4+1JRUEX+qCp/3L6N0pPGVSSZBDtO3Sm+z8/Ry9cpfaW5/R+M3vOP7l1/TNWoC5XXuesku0sEvY3R68qSl4QgHMiohOkjB4fDwlqrTs9i61d76guOECw+cv4l91eprZzDTV6zEoIVrYAgihDvxSL/H+hOmsKN7PlT/8iYrrVyi/foFtxyrZd7GGbXXFrCvdxJbKLSzcOp+pqyYxYWkmo7KGk1O8go0ly1i7Zw6Lto5mW/lM5qx9n/ELX6G4ZgZ3vitm58Fx7KuexsaioWzbM5y1+QPZWTmRTftHsWzTu2StfYNZSzoxbmY6jZezKCodzOoNr7Ov/CMK9gyi/txC6hoXUlwxgeKKyewqm8rh06s4e7OQ0upVzFsxmE5v+JC8zTCKT5FobopZTMIsRLQ3WnOg+WEtg8kuY1FldHIkvUv1+9Fb7JHQZHeQFrJKkyQjb4wczd7z58g9XMWwhVnEe13EKTJmt49ndVZ0VpUEQ0RFrLdLmBxuEh1+ugwcw+aa82TtraHs7u84+Nnv2Xv5LoMXrkAXTiPO4aSp0civk3ToFAcWj5eMji/iS2+J7A3QTGeM0rhRT9fDagpRcOJUfT8gILSpQ1tTtMOo9snvDaREQcEbSMHh8tO6XUd8wdRo2I/s9EZ/nduXTDitdVQvoq1I2gTxY9NG7EFUW5cenYy0n4uCx6MRZj8GHNGbyD8IHj9F1/5PwUPrJfmxZzJH6OBYqbqsOElJTUd1eaJeDo2q1T88mmofo+BwYZOdkXuHxU6SVcAgyBHK1uVlzOLl3P5PyKs5ibnlczwpBzClPcdr/cewZPsBjly5z6FLdzh55ytOfvoV60ormbVlG50GDOIJmx1bKITg82FTFWyqhNPvxJXsQwz50Xm8xLkDtOr5AbV3v6TkwjWytubTXHGgpqfgTE3F4slATn2JJ5IcDJmxlMPXPuPUg99x8vNvKD5/kYLTpyhsOMaGg3v5YOoIugx4i+FzRrBo43wKyreyYH0WExZksiZ/KXNWZbJg/Xg2FM/m8LlNbC+bya3flnP82nr2HJnFqBkdyS+ZwPqCEWwuGs/CtR8we2Uvlmzuz+q8AXw0OYMtuwewfd8AzlyZz72v13P0RCZ7ywdTe2oWh2qncfTkQvZUTKP08ALO3djBtIXv8P7Q1iS3jccRfIoESxM8YRO+FBGbYkBSxYe5Gc6HX51DqJ4UJEcAq+TCm5qM6HPi8LqxOyIRhSZRRQyk0kxUcXZ8ie0nT3H+j39kZn4+/i6v87TqQucNYPAEMDgCuFPaYZI9kc5gwYFR8dBMdGFL70ifmSvZ3nCb8ru/J//cPfbf+JIlB6pwvdwFfSgVo9ePUXVh8/mxeLyo4VREXwDJF8CiqH8TkD08iGoF7xaziN0WKcaKbRbQGBSXN4QvmPqDJrjYm4Y/lIY3kII/lBZ93kBK9NahAYQ/lBYFoVhBWSxt+yhoaL9Xk7drgKN9HBrwxMYYNomdKmKZlUddttG0I0H+WfB4HHDEOmj/p+ARy8w87hlNlqgkXW+I9LBKsoNwShoOp+tnwcMmOxEcrkjPqerB5nRjFBUSLXaeMVkZsyyb2vtfM3hhNk2MEuqr3VhYVE75jQec+uYvVFx/wOXf/yenP/+eqmu3mbtxK2mdu/KUXcDfoQNycjKOYACbKpFgSiDeGI9JtmH3+7EmhzGltOaDqVmUX7nDgQs3GDxrPo7WbZDDQYyqihJugz25HV37Dqfy3E3q7/+Gqhv3OHjjNkdv32X/xXNkrlpG+psvk+C2YPQYkEMW3ClmnuucTE7+EvYe3kbliQJW581g/pphrC2YQF7pDDYWjaP63GoO1M5jYlYXRs98mQnzXid763DmrerH/FWDKKpaycmruygomUnNuWz2HBxH8cFh/OF/7+Ls9ZkcrB3KpY/n03BpLh9/uoGisvEcrV/OrIU9GTLmeRyBX6CzN0EvNEH2/oqmcU1INP4rBsvTmKzx6I2JmK0WJNmB2xPE70/D70/D5YqM8pLLiex24Pb7MNnstEg0YpZc2LwpPGGwo77YmfKbdzn+9e+Yum0nCaltSAilYwy1xBxsSTPBgz3UmkTRjV7xoBNVrL4UTL504rzppHQfxIbaK+SevEXeuU/ZffVz1h5p4Ln+w2nuCxEnqyQqCs2tNnSKg0S7iM3txebyoPiCfxOP+cP4/GEcigeLWUSfaCYxwUhCopEkg/XvpgKNHdG+r9GtGqj4gqkEwxnRHyentiIlvQ3Jqa3wBlKi04Im6NJWHq3hMXaqeBQ0Ys122v1FO8pqU5B20oiCx+Omi8cBR6zO4x8Bjx8L8/l/AR4aK/NjT28wkZikx2aPFDmbzFZESSGUnILiUH92bYnVeJgFmSSrQLzJSjOdkaY6C1PXbebEl9+zsfo0Q5dtYHJeMWurG1lbe5adF26xtf4S5Z88YP/5m8zfVkjohVex+UMo4RQSBQHR60HyurA7RPQ2PXqrEatTRgqFEFNbYs94np6Zs9h+/CKbj9TTb8psmisqOkUhXhCw+pJ51uag/uN7nL7zGTU379D41bfUf/4l0zdu5LWhA2nbsyuhl1qT3DFM65fCtHnBS/uOKp3fCDJq4lvUnc3j9tdV1J7dwNIN/ZmysAtTF3Vm+Zb3mbPqTXIKh7Bh9zDyDkwke+tHLN80jOUbR7Bo3TC2lyyk7uIONhRMZE/VXDYXfsSJC4tYt+VtDh0by8UbWZy+MIPdJQPI3vAGecWDmDT3OYrKJzJtQRcGj2lDy45xOHz/jF39ZxIMTTDa/40kw6+J1z2J1WbALtoQBAmT2U5CvJ4W8XqMBhuC6EB0KLgDnodfDDy4vGFsjiA62ce/6CW6jZ1GyY1PyWu8zMSthTwbbMMTkp9/Mjj4F73C02KARFcKz9idxIsuntTbMLlDGHxpNJVDWNq9yfjc/czff5pt5x+wtu4yxVc+Y9aOAyQkt0LnDWDx+SLdwoEgBtmBze0lzmThWb0Rm6yiuP0Egqn4Ayk4HV6sFglDkgVdkjnSnPewLF67Jzy6TmjMiqYm9QVT8fjDUcDwBVNxugN4/GHCaa2j/01yeKJH2UByOsFwRtRpq4FB7JTxqENXU63Gxhk+Kof/QZJYrHlG28P+buL4vwCPn+uY/f+bbdHpjSQk6rDahKhgTBBlgqEwsuL82YOppHqwyU6MNpHEh4a4eJM14m8RVWZvKqCw8Sq5dWc58PEX1H33H1R8/ge2X7lHxRffs/v6PVZXHeeFgcMRW3egmaDwtM5EgsGM5HLhSQkj+7wITgWHx4k76McdTkYJp2ELt8IQ7sArg8ZTUH+N7bXnmZmTT3PZQ7Ddc7R5+WWUcJhf6RJYX7yb3/BfHGg8RdHJY/QcM5LAqy/ifqE14Vfa0vq1VjzfNYNuvTuQmdmL7OUjWJ09hB3FmTRcW0PN2Sxqz2Wx98hotu37gKJDQyk5MYaiIyPYsLsPOypGkls0lKqGZVScXMatbw5SdmwlObvGk1ucyeSsNzlQvZDK2sVcub2Dyze2cPp8NmcvruJAxTgmz2rF9qL3KaocwObibly8O58TV2bzyec72Fo4nrGTXqXDSxaS0+IJpenx+PSobjM6XTMMxgSslkh9pFFvQKfTYdDpMRqNUX1OxJJgI5DcmkSTk2eZ6zRDAAAgAElEQVTNLozBdiwurGDnuU+YsauS4et2kNZrOM/3G0efyUt5b8IC+k1dSK8x0+k+dCxd+w0m46WudOr5AR17fkj6m31I7TGUUWuLWFR2lq3nPmfF4fMc+fLfKb58j25jp/GMqBAnSbQQRVqIIs2tNgyyA7vbi5qcgl1xIaleVJcfxeFBFJzYbQqyoOJ0eJEeHiJjq1pjpxDx4VE1VnOhTRDJqa1Ia9kObyAl+gkdDGeQ1rJddAKJpXI170usZT8WMGJBI9ber00rGqDFyuGj4PG4vA3tx9qNI6osffjz/52pIzbD438KHj/nytXpjcQnJEXBw2CMJIYHQ+FI0fBjqFqrHAlvsTpUDIKMUVKxODxYXT4s7iBmVwiDw0+800/3zFmsrjrJpuPn2X35NoUXP6Hw4ifkHD/L5vqLdJ86j4ze/XlKDWL0p6JXPFgUFa8vgMfnxZ+SjCPgxelz4Q35cAU82FQnRtWDJdCSpGBbhi1cz4GLn1Fy4R59pywgyR3G7AniSE5GL4vE2w28P3wg17+8zdHzJ+g7dhBSqkLbN9rQqUcburzXlnEz36Vwfxa19TmcalhHw+lsDh2awo27K2i8Op09lX05dXUql+9lceziRK5+tohT16aTt+89cgt7snF3H9bl92FRTi82Fo3j3N3dVJ7KYWflAuZl92fWkr7MXvohZ68W0XipkMO16zhcvZKGM+tZsaoXQ0Z5WbzqRXaVvkf91fHU3xjNgdq+XL69isMn5nHg0HRmL3yLaXPfYOyk13i/XxtefytMSpoV1Z2Iyfw0BsMz2O1JyLIZUTRiMusQFBm91YrRJhFMb8+wcTN4d+gERs1ZSX7tefZe/pSqz/9I3sV75F26z9ra6+Sf/YIj9/6TVeXnKb3+Dfn1l9nVeIXCExdYXVzBvlNXOHDuFgcufsbqQ2fJP/eAHZe/Yf+dP7O+/hYbTl5nxq5DzNixn0k5m5izJY+lBbsZNncBr33QH1soFYPTjc6uYHW4sCuRY6PZImI2CYiCE78vTEZ6WywP1dvaIVL7Aq71HtklFZ3RhiC7ojcRbXpITm0VpW+1I6lG12oTiD+UFtWNxNK2GiPzOODQ1hON5XlU/v5DMHkIHpHsRc0lG8lfjORa2CMdEw/zOSJdKZFk81j7+6Pq0B9L5o6VkFusdpJ0BowmS9REZhckXG4vysNSIk09KkoKHq8fry+Aw+mK0LBmE2arBZtgjyRy220YzSYSdUnExbfAYrNiNJuitw2j2YQoS3h8XkLhZFwuJ06ngixHUr0tgh2TLGF2qJidHqy+FOJlL6NmL2FNUQVCyxfxdnqbEQvWMH5NHksrT7L9wm3Kb33J0n0HOfLxPbKL9jMqaylvfzSWpnYPLRwhzP4MnGltCWS0JTktneTkIIGgB3fQi+CRsCoWRKcd1efEEfBidfloIXnQB9oyeM5qKq9/zb6zd+k9fi72lPbo1AB6hxPZH6CFKQlfipf1W1YyfMy7tGov8GpXF8NHPc/ufROoOTGX4pJhfPrVBmpPj2f1xhdZsqY1n32ziK9+O48TjR9QXNqZqhMf8sf/s4XbXy7l1KUp3HqwgvozU7j96WrOXl7EklWvU1Q+iZK6RRxs3MCB47mMmzWA9we/zkuvZ6AG9fT64EWWrBjPhMm9WZY9nKO1q5i78C0y2jZhVKaH+vNTePC7bG4+mMPtr7I498lsdpb148zNBVSfmcqOAwMoqc4kt6AfpUdnkp3bn+nzuzFxRne6dkvGbH8CvfkJ7FJzrEISOtFKgijhymjLqDmL6D16KrM2FVL72W/JqW3k8G/+SMW3fyLn0iesv3KfLTd+x6rTX7HixLdM3neJ3PMPWFp3ngOf/Z6C658z/8AxVhw6w+k/QMW9P1F+7y+Uf/ZXCq5+y5YLD9h2+QEFN76m6Pa37Ln7W3Z9/AUrahpYXFHD0pLDrC2rJvTqmxi8YQR/CnrBgUV8qOaUXYiSil1wREDjIThoh09tutCmBU1fYTALtEg0RoVZgeT0qM5DY2fcvuQocIRSWkbBQbt1PGqY024pKent8Icyor20WkKYokaYFC1F/cdfZOVpopnZYl2xWjaoZlHXkrm0iMCfAg7tPQoe2kShAYZ2i/gx8Ig9jjpVN6rLE2VSYi31OoM+ChLaETRRl4TOoMdoNmET7DhUJ/5ggJS0VDJapaM6FRyKgCjasQmRW4dRlDEqTvROL//UXI+3wytc++6vrCiqwN62M3O2l7C19gL7r33F6rqrVHz+Z2q++CPFjVdZnFfIgMxpeDLa0dyiYPelIQZboiS3xpXSClcojOpz4XQIkT5VnwvZ58au2Eg0JpCoa4HRbsXidGF0BWnhCNF1SCZlF+9S/ckXjFmcTeiFl0lUZHSiGWdAxi4n4vbpadVWZNCg5xk/7iX2FU9g5fI3OXlsGhcuzubBV6v47k/rOXl+NNuKO1Nc9Q6HTrzP7c8yOXuxH59+NZNzNyZQ2ziWy3eXUFkzhgOVw7l0eQlnGrOorZ0Zyd2oX8nRc5spPJrN3HUT+ChzAK91e4X0tiEkl4nkNIWOLyfT7Z32rMmZxNnzBSxd2YfXuxvIzXufVRtf49Dx4Vy+PYfzt2Zw48uFbNjVhUOnh3Pu9iyqz47j3aEtWLW1C4XlA1mS8zq7y8azPm8IxWVzyFrWn0BqHC+95sfmbIbFbcCRHqD9228yfe0GZm3cwd7zH1P68ZcsqzrJ4W//wu6731B4/7fMPnqGjdd/y6oL37Lu0r8z68hteq0qoP3EeXRftomNl+6Tf/VrCq59Q8m9P1Ny78/kXfic9advU3DtGzadv0fu2TtsvfoZR34PJV/9he23fkPejS/IrrvE8kOn2HrsPJ0Hj8UabIVO9pJoVTDaHgqyYgBEq09IMlijR01t8nB5Q/hDadEJI7am1WyTkRye6NQQ63LVWBiNeXlUcRqbSvY3NiaDQHJLfMH0aMmTIEdYLV8w/WfBQ5tWmjyaAWoVpahMW0uE1sBDW0keBx6Po0xjASR2JbHaIrmPsWpQuyDh9vii00Xsr9X+LE2abjSb0Bn0xCcm0LxFHHHxLUjUJWE0m7DYrNHcTKdLxePz4gv48QcD+IMBfAEvToeMItsRBBsWW4Rl0dtFDJKCTnajpLXF0/5lMpesI7eijtX7j7DzxGUO3vyCuTurmLPnJPs+/iM7Tt9mzNLNmPxtaKoXaGYQcQRbYnQGMakhrJ4Qoi+A6vfiDagE/QJ+fyRkWXYFcDg9kb+rOWLMM8kSCaJEnKzSddBHVF25QdWVi/QcPpDmYhK/eKYJcaZ/wSg2ocNLJoaN6ciwUW0pKBjFtq2DuHd3Mw31czh5choLFrSl7sQEPv86l2VrOrE+7y0yZ4XIzn2Jc5cz+d2f1vDx/cXc+moNRZXDyS38kN1l48nZ3I8Tp5eycOFbrMn5kLzCidz/7TEOHNvMlFVj6TH0bTJeSMMsG4jTPYPstpLa0kM43cHzLwYZ+NFrTJrWizW5I8kvGs+X3+/nzPWV/IkD/AdlnLoxg617e7A093kmZfnZd3QAt75ZyZY93Sko60NZ3WgyZ6cyY9ELlB6dTtbKbixa9T4XbhTy7odpPP+qgCOlOY40A450mfbdOtN77ASWFJaxuLiGnWfus/3sp2xsuE3l139l2bGLbLhwn83XvmH9ha9YduwGu+/+lnmVx/hwdR6rjl9iQUU9SypPM29vLUe//A9mFdcwdedBVh+7zPrTN8k6eIqNF+9Q8uWf2HbtAVuvfE75l39h0cHTzN9zhFNf/ZkjNz6j//gZPJ1kI9EsY7BG1vxHwcNiV4hPMkXpWU2QqalFA8npON2B6M1DU6UaLWJUSRrbTautF7GGuNiMj8eZ5eySG9WTTDDciuTUNj+YQv6R9wPwiPWdaADyaEaHFu6jGdt+bOLQfCuPeldiXbCx4KHZ5gVR/gF4xE4f2sSi0xsjRreYiSN2yrDabQiSiNvr+bvn8rijT1EkJNmGTbBGKgAegodelNEpKrZgOh3e7s2ibbvIP1LP9uoGsvdWUXb5DtuOXeHcH+Hgp/+bgfNz+Td7iBZyMlZPCp6UtugFN/6M53CltcMRSkf0+iNNbqIBuzUOmzme9Iy2+INtcKlBHLILRZJxOGQUtwPJr2L2ORk5dwpHLtezuTSP9FdCGF1N6f1hW7KWf8Dg4cnkbH6fvaWjOVo7jSNHJ5GT8yaVZcM5c3oWR4+Op3vPZzl4aCznLi6kuHQk46a1ZGrW8yxa3ZUrt5Zx5dYy5q54icKyCDWbUzCatXljWLJmMH0GZPD2OwHGTOhKj/dbs3DtZNbsWsGmiu1MzZ7Hk4lPkWhOQGdORFStWIUk7HISL76cSrd3nmPa7P4crM6hoiab1ds+ovLkAj770z4uf7mZ8lNT2LL3PcrqRnL80lQKyvqwNLcjp65N50jjeApK+5J/oC8l1WOoqp/OtAUd2bRzMA++28/i1b35cEQqW4ozWbdjHD0GPY+UaqP3iKGsLNzLooIylhZXs7C4hiUHjpN9pJGs0mpGbi5kQcVxllSdIqf+CnP3H2ZZ1XGWVh5n9ZHTZBUfYX31eYZn57H3ygM2HbvK+tpLrKhqZElVAyM2F7O89jzzKk4wpbiK4RuLWVlzgakFFczaUc722vPsr7/CyGkLsDiDmGwqVkFFEJ2IUuRbTVau9Tdr64kGIJra1O1LRlF9GC1iVOGp3S4Cyem4vCH0Jnu01iRW2q7pNmLB5HFPq1NQPckEkluSkt6O5NQ2uLzhf2ht0WjeJo/rho2NEtSAIxZQHgccsaDxaDL3o61kNrsY1V/EGtk8Xj9O1f0DoNFyOjQznN5gikb6a2AR21BmFwUESYw6Z7VJxOVxE0wOkZaRjsMhR+8dZnvEuGcQJIyyA73Dhc2fSnLHzvQemcmkFTmUNF5l/5nrHLvzNdklNaw7fImT38DsLQf4Z70DoyeVZ3R2LLIXi+wl0eok0aais7swS65IcrvXSTjgICXkJTnUEo8nHZ87TNifTMDtRLTpMZqbYRTiaPJkE8bOG86BE4UUVK4ic04PZi7qxqVrG7jz6SbyC9+l9uR4thf0oKS8PyWlA9hV2JPCgnfYt+cDZs5MZfRYF7v3DKaufg7r8/oycFSQrJXdmLXkdRqvrmPvoRkcrF/J7iNLKD25iV1Va1mTP489VZtZunYKHV8L4U+z8lyXlmwvy6esoZbCYzWMXDCPp/UJyB4ZwWHH6XUgOWzITjMdXkgjo42Hl7ukMXj023w04S1e7eUn/+A8Pv1rDfsbl7L3xBz2HM3k7m+2UnNmBq/2/DXjZ4c4UD2MNXmvs77gbW5/s45jF6axcdc7bN/fl9//136q6qdSWjOe9Tve47d/LaHuzBI2757I9gNLqWoo48Nxwxg9P4uam3fIKa0i+0AFc3bsJLe6ljkFu5lfvI/syqOsPlRHfv0F8k6cI/fISXpMnMXrIyYxLnsT7d4dythVW8k7fpncmnPM2llG/2UbmZBXQm7DTRZVnWbJkUayj55n4JIttHp/NP1mr2TEgjUMmZJFu87dSLQ6ERU/suxFVtxID/t1DRY7CTozzRMN0SNobKu9Rs16/OEo22K0iFFqNZTSMmqq0+TuGohoDKlG9z5KxT56EA2ntcXjT0VUvNglN4oawBtIIxhuRSil9c+Ch0bfNtHMYNrT0rREhzO6rmgAo5Xa/NS0IUoKsuJEVpxRAIldX7RjqwYemvNVO4w6VXd0OrHahCj1qk0qdkHCZDFjE+zIDgXV7UJ1u3CoTkRZisb9W2xWDCYjOoMek8WMpMh4/T7CqSm43SpOlwPZoWCTRCyShFmJmJusLh/xdgdtOr/FrNUbKKqpZ+/Jc3QbNo5w5+40dYQYsWIjh+98w+B5S/kXnRkxGMakOIjXmzHZZURXCMEdQlCTsTn8iJITwW5FMCdhMyZhMpgxGqxYjQYESwKSpRmi5Ums1l9iEX9JxvN2NhbN5cjZLZy4tJFzNzZw7dYabt1eQXHRO+wq6kHloQFs3tqZ8rK+NJzO5MTx0Vy6OJNr1xewPPsFtu3ozenzC7h0czWjp7Ykf/8oJs19ieozq6g+m0tWzjC2liwhd/9y1hRns7u2iJyiHHzt/DyZ+CssqhGby8oLb77MntojXP7td1Re/YTOg4ehdziwynZaJCWi+ly0bptBakaIjNbJBJKdtH0hhdR2LlzpFnTupnQb0YmGzw+xvTab+duGkbt7JEdPLWDVpveZvrATk+e1Z/L8tqzf8Q4lNaPYf3Q4OTveYlnuy6zf+SZldSM5eHIsyze+Qkn1MCprR7Ns7WtMntOR2Ut6Ul6XS/a2uawvWsOKHdlsOLCNCctn0WfyR4xaMpNhWTPpPmo4g2fP4a1ho+k1djK9xk7mo7mLad3tXdq+3Yc3B49FafsKz703mB5jZ9B97Cx6TlpASq+hLC45TvGNryi8/iW7rn7BznOfMjJ7B4GufUl9ox9Sy5cwe1tidgSxOSLeD0l2ISsuRCkSYaEz2yJB2okGEvUWkgzW6C1Dmz6c7gChlJbYJTVK4waS03H7kslo3QGXNxQtjn8UQLQ7iDbNxOagxlKwkRtJBv5QBt5A2kMwiFROegNppKS3+1nw0D7mJrLqQnG5f/Acbk+0bU1bZbQeFFl1/ShwaBOH4lB/AB6PWu/tgoTeYMJitT8WPLRbh80uYrbYoqljgiijujzRDtTYPlS7KERoV7st+n2LzYrZasFqtyHKEk6Xitvrwev34fZGCo8kp4rgdGJ3RWLiBK8fOTmV9E6dWZW3kzf6DUFt/Ry2cCuaSW7adO9N7tEaGr79DX2nTKS5ZEFN9eLwOTBYjQiKA53Zjt6mYBU9keAZxYNTdOC0WZAtOjyqDVnRoUv8BUnNm9AqJYERQ55nyuQuDBneiqpjy7l+fxenr6yjumEeX3+fx/d/2ExtVT+2rO/A6fqxnD0zhdKSfpyqz+RUfSZ1taO4fWc5v/tDPjuL+pCd04U7X2xk36ExLM55k92HxjF7ZWdO3shl/rrhjJjTn3GLR1N0Yh8rizexfNdmNpfvocmzvyLRYUfnEGjS9Al6Dh7EofOX2FV/nsVFB3ll4GieMdswKyJJZjNWUcDpUjFZzHh8brq+3YX0dmmE2gbwtHGjtnPx9oi3qP+intPfNrJ41xwKyhdx4eYuhk94ga27M7l8ZweL1/Zi4tyOrNzck8OnZ/LVXwo5fWM+R85MZOnGTuw5OoAd5e9x6so09pR8wIQpPmZltWPRitdZsrYX6/JHsLdmIbuPLGDNrkz6jH+RDt39pHX2Yku2kuS0YPZ6edpk50m9jTi7E4s3jJLSGjHYEkdKWzxtOpH2cjfUdp1xtO1Myht9sLV7g8FLt7C94Tbbz37Ktsa7lN78lpUlJ3F1eocmCTLPWP3YPC1pYVR44skWGMwSFquEzS5jFx62CAgyBquAzhxZW3RGW9SXojEuouLGH0qLUrR2SY2a3ALJ6XgDKdEytlgAiTXaxfpXNAZHAw/tmKodRsNpbUlObYM3EGlSjO2r/YduHk6PF+2pXh+q14fT4432n0TvHA/BQ3G5HwseGnBo4BELII8DD4PRHAUPs8WGKCl4fQFUlyfKyNgFKWpyM5mtKA4VfyCE06VGpgbBHmVeNPrWarfRvEUc8YkJGM0mBElEdbvwBfwEk0Mkp4QJhIL4An5Urw/F5UZ2u1HcPmSvHyUQQg6EcKZmIAbDONNa4m7TgWftMlJqS5rJTgrrT3D4k6t8OHkMZq9AqI0fvbUFBnM8BnMiolNCVp3R/6+KImEz6zC0+DXxzzbB74sjvWUCrTOe4c0uFrZvHsT33+7ls/vbyNvRj4qjk9lzcCzFFcMpKh3Ib3+/kT//aT27t3WkYs+bVB8azLmGGeza0ZvT9VOoPjKGy5cX0Hh2DmUHRzBhWgprN/Vg085+7KvKZPOewWzYNZCNe4YwI7sXbw3qiNrBTfpbz7G+soj8uiMUnqxjScEOTOEwzWUJb7t2/HNcHN0GDyO7qISxK3MZkZ3HW2Nn8kSCAZMsobeLWGWZUGoGoqTQrHkLBEUmmJaCM9mLxS8jtvLRd9oIVpbmcezrK2w8ks+AcT1YmTOBzGm9mZHVj0sf72fgyPZkzuzMmGnPc+PBDnZVjGZz0YcsXt+ZqoaJ7Kv+iIOnxlB3bgJnLk5l85au1DdMpvbERFauf51TlxZw44sNnLuTTfmpKWwu+YjN+8eQt38G7w1+kV4fdkHxiSQY9ejtIjanm397Ng5fagaSO4jgDvFq93dJf+E1XK1ewB5+Dp2/DcbUToTeGsjW4x+z69wXHLz9Zw7e+p7Gb/4PQ+flYA53xBZoT7zNR9PmZmQ1RHy8icSkh11AWmC4omJ1qFiUSFaHdqtwugOIijtq2dfAJLaCQYslDKW0xOUNRX0xGoBo+Ruy0xu18msA8mjWqTeQQjitLYHkltEGuNgpxC65fxY8NHaniTZNONyeKIBoTfWKyx29eUhOlXhdpMFcEOVoAI+2omg3ikcZl8eBi6bj0A6gOr0Ri9UeTfuKzSW12oToBGMyW4lPSMKhRkqRtfoEjbaNT0ygWVzzKEVrFwXMVgt2UcDr9xEKJxMIBREUB5JTJZyeEQFF59/AQ/JFnt3jQ/IH0SmOiH9BkkmQZYIvdKT65g0ufPMlM1YvRQo6MIsJ+AICBmNTZCURt9fGsy1+SSAsE0qVkR3NUeRfI5ib8Fy7RBYseJN9ZWOYMSODwoLefHZvBTVHh3Lt6ixu3VvM8TMTGTjGxoGqIdScGscnH8/n9vXprF8WprSwKzu2vMH6da9RUTqMc+eyuHU7h8vXsrlxewPbdw2hqGw8jVfXUVo9m+KqGZy6upFZK3rQ+tU49K4mONoKmNKc+Dq3Z/n+Xew4eYyCk6cYvXwlSvsOeJ97Hls4BW+7Drw9ZBibDtawpbaB8k9+Q5dRU/llohnB48XqcCG7Iv/YjSYbsuLCIsiE0lriDCVj9fsIv9KJ10cOIedwGdvPHGNx0VakkIgraMfpN9OlezsqavKpayxiQfZI9h5azpkbO3izj4NFOb1Zvrk3O8pHMCGrNaUnMtm6pzcnG8ZRcagfh2uGcqJhPItXtec3f97M9/+Vz7FLmZSeGMzOyj5s3duHmYs7satkGlt3Tqdz1xAtW7lRHHaeeubpiErVbOKXT/wK1esjvU17wq3bRaIS0tpjCbYjTs3A/WJvcg9dYnfjAw7f+XcO3vyOI7e+Z9bGfcSpGZg8rXCG25PW9iXMQkQYZrVFJg+DxRqpHDEa0Qt2LIqT+CQTcQkGDGYhqr3QaFmnOxANBPL4w1GvWaLeguz0Rn0tqif4g/UmdnV5tCXu0YNqMNwqmoDu9qX8gHVxecNoZdYu799WHJc3jOTwPfy5yIQTBQ/F5Y5+pRQdToxWW/RbrUT6/yPsvKOkKtC03zM7wQx0qHTr5li3clVXdXVuGhAUVFBUzIoYMBNUBARBUESCAVAyIiIgKkoQyQomEARJJsx5jBN2dna/7/y+P6rvndadb/ePe7SrD2Afqafe93mfEBYlZN0g5iZ8PqJzepei6sTcxP8KIJ3Bw0tR98DDjSd9zsPjVjqnpEuy6qtDZVUhFAnTraqSqppqJEX2R2hFUxFliVAkjKTIpDJpGpoaaWxu8n/OUlNz+RRtl3NLFaf86RCQFIKqghxziBg6UcskYuiEDI1cezub3jrE/i++pv/ll/G7U/5Ae886jvtjBdWVFcjyH6kJVSAov8XNnEJzT4H+5xjcemsr8x69iL/+9RnePDCBT79+gLUbLmLXriH8+ccZfPHZeL774X5WrenPPTNrWb3hMjbvGsaKNZdw7IOpHDsymSljHVYtPoMX11/P6tVDmDX7LHa9NonD783j4y9XsXTVzVxydZqVa8czZ+lwLri6gUT9KSRKXQloFcjx36NmupHqlcXpWaL10kEMn/0gj27awsw167nh/hkoTa3opUbsxib0uhI3TJjE+gOH2fXFDyx59SBdso38ISwjxeJITtnDYdgJhKiKbsQQJJ14phYjmUNwkyR6nsqlY8ex7PXXee7dd1i0bSvJpnoEJYrpGnQLnkzXwAk0tufo07+efueWuGbYmUx+4Go2vTqHDTunM3/lTSxdM5x5K69m0gOnsvbFK9m87UoWPnY6739yPx9++SB/+ttiZj12Gm8cGcsXf32ER584jee2Xc3zm6/jjf1TWbLsGpYtG868eSOZP+8eBp59KtHIKdTUHE88rlJXypDOxel/7ll0P/00nHyBTPc+dDXSGI19mbjweeZteJOFmw/yxCvvsWrPBzy8ZgfJngM5RUlh5VpIFFpQrY68DtX03xceeEQ1DdUuC8IiokYwImPYCRLp2o6cjPLEIKkWmun600K2tt5PFAtH1f92YfHCkiXV8gHJ+328IHMvGawsICuRypZIZuqIpwrEUwUS6SKZfAP5YrO/vnjisXiq4J9ybTfr/7kVXtN3Z77Djid8krTc9BYtC6kUFd12SKYy/urRuflN003/e//TNcYDnogg+uDh2ebdeNKfNpxY3J84hKjk53LopoGkyIQiYWqCAV/joeoahmWWKxM7vCuCGEU3DXK1eZpammlsbiKVy5PI1lLf0v0XWaVRTUNQVTTHQYlZGEkX0dIRLR3BUInoCsXuPXhi/ctsf+sDalt7EUsmUNUaIqF/I+GcTNI9HlGu4PQBErMWXMGyp6/jjf0TeeeDyXz51X28deAGPv1mIh98Noadr17EO+/dwCefDOPAgSv4+LNRLF7eymNP9eXLv8znm789znufzGLP3ons3H4bKxadx/b1N/Lgg73Z8OJw5i6+gM0vTWDGnIvY+uqD3D3tEtrP0GnrG6Oup0OipCDYVYSNairFLmRKcdKNWezmLFbPBlouGcRtjz7Cwm07uX/1Ws6/bQzhQj3hVJZk9zxwH5EAACAASURBVHaMYpFBN97ElGVP8uiL21hz5COunDyD4yWdoOkgWvHyyG/FiQgKkqgTDInlsmQ7RaXqIGZLXHXXvSx/bR/r3v+Y5a/spqXvALpWhUhma7HjCSp++xuC0QBmXKUqfCJGIkimXuKmUeexfsejvPb2k9w28Wz6DtKZMuts1m+9ljUvXMir+0Zx6Ng05i4bxJ7D03jqhRuZ9djZPLPpaqbPa2fJqnOYNL2We6YVuee+EmvXXc0TT1zD3RMu4uohfRl6zZkMOq+ZPqemaWoyaGy2qWuwyZVc1LhGfa8eiIk0YraBM68ezvIdB9h4+Cue3H2Mde98zatf/o1h0+dykpYkFMsSNlyMePaX4CFLBIUIgWjEBw/vja7ozi/6ad1kjlyhwRd/JTMF8sVGXx7u+WH+ZbZwpwgNDzy887A3yXiZpE4859cnxFMFv1IynaunrqE7iXTR76T1KiZjibwPMl5YUIUZc/EAxHu8gmhZN3xviudbUQzTf4N3bnfzcjPcePJ/VZ96RKjnQ/GAwXZc4onUL641Hnp3jhM0LNOfLLxTrKprhIUIldVVdKuq9C8sdswhmU5RqCuWLy2ZLPFMHjedo9Tc5meVSrpFVNOIKBKirhJRokQ1icpQNdXhGgJCDRE5TKl7G1MfWcLSNS9yyVXXEBEDBKoqSMVO4uwzY5QKxzH70Sv49OsVvP/Zo2x+5Wa+/+ss/vKfD3D0g2t5Y98gXth2Jlt3DWTbywP4939M4ts/jeTQ4cvZ9/aVrHzudFauO49jf5rDu1/M5cD7c9izdxobN9zBojmDeGBqP269vcTaLXcyYkwbt40/nfsfuYYjn25i2PiLOSX6W4JGJSErTDSmUKNEEU2biGaSKdRT29JGsnsrydN7UXfuuTz8/HqWvLSbmWtepOWiK9GbehBv64FVasAqlTjvuqEs2vgiE5Y8zpNvHmLU3CVUWkkqVQvBcsv5rbpDKCwRCctUV4WRtRgRNcYJQZkTRZvLRt/N/M2v8tT+d1my7XV6D7yYkKARlS0UvRxYY7lJIpKI7mhYCQ3DjSJZ3XCyAe59YBhzH7+Lsfdext3TB7Fjz3iOffMIH327iMkP9GXygwN4Zf8s9n+wiE2vTWTc1BbmLO3PlIcamT6nnjkLW1i+uh+PzG9m775x3HtPf0YOP41+fWWaGrswYuTp3Dd1MFdd1Upja5RCQxQrFaBKOgUlaZDq3kyyvQezVjzL4s2v8sKxb9n0yU+8/e/wzL53sdv7UuOkqZTLFoeo0nFV1DUfPIJCpGz5sMtnW+8N7b3hdStOKlukvqk7bjJHXUMrpcY2mtt6+eAiKmZHy/0/Gw1+3UPrydm9TI7OXTBejKDXR+uBgZus9VcYb0X5n55Utkg8lf8neJgxF8OJYTgxHyS886xm2X7AT1iUfJl452Cezl//uv7x10DiEaGehsMrafL6ZN140q9g8Lww3vSiGxZhIYKiqdgxBzvmoGiqLxzz+A/DMv0zbiKVJFebJ53NlH9WN4keT5FraC6H/OhWGUR0A0lTCUTCBKMhZENBUCKouoRhK1gxjR6n92D1xnXs2LuL3me0ctIpFVx2cSMrl41m5fIR3Dayno2bR/HZN4v59Ls5/JXF7Dt6E1/9MJaPPx/K198N48A71/LW4WuYvzjD9pfPYtu2fhx591pe2XMZO/dcy6c/PcqeD2bw5d/WsPPALO6dMYhly4ZzYM9c5jw0mLkLbubpDfeTqOtCV6GCR5ZN4bv//IyJD4wnmlAJOzpqOo2czBBUXfJNvUjVtpHMNlNs7YNZaqJwVn96Dx7K3Bde4tGNO1nw4mtcOmoyl4wYx4RZ8+h/2WDMQoH6vmdw74LF3DBlGjOe3cjoR5cgFRrpopqEbRcjmStH7YUkwsEogaoIkmgSjpoc1y3C7wMKFwy7kznrtvPU3ndZtmMP7Wedj+lmEDWHrjUCwaiGbDh0rQlhxuNEFAkjbiCaIeK1OtkGk9MHNnLeFT2Yv3wcB4+t4LktdzF60llcMrSOHXsXs3P/UpatGcdz2yfx4KJBHPjoAQ5/OpXPf3yQY59P4s23b2HE7QFWPHU2+966j9Fjm7ngogjTZpzBiFuLPLd+FDt23ccjC4Zw3iUuPfqpRO3fEzRPJOgEOFGuYuA1V/DYti2sff8znjj4MauPfMrLX/1E/5tuI5TuaKLTy3WlkvZP8Aj74KF0lLGX3+Ae4anojn9W9TQUxfoWWtt706dvf1916p1mq4NRIqLml1572aVeXuqvYwM9a/8/JxEbWYth2Cmf88jWNvpSddvN4iZrSefqyRebyRebfSm77ZbPyZl8qXyq9YDD03pEJNlvfvO+7yWEBSKCLyn3Qna8oiaP4OycJfqvgMQDGG/d6exhSaYy2I7r53J4U4m37ghRyQcJ78IiqwqaoWM5NrG468vSy6XWZeI0kUqSzedIZLLlpLBYgkypsRxBp5lIhtdwpyAoUWRDIp50sF0dJ25gWhKKGqahJcPjzz3K4c93cvv4QazfeD/vHH0M/s923j3yMOPG1HL1tSIbNl/Ph18+wFvv3sFXP9zD0Q9v4vU3B/LO+1fz8ZdjOfrBrSx9ooG3Dgzh0MFrePvQUOYuKrH82bPZvu9O9nwwm0/+sp7t++exau09jJ0wiKFXN3PFpY2kCwJGJkrYqKbn2b14fM2TvHnsKDMWLaTKtKnUXUJWmrCdoUqMUWrrS76+F7qZxUnXU9urH4OG3cbdi1ayZMtuZj33Eos272HigqcYO3Mhl958O2dceDmFHqdy9hVDmPzoIsbOXsDtsxdzxyOPkT61H910m4gTx0jmym+CkEgkJCKGJMSISiSicWJllFOiNudcPZJH1m5n3aFPeG7vO/S/5EoCgoRquaTydWh2HNlwqA6LyIZDRNaoCgexUzZWSsfN6ZgpAcmuxEjVUNduIMWOp7a7zswF41j78uM8+cJDrNo0ned23MuiZ4ey/9MH+Asree/r+9j2+rU8u+E8XthyKd/8MItX99zOymcu5tsfF7Jt5zA++vwhHlt+Hj/8bQWH33+Y9VvuYMXzt/Hs5vsYM/UK+pxfJNVmoRVUZj/3BCsOHWXZkY9YcfQj3vj5H9w4YzanuClq7DiymyCs6oh6h+GyAzzCncAjlsz4lxRRMf1sj6hsEAhLZPIlauuaKJSaaWhuJ1do+IVA7NfqUs8f43lnOgcLdY7c8KYUQTKJiAaS6uDEc2RrG8kVmnCTtahG3J9KcoUmivVtFOvbyBWa/BUnX2wkV2gog4cHHJ6qVNJ0nyz1XguLkv9Pj4f4da2jp9f4V4HEnUHEW12836PzSpJKZ30epXMvi8d7hMKC/z8kEAoiiFFM2/KFYp6aNJFKYscc/3ybTKcoluqoLdXjJLOYiRy5hmYiWvmTIqIoHfxOBFmVEOUIqhYlIlQRFWuQ5Ro0LUT3UzPsPbaaj/78PIc+WcA3P69g957xLF5wBi9tu5G5c3qxctWFrFl/JYePTWHqww0serwXW7dfzNdfjufQ2zfyH/+Yz/sfTeCFFwdx5Mhw3n//dvbsvY7HV5zOjt0jeePdGTyxcRRP7ZjCpj2LeHDhrQy8uI76+iCSeByyqVPx2xOJWhlG3fMg81du4NCXf+XoN39n9PT5iOlm/hAyOCGk87tuYbINrVw4eAhjxt/FzEfmMWXuEhav38GmA5+wdt8n3PPYBuaue4Pxs1dx/biZdD/rYpxcE3auxOnnX8KMxU8ybenT3PrgQmasWk/reRdTZbkIbhI9kSUQloiEJeSIgi4ZyFEdQdDpWi0TNJJ0P+cypj+5juffOsazuw9z8XXX84eTTuCErl3RHKejUFwjIMgYsSTp2hJVIYFkPktYCeNkTE6q/j1hrRtSTMBIupjpDBFLY8yUcbzxzitsfnM1s54YxaAbkoyf1Zs5qwbw5rHxfPzDTHbtHc6Q66p5aPapLH1iIK+/NZw3Dg7npT3Xsffobcxf2s57n0zgx3+fy9otV3LfQ915YN4Atu2eyvpd01n6/GQeWjaOs6/qxc3TbuPR119n8ZFjrPnka54/9hljFi2jWyrHiZKGnEwR0v5n8JB1y3fEegDirSCiYlLX0Oq/QT1NRedwci9iUFItwlGVkKD4E4eXCeLFDXZeV7yy66hcfkTFRtFdv/U+kS76fEcyU0e2ttGfPLzTbvl75dXlF+Dhyc9128FJJAlFRd8MF4gIGE4MWTdw40lkRfP5Co+7kBXNv5b8utmtM4AYpu3zHj54dOgxUpk0ldVVRKICqq6h6hqCGCUQChIIhn2SVJQl7JhT9qo4rg9GEUnuqI60MWMOiqliugaZQppiYy25Ui3x2jxurpZCcysRXSMsiwSjISqD3aisOYlMzsSNC8ScajTleNLJavr0jHH5xa1MnzGEH/6xjs9+WsS214fz6ZczOXRoNHvfuImZ9+dYMK8Hr74xnKPv38O7H05l1+6RrFh9Lp98fh9v7L6Btw/ext5949iydRjPr72K9Wuv5rXXR/PWgXvYtH0s67ZNYNJDl7Do2bt5+qUFvLB7NVcMO49ESSFdp6DaAmHFwYg3c3KNw5kXXM/oe+fxyqGvOPTF3/nwZ3j25f1Mf2w1S9Zu4pGVTzNv1SpWb9rE5tde4fkdL/HK0U/YevATnnnlKC+8/QUjZy5j5a53uX/pOibPWU7f869CtnM0dD+NHv3O4Z6H53PF8NEMGT2ZlTtep99lVxF2kkgdjWs1IZGIICOLGpYRw1AdJMmiMiATNVNkW09n4qwlPLl1N8s2vkTPM88iqkmEZZGqcJiQJGHEElQGBUKiSlQ1CQgSJ3brRlW4hq7BrmTq0jgZk7q2RvRkHWGzQJXqcvWto9jwyjamLZzK7OWTuHR4d6Y/Npit++7lxd1jee3QZA599DBTHzqNZ9bewrU3Gcxa2M6r+29k+ZozGHW3SJ9zKpj5SI43DtzAawduYeHyvqzfPpQtr93B1tcnsXrTnSxafTvzVt3BnbOHMWP940xZ/wxzd23lvqdXcs+yZSR79+H4qEKVahDULH8djigKgWiEQDRExIii2joRSf2FNN1N5iiUmknXlvzy7ES2QFNrT98t63ldvF/XuUu2cx5qZxDx8jg87Ycg6dSERCTVQdZiSKpDRDQIR3UU3SWVLVHf1INsbSOZfAPpXL1/mUnn6n03btkXk6PCIzM7n1O9N6P36e+RmU4sjhOL/6LZ3ssL7azV6MxTeORnZ8BQFI1IJIogCOi6jmmaKIqEpik4jkVtIUPMNRFFgXA4iCgKaJqCpmkoiuL7Vzw5vW67qKaD1DFFCKpKZShQtr4nTQQrhJ1TsfMy6QaXGiWEmrCI1aYI6wKiGUGxQgQjx2PaXbCt44jZv8HWKzizTzWrH7+ODw7N4bVtYzi4927+8fel/OXPc9j/1ggO7h/BE0t7MXJYNeNGy8yckWP5yjP59/9azOH3JzBpaobhoyTePHgb218dyqbt1/PFV8vZuXM6c+dexd43F7Bo8e0seWw8gy7uTkvvHGoiyrS5M7lv3kMsXf8sl4+4Ebe5jnhrkWjcomtIwHLzCLKLES+QKnVn3P0P89Sml3jtvY859tPf+eiv/+CDv/4H+7/9E9vffY9ndu9hxSs7WbXzNV7Y+z5b3/6C+etf5b5l63ng6a3c/+R6Rkx9lLOH3EKxRz9kK0MyU0eh1Myto++i5xlnM+CywYycOJlia09ShUbcdJ5YKucXBYmSjm6UE8LLn3IOkh7DzdYz89HFrN2yk9F3T6GxrQdRRUYxTCw37ju5I5LakS1TtkaUM2UMooqM5cYQlCjFljbcYjs1Zi2JptO4f8Eynlj3Iqs2buTyG4eQaUlyxkXdmfzwLax6YRqzltzCiufvZN3WSUybfTH17b8hU1/BDbfJrFx7IfOe6M1l153AhUN+w5pN5/PKWzfw8pvX88pbN/PxNw/w7iczOPjuTF7cMZrpswYwc97l3DHzciYtup27593JrFUPM3XBA1x43TV0lVROjmiIdjlgOaDaVCsKXeUQlVoQMRUlYATLnKLi+CuCk8zjJPO42TqypRZy9a209OpLc/upZAr1OIl0WWym2+TydT4YuMkcDc3t5IuNCJJOICz9YkIx7IRv9U9li+hWvGNS0crFV2YCRXeJiAYhQUNUbHQriWrEceI50rl637qfrW2k1NhOa/tpZPINJDN1VHQ+pXY2tHnaClUzsOwYtuOiG9YvFJ8eeHiGNQ88vG4V3bAwLecX4CErGpbloChlILBtG8ex0DQF3ZCJuSaptIsTM5AVASFaBg9VlTEMDdM0/zt4dETEi5qFoBjEUlkiuoZq60QtkYDaDckNoCQCSG6AbEuSWMGmWu6CnZHpFv4tUeWPdK2uoLZwMucMUBk9qpUdm+/grdfG8cOXs9n/6s1sff48Vi5u48DrQzl6YBjvH76Vj94by7df3MuShW2MGS2xdu0FrFl7ISufPo8PPp3GzEfa2f7acI5+PJ19RyfxyTdLWLthAmPGnk1bW5TefWI4bg2ZnElYClEtRqlr68X9cxYw7K57GTdzDn0vHYzb2kasvZVKy6RKEDGceFmVKJfrDa+/9XZmP76cZ7e9xP7PvuLIn37g6M9/Zv9337P92Ec8/eY+Fr/0Mgs37WDNK0eYvWor4+euYvrKF1j28l4mP/407RcOQUjWkWvtQ21jD5qaeuLGMwy64BJae/am94D+nHvZpRQbW/0aAE+f4JF/Hinn+Tc8Kfagiy7n5uG3c8aAgTS2tpejHUzLFyJ6wkTPT9W5usMTKcq6QamtB2q6Abu+N/leA5jw0ALeOPop2/cdprlPP8xsGiNtI7sReg+oZ/Tkq7hv1g3cckc/Js+8hPXbJjN/2RXcNaWZ2YvOYs2LVzP/iX6MucfhxZ2D+cv/nceWXZfx5qFh7Hl7OO99Molvf5jLU89exMIlA7jjrjzT5g7ksedGsH3voyxfP41JD97Kw0tmkqgr9+pE7STRWDnjVM64hFyJE6UT6WacgpSMYCfK1ykhqpang1wRJ5MnniuRqW/ByRYptPSg0NBSBudYAlE10DSDbK5ItqN2QTNdauuaqGtoxYqlfD3Hv4oO9Fafsoku7vtZNDNBOKpTE5IJRlQiouGvMZ4C1QOPQqmVUmM7Dc2nUtfQowwenYHDsmO+lFzTTSw75ne8SrLqx/p5a0ln8PC0Gp1FXp3t+Z45LpFIYJompmniui6xmI2uq/7kYVkGlmWU8zZkEVEsZ1lalkUikfCjAz1Tn7fTiYrtj21hSSUsRjHiBmbCwE5rJGpNBKMbTlpEjVWSyEZQ7OMQ9QoEsYILLnKZcl9/3jk6h8MHp/DdV7M59s6dfPv5JD48MoyvPryV7RvP5JvP7+LlbZewZEEjP/8wk43rLmDQ+RVcdVUXrr8xwudfPcrufRO59nqDVWuu4+OvlvHkmptZv208lw1JcPmVRUoNNajav6FoJyAqJxOMdCEgBOkWFpCdJBOnP8zdDzzKtPlLOX/ojWR7nYpZX+KP4TCxbJ5soYRmxagMRjglECZVaqDnWefQ94KLmTTnUaY/tpS5zzzH/LXreWj100xctJiRD83ipvseINl2Fm1nX81dj6zkmd3v8MLhj7ln6dPUD7iI/KlnkCp1p7n76TQ29sAwXRoaW8kW6ym0ttB6Wp9y/2qHrNpTNIYEhWBERlRMP5czKhu+9DqVLVKsbyFXrKehpbvPpzmJpG+D8Hg176qnGGaZY+tYqw0nRmOPU7ELLRjFdtr6X8LtUx7i5f3vs33fYZKlJpREAtk1sHMGuUaLhp4x6rpLDLi4lofm38LhY6vZsG0yTzw9jPXbxrBu260888K1LHxyALv2Due/eILnNg9i9+Gb+dNfZvDep+NZuvJ0Vjx7NvfNyLFr70h2vX0nOw7czVsfzmXX27OZ/+TtvLxvFaMnXc/1t13FRVddSF2PetSkSqXSjUr1FKqtroTj3bALEkZMIxAqJ8Tb8QSSYSDbMZKFEun6Ropt7bSe1peG1h5lwZ0TJxSVCYdEDDNGKl3rk5/Z2noKpWZiiex/c9Z6GR7eteWf4coJDDvlK0YFySQYUQlGVMJRHdvN+toP7+riOW6ztY20dD+dptY+VHjA4a0XnifF86N404NuWERFmZpA6Bf9sJ7rtTN4dCZHO2s8vDOtBx6GYRCLxbBtE1kWkaQohqGhKBKGoWFZFrpeDsuRZRXHcUlnckia+ouKSNV0/E+8iKjhJNLYjktUErFjBroloxphsgUbzawkluhGPH0KNcEKNLOCUsNxzHzgPA4fmcXPf17OTz8u4B//MZ8fv7+PTz+6jX27L+WDI1fzwzcj+ezYjfz7n2dw6MBw7hwr89qrN/DnP89j/brBPLtmCDMf7MMLm27nkfmXMuX+gSxdPoKRo09n2Kh+5OpOwU78jnS+K4JUQSjyWyLiceh2GEmP4qQSpPJFRMNlxNi7uXX8FK4fNY6WM/oTb2wk3tyMGI8j6CZmLIFmu9RERCojImHVQDBiVMs6J4ajVOsWSq6I29ydZHsvnLZ2tIYWpEIjxd7n0zJgMBMfWcGija/w5M59TFi0HLutN1qhiXihhXRtA/F4nmQiRy5fhxmPE8vnOLX/WSRzBV9PoBoxRMUkEJaoCYl+ZkXnQiJZs317eKG+ifrmNl9w6KbSvq7IAwxBVqgJR1BNi0BEwI4nfKBp7tWH+t79cep7MHbaXOav3sCDi1fw4KLlJEtNyDGXkCohmFEieiVGKkC1WIHk/IF8Y4DzLysxfdZ1rHx2AptemsGMORexePmVvPTGOA6+N5XPvnuYT/50Py/tuZY3DtzAfQ8mWLKiB+u3DuLptQPYumsIjz17Jke+mMpXf1vCh98uYsGKq1m86hYeXHgzI+4cxLj7hjJszOWMHHclbWfkkeJdCJjHUaX9G0HjBDQrSDhahWqIKKZMjRBEtHTMZJpuQpSWPqfT88z+NLefSrq2RCyZQdJMooKCaZXzQbzzrpc+5onEkpmCLzjzwo69ydyLLozKls97eNyH97Wiu2hmolywpdgYduoXJrpMvoG6hh4U69up8IDDM7N5WovO51cPKDo31HskqKcU7Sz0+lctbp25FcdxUFXZBwld1xEEgUgkgizLKIqCaZo4jotlOaiqjqqYOHb5GiOqCpKhIZsdwcUdY693kTnx5JOoqupGdVUXDCOKqYVxrDA92/O0Nlv0OVXm/HMNZs4YxPBb8uzYMZqdL43k55/n8sYbQ/nsk9H8+ON4vv5qBF99dTM/fj+Sb7++kT1vnMnzzzXz1Vd3s2nT5ezYeR3LVwzkzbfu4tnnrmXl6qGsfWEsO199kPtnXEHvvhZuuguS9keC0d+TySt0qazAcqvQ7K6I2ikoRgDJiCBqEqKuY8XLxdn9zr2Y+vbTSNQ1Y+eKpBuaSDc2ItoO1VGJqGr46lg9nsRMptHjKSKGxR8rA5xQE6aLqBCyYijpWqxCA7FSM3apjUKvgaRaz2L45Fk8/NQLrNi5j6lPPEO8/XSc+u4ki63lm76VolDbQC5fh+G6WJk0vQf0x03nfLGSdyEIhCUCYcn/d810/dfCUdVPt6otNVJqakWQFQwnRjKb81eXsCghafr/Ch6t/QbS/axBrNn2Bht27eWmMZO48Jqbkd3yz+/mc2gJg6gRJlVnYacjWKkAon48drIbqnkSzd0trrvlTO669xJ2H1jE1z+t48A7D/HyntHsPXoXO/fdxGffT+PBBUWuHXEiG3dexPgpMtteu5S/8Qg79g5h5QvncuSze3n3i5msfmEoz7w4kpffnMld953N5JmX8Nym6cxechujJ1/CZUN70ufsJLmmCBH5OES1K25KxkooVAldqZGDGEkXPZkgXiiSa2omla/DTmR8HYdtJchkiygdAjEvQMgDaE/34RnkOpOlHngkMwUfMESlzEspuus/shYjHNUJhBUCYQVZi5FIl810xfq2jumjmVyhhQoPODwy1InF/bxQ7zTqOWA7J3x5X3e2zHvg4U0Zvw4AMkwb07bQdRVRFIhGI2iagqqqRCIRIpEIiqJhGBaW5eA4LrYdwzRiGLqDbZX/+6KKjKiryKaObKooZkecoBRGiAawYxKKUo0QPoFo+Dik8O8p5sIMvrQHI24+nZ1b7mHfq5M5duQBtmy4ll07hrJ100Vs2zyQPW9cyLvvDObTT6/l//7fCXz44WC++up6XnmlL1s2dWfXroHsfPV69uy7k52vjWbF6sFMnNzOa3tm8MxzYxkw0KS1ewRZ+zecRA1B4QQkNYAgBUmk4uiOimwGSdYaJHIWhaZa0rUZ3EyGYFRBUCwkM0k814BspVCdFIXmNpp79SaWy9ItEvYb7SKyRlQ1CKs6iuMSNcpK0qgeIygZVAoK1aJG1ExgJGtx8w3ECy3E63qRaOrL+AcXs/rlvTz9ylsMv/8hAm4WLd9AuuNTpjZfT6G2nnQmRyKXI1abIdvYgJvO/UJi7eVyepyHbsVJpGt9dj8Ykf2Q3kxtHXWNLQiyghlzSedriSVTaJZNWJR8JfP/b21pbu9FvqUn7f0vYOSEqdw4eiIDrxhK6+n9qRQUwrqJGouTKORQbIWuoZOpjpxCbWOcxtYUiYxKJNqNyuo/EpVPIp2PcP3N/bh3+mU8+extvP3uHNZvvYVjXz7MoWOTmL+sN8ueOZNJM5I8v+UCZi9pYPqcJOt3nM/hj0excm1/duy+jrc/uJtd+0ax59Bktuwaw6rnbuK1tx5m2yszWbt5CguWjWDFmgk8vmoCd04czPmX9CBTkFBj1bg5nXjBRUsYhHQZI5Uklq9FdxIIiuHL0oWIgtaRi+qth52Vqp6XpXPHSufOWk80FkvkMZ20DxaK7vqXl5qQTFVApCogEoyoSKqD7Wb91aUsKGsmX2ylovPEEXMTxNyEb5P3QMHjL7xJwwOPzjJzL4fU5LU7zgAAIABJREFUdlw/AKizmc0DDzvmoGkKUTGEKAoYhoZhGMiyjCyrWKZL3E0Tc5LYVhzbihOLxXEcF9O0y0npilwODDYUFFNGNQQkNUBU6ooQPQFZOp6a6goM9beUartw4blJ5s6+lsP7lvD3n16Evz3Du/vGcuzgWJ5f2Y/vv7iLo/uv4sUNPdj9+ll8/eX1bNrYzPvvX8Hevefy6Sc3cuDAFWzeeAYbNpzHCy/exFuHZnHnhFM5+M4Spj94KQPOj6E7FRSbIoTF33FyZQWmI2LEdCoDNci6xfEndUPUTKJ6FCtpIhoiEV1CsSw0O05ENlHNFIaTxXCyaHYSzU5SaGih0NCMlUhguA5hWSYQjXLcKacQiEapDEZ8MJH0cnFzWNLoVi3QtSpCSNDKxc52BtXJ0dijP/nuZ3L9mCnMfXoDq3buZsKji0h1702isY1MXSulUhsN9a3kskVy+QK5Yh2JQg7Jtohn8uhW3P+089SS3jkxlS2SKzT4u7aomBTrW6hv6k6uWE+xoRlBVrDcOJnaAm4qjW47hKIiUUX9HwnThtZ27Ewd9aeeiZ1tQIqlKXbvjZ2po1tEJqI75U5hUUZQZWRTJZZyMGI6VtzAips4bqwc6xDTiCqVROUTqIlU0Ocsk1Hj+3Hn5NNY9vR1rF53PSvWXMnGl4bz1Lor2frqCJ594QoeXdzGjteuYc0L5zPxvhgbtl7KmwdH8sy6C9l9cDSff/cIuw/czcF3Z7L15fGsemYYD82+mK077mPLjhnMmjuMdZvnsuTJKQy+vj+NPdNYWRXFVYnVpkgUCyTrSuhOgpCoExENKmuinHxSJV27BdA7VsWQoPiTXVQ2CAkKlTWRX7TDJdK1fiWlFwXgOWS9CUQ14v7VpTooUROSCUd1XwfiEayeJyaTbyBXaCqDR2fgcOPJX0T+eSY103J81eevw3o6g4cTi/scSeccUk/fYcccdF1FkiPIsohlGTiOg2FYmEaMRDxDJl2LG0thmeXJIx6P47ouuq4iiBEEJYqoRVH0KKoRRjOrkfWTEJXfI0oVdO1WgWVWMHJ4K889exsfvDOX//zbWr7/ehlfHHuI//huDsf238K+ly9l47On8tHR6/juixE8vSLHkUMXceTQJTy2JMHhg0P48NgItm0ZxPZtV7B82RmsXXctjy+/mUlTL+Wiy+sYcG6GULSC40+pwIx1JSwdR3XoeExHxoqbxNPlW35ENNDtDKabIajIyI5OWJPpEgoimg5hxaI6LBMUDATZISCoHQKeJHWNLSQyWUKRMBFJJCiWn+O7dEFzyuRwLJUlLCqIqkEyU8B2kiiKg6a5JBO1FGqbKBW7U1tsp6GtH/3OG8zEB+bz2LrNPPvqm0xf+iR1p52BEEuQKTSSzhQo1taTzxZpaGgiX1ciUcghGDrxTN5vdPdESJ7q0SPrvLTuRLoWUTHJ5EvlTpHaOgr1TT54ZAtF4ukMhhPzwcOzRJRPteU0f8uNI8gKpeY2zFSBUwecj1toRIll0BN5/tClmm4RmRpJJ6KZBCQVUTOpCgk+j6JZdtkhrpZt87KikUy7JDMmXasqiKerqWsWiGf+SN8BKmMmnsnseYN576Mn2LDlLt5+Zx6bXhrHvEVnc+joFGY/2puFj53BsU+m8uruETy99gKOfDCRzS8N5ZGFvZk9rw+PPTGI13bfzcbNo1i1+nr6nRVg6M2tPPvCDFavm8n4KUN5YN4E5j/5MFdcfzla0iZeqCVRLKHZScJSWU4eEjSqKkMEglGEjiAhWbMJRmS6VoXoUhmksiZCVUDwBWJerKFXy+BdZAw75U8aUdlCt5L+5SUqW4Sjui9f916LiAayFvOt+qlsiYp0JkcylfGvJF7H67/qXvGezulgnVcZT27ucSSemrTzJCLKEpouISsCkhRFUaR/8humi6E7ZDMFspkColjmPxRFIhSuRlEFgqGu5ItJCqUkYeFknHgAQfo3KqsqcOO/4ayzRBYtGszRIw+zfu1QPnx/Kn/+4RE+/2QSP343nY/fG8Wely/hz1/cCX+dwgdvX8menQP54PCVfPzedRx5ewiv7RzEmNurObB3OB8dm8r+fXdzYN/97NgynltHtDPqjgsYcG4LplNFl8oKKmt+hyB3JapUEox0IxCupCYSIKrIxNMZJN3CTmTQnQSiZhFSNIKqQlBWCcoaAUklIOoEoxrBqEZ1UCrf3SUd3XDI5oo0NbdSLBaxHBtJU8uTl2lixuMkMlmS2RxuPI1hxkim8sTdDJYZR1NtNNnBUF1sI4ljZUmkGii09OayG0YyY/FyZjz2JBfdNJxUcztqIkM8U4tlx3GdJLW5AtlsvuywViUk2yKVL/rVht451mP3VSPmVxx65UWK7pDJlyg1tlFsaKaprUc5hMmNU1uqp9TUTKmpmdpSvZ8p4+k/BFkhLEoIslJ2epsO3fuciRbPUS0aBCWDmqhGUDIIKxZVgkRAUDseubwKSqavayi/IVKISvmkKWk6ki4TT5kkszoNrXFqSyqKcTypfA2JdFcGDqpjwLm1DL/tHMaOO5/BV2R5eedUNm+ZyPPrRvDkiiF8+vlcnl5zBVPub6D91Apae1RwyRUn8/CcXhx5dxrvvDeTlU8NZuOmO9h/9DF2H1zGXVMuY/bisSx8chpvvvMyt4y5kWxTkUSxgJ5M4yTziJpDIl2kvVc/8rkSphVH7Dh/ByMyNSHRXw29cGXPGOfEM+QKDTS29KCxpQf5YiNuMocgmf5U4TXeK7rbca00/xuRKio2UdlCkEwEyfxnkti/igvs/PwaPLwVpHMmaef1xJOad/a6eNONqhllX0o0iKqJ5RRzU0dRNCRJwdAd3FiKTLqWWCxOIFCNqok4MRXDEkhnDRJpiW6VFVRWVyAIv8GJHU+xrgsDzzN5bOm1/Om7VRx9ZxqHD49n2eOn8szqPmxYezrPrG7l4IHL+ctP4/no6HXsWN+Xf/wwkR8/H8WRfVeyZ9fF8H8e5c3XhrJz+9U8vuQs1q0ZyvbN41g47yruurM/113dRvc2jXPPP43GljokNUK3qlOoCVYiiCEEMUIwHCAUFQiLUURVIZ7O+DZ/USsrJ0OK1vHo5QpLySDsPxohoaOCUDEwzBjZbJ7Gxmby+Ty6aaAYOqKuIuo6muMQS6aIpzO48XQ5kEcqt5SJERUxoqKIFobqEjfTJGI5mpt7k6xtov2Mc7j61lFceMMtOA1NBAwbt7ZIIpMn7qZJxlNkUlmSyfJaIVo6smNjxcufaorulKXpouZrC7xri+el8LgQ202XvRot3Unni343UCqXp1DfQKmpmfrmFrKFYjmtznYQVc2PhAiL5YoMSbfIlloIiCYnVYXpFpLoFpLKoCGpdA0JVAYFAoKKoFioVgLTyWLFcph2Ht3MYtgZonKZKAwJChFJxY67xJMudQ15dEsm5moU6hIoWpBUSiObNenbt5V+ZzRz8YXdmTr1WsaMOZebbu7BPfcM5KWXp/DGnqm8fXgGV14V5Yz+/8Y99zWxZfstbNk+nA8+eoiXXx7FV98+wU//sZWVaycwbPQZzFkyhhHjLmfZmnk8/swSho68iVJ7D7KNzdQ1tRPPlI1r7b1Op1DbQDyRxfmV7PzXLtpkpvCLJjnPJ1NqbKOhuf0XVnwPNLzH40A6A4gHHh6AeEHKFb+2u6fS2f8GHL8GCG8V6SxB73ye9S41nuo05iaIJ1KomkEwHCpfWtTy1KGqMrpuYhgWumajqRahUKTc6Gar6GYEzQhg2NXYbg3h6G+Q5AoUpYLmxkpG3d6bx5dex+7dU9m3bxLvvzeF//yvRezffwPPrenJiuUFtm/rw5tvns1Hxwbzj7/fxYtre/HU0kZ2bDyHQ28O5bNj41n4SCubNwxh96tjuW9yLw68NYdnVo3hzjvOIemeSOUpFUjRP+I6AqlMEs2KERQkqoIRasJRwmL5EzIUFTvqNUVEVcFNx4nIArKhEJYidA1UE5E1IrJORNYRFANBMXx5cVTRf5F/aVoOmUyOUqmBdDqNpMjotoWsa0QVGUlTMWNuGUASqQ5NThzdcFAVC0nUiQoqUUFFEjTkqE59fXca206lpXc/Gk/tQ6zUSDSRQEmlSZXqcVNZ0uksqUQa23QwzXKsop6IocQcNNv19R1evoRHykmqVW6t7wi06ZyQlS82UmxoJl/X4Lu2k9kcqVyedL6WTG3BD6NSDJOIJFMTjlAVDFETjnQAiI4Vz9K1WuSkbkGqwzLVHT3AIVGhKiQgaiaCUgbjiGwiaXHMWC3JbDO5Ync0K42oOWh2nGBU8Q15djxFfXMbmdo6agv1ZHNFDDOGbSVIJnJk0gVitktbW4lLLjqTq686hwED6rn4omYuu6ye+6dfytYd9/Pue0tYtOQKXn3jHvYfnMawW+PMXXgOMx7ozZbto9n/zkJGjjudy65t5OY7BjJ68jXU98oybMwtDLryEtL1DSSLjeTr2rAT5aqERLoW03BRNYtkKu/rNzoLwmKJLPFU3j+Vu8kc6VydvzJ273kafc88h1yhiXSunlgij2GnfM5DNeK+6vR/AhCPfK3wTrGGaRNPpMhk87/IG/1Xk4VHpHY+43Y+x3YmSz0S1TvhCmK0PG2oUaLRCJIk+dcVTbUQRbnMgZgKYaErNaE/Eoz8HkH+HaL2O4JCBa0tp3D/1LPZuGEM33/3FAf23csXn8/i+z/NAp7k3fdGcuTwUH7+cRx7dg/kyJFL+eGH4Xz37c38/a/j+eGbCfzHX2bz4LQsy5f25bNjM3l65WCuHWIyfmxvLh4U5967L6e+ECIa+T1y9ESKtTZxR6ZL1xMQogohQSMYUakJyR3qPBlBLjuPg0KUoFDmZpxkDEEMIRsSghiiMliFIGs+WIiqgaSZ5S5gvRz5qBv/VPpadox0JkehWCKRSBCJCtgxB1nXiEgigiz5Ss14ogwgQlQhKqqIko4kG6iKhaHHsMw4jp3EsZPUNbRS370nTr6AlEhi5vMkSiVi2Xw5KzaVJRVLIosKoihiuTGsdALJtnCSGd98Zbvlv9jpXJ3fc+qVLLvJcjVhKlssryz1LSQyeeqb23y3diqXJ5HJkshkSeXyuKm0LxQLClEqA0G61QSoDAQJRATCooLtZqkOqVSFJKKqSUTWCIkKEVkjEI2i2S5R1SAgyFSFJEJRE93Okcm3U2rqgxZLo7lJkrkikm5THZYRNYdYIk/3nn1pau1DrtBCLFagWGwnl2khk2rC1PI4Vh43liISCRGOVCMpNQw4u53BQ85kwcJx7H/7aZ5YMYahNzaw5PEbOHh0AcNvr+PqoRY9e/+WS69UGXVXLx5acC19B9qcPjBNvlnj4mvO4/7Z07h2xM2IdgwllsGO1yJp8Y6/ZyLBgEA4IpXLszs4p87l9J4QzNPbeKdcD2i81dJb3zzrvRf643EcqhH3AcUDEQ9AyutOedrxvS2WHfOJ0//fWuJNHBFB9HM4Op9tvYnFSxXzQMMDE0Uty8olKYquq74ITBRlImEJUZTRNI1MJoWshAiGT6SypkxGBsUKBgxK8+iC69iwfiRffjaHt9+6i48/vJ93D4/l42N38f2f7uW7b+/mg/dv5pOPhvNf/5jKKzvP5uCBy/nzz3fy2ac38dXnd3DwrZH85afHmDu7L08svYznVg/nmadGcelFOVLxE5CF3xKzqpCiXVDVGlxXIeZqaLqAYSvlEu8OQVpNOEp1TZhgKOpHFFTXBKkJBhDECG4ihiRFsRwTTSvXQZSntvJa4oGur/K1OyT9TvmsbTnlYOhcsY6YmyAUCWM5Noom+7EEmqHjuDGcRBInkfQ/qUPRMqApquWf+IwOXknTbXQnjp3NYWQyRGIWQV1FMMrEdjKeIuHEUKIiUlTE6QAP2bFJ5Ys+MHjA4bW4e2lV6Vyd/3qh1ExzWy/qm8orS65Yj2bZmDGXTG2BdL6WfF2JxtY2mtq6+9WmgYhAt5oAXatr6FYT8H8mN1lLOGp2GLocwqLS8T2RmnCIUFQsP6LqTx66ncOJNxBPN5Aq1mNncyQLdaixOKLp4KQLpPL1tLT3JZFpJJVrxk3UU2rojWnk0NQ04ZCFZZX1E5YbRzUNwlIE1RAxHZFzB/Xm/pmjuHfqjbT1VOnVW2bchLO5ZWR3rruxljHje/LEUzez5MlhPLV+Apde08TwsRdQao9x2XUXMm3ODC6/7noEI4bq5rHcAmYsh6jY1ISj5dXetNENxzfECZKOIOm+M9dLV/de96z73uvBiIysxfwLipcU5k0gshZDMxP/DUQ6cyCqEUM1nX+eaj1V6f/EZ3Rub/OA49fri1di7TXAdU4dkxWt41SrdTK6aUiiRlRQiEYlotEouiEjKTWIysnUhCvI1tUwavy57Hh9Lv/FK2xcP4Sjb4/kjVeGsPXF8zj23gh27jif99+5kR++G89ffp7Ij9/fxZ++Gcue1y/hkw9v5afv7+HYeyP4+YcH+fjDB/nTtyvZsuUuHlt8Azfe0EbfPjbpZIBA1e8w1BBVlSeTiNsYpoLRcQ4OR7vRpeZENFv3P/lrwiGqAzUEwyFkVcGwTGqCAQKhIKIokkwmUVWVeDyObduoqooslx9V1dEMHcMysRzvhOh0fF0GD8OxSWTK4OEkkgSFaEewczk1XlJkDKv8az2HdCAiEIqKRCQVQSn/xYrIegefopBJ15JO5XFTWcx0Ci2VQHIdQppKjSAQi8VJxlOkY3Fcy8ax7HJVRS6NlU6Rq2vw5enep5nn8tSt+C+yOb3Y/9q6JuqbulPf3EapqRUnkcRNpckWiiSzOdL5WhpaWmnu3v6/Th6umyMSMQhGVARZozIQpktVNTXhEDXhEKJabgIMSyphSUOQHWQ9heHUYiaKlNp6EMvniGXzGIkU8XyRutZ2ssUmakvdSeUaqW8+lUy+iVS2AUlyiMXyiKJNIKwQS2UJqQonVldRHQmh2iaarROM1lAZOI6GliTZgoRs/IF4+iQGX9PC1AcuZ826CazdNInpc65gw44ZTHngGq6/9RxuHX8No+4ewZQHp2FlsohWEtXNo1lZ7Hg5Y6M6JKB0eMdMy/UVvKJi+quhl+/h2fyrg1Gqg1HfJuC5cVPZkn+uVXT3FxZ9SXV8EvVfAYgnTjNjiX8Spl5AT+fCpX81dXjq0l+DSucs084dK511I4qqY9qWrzAVBIFoVEJVTFTFRBBEamqqiCcswsIphIQ/kCkEue+Ba/j2zzv5O3v45seV/PT9DP76/UQ++2gYb++7nC8/G87G9T1ZNN/l6y9G8vWXt/Off5/GZx/fwWcfjeWvP8/ivSNj2PzC5Rw5OIknlg/hnnv6c2Z/lVTqOCzrBLp1rSAQOIlMOk40KhEMRUikkoSFENXBU9CcCHYqSk30BCQjhKgECQnVBCNVhIRqBDHkn59FUSivY5pOPluLqVsk4ykcK46mmCiSiior6KqGYWjYtokbt0gkys1yqq5gWDqaraPbFslsjnx9fcc5tpzNKooCUUlA0WTsmEMs7mI4Noqh0zUQoEYQyirUWJxYKoubq8XNFUhkCzQ2tNKrV2/+H23vHWVpWWZ9s96ZWToq0N0VTnxyzunkit3ViSYpoIiMkUHEgIkRzAEziAJiRhHJkiQnaaDJOUhUzIKYZ3TGmfm+7/19fzznfvp02ziz1jvvH/dquqrOOUV13ftc1772tffaDRtJhwPcPCPoFwS9HDv0yfOcLEnppTlz/QGjwZBOr0sy6JLPjVhYt6GatojlOFFCm07ITF2q/DnFdqeoQMS0JcpKY6a0060mL1m3R3c4wnDcatdlut5gqlZnut4Y80k6vt+h2TRpNDTaksb0TIPpmRqyrmG4Jm7kYboOsmnSVPQyN9YIMd0OdtQnHczh5hnJcIDfKYi6fYq5Rfy8S9IfMbe8nrnl9WUrluTYfkTWHWB5PnW5jeqZyJ6BFtpItkHb0plV2rQ0hYZc54Wrn4du1zHcaaZqu7HfQTkfO/5wzjj3fXz7so9y1dYTufjqT3HIawecctp7OeELH+A9HzuG9ftuoa6baH6B5nVoyh6mmyFrLi9aNUWtVqPRamJaXgUeov0V4KFbPknexw3SSn8zKSYznZC8O19FLYhJiyBKRUXyXAAiWhbVdMrFuJ0nKpPAsXPC/aQB0GQkpPD0ECSpbljVzowAp0qurmkYhoFp2miaQaslUa83aTQatFoNDFOm3tydpXUR73rvoVx0xfE88PhZfO+HZ/DbP53Dn//0Gf74u3fz7M/fyn/+6SP85umjuW3bAbzx9bvxq2c+wH/8+RR+/5vPcubpe3Hz1qPg/7uMH/3gixz3oQVeeaiO5eyGHz4PN3gRLenvmJr+W3SjNVa7GuiGQ6NZbg5bjolmSqUIzZhiqvl8atKeTDf3YE19D2Zaq2mqs8hak5ZUp9aYxbKMavzc7faxTI/AT7BMH6ldVh2qqqLrKpZl4Lo2QegQxgFR4iMbCqqlodk6hmOTZGlJmEYpWltFabWR2k0UScY0TXzfxw8DDMdG0lSsIMCNY8JOj2w4RzG3QDG3QDacI+sNWVxcZjSaZ3HdChv32YfRyjJOHhP1CtZv2cxwbkS36DAaDNm0YSObNm1ifnGB3vyIufUrbNn/AAbzS2WQUFbKzk13HNiclFWI7Y8dvXULy41IOyX770UpSdGpcoDEbosThPRGcyysXYfl+WhWGVsw22wxXW8w22zRlBUkzSSIu2Pm30DRnao9C5KUzmBYPZ8XpQRJOVZ03RTTjNG0AMsOiJMOyyub6Q0XccIUO0gw/JTO/BLZcJ6w0yNIC5JuFyeKUG0TzbGIigQjdKjpbRS3HF8bYUBdU2lrJrtPTZH3usw0p1H0BrI+hRc3kY0Xodsv5Iij9uXEz7+D/V5aEPVqfPJzx/LBTx7DRz71YY5421t43p5rCIs53KRPS3Gxg3Lh7YV7lgkBa6ankHWrUpjWW2qV+SIqEGFTKC66MBoSug/bS3GDvDL9ESY/ZRpcgunEFYBMtjACPGYbMrNNqeQ8dt5DEUSnuPQ7e4kKpWm90WJ6psaaqRmmpmdLs55GC1nRiOKUTrdf+X+IuEhF1SvOROTO7nzyTkZTmqUp747uvoh9XxZw4pdfy7W3fZTf/OsZXHftfvzxd8fy+2eP4fHvvZ7f//pDPP3TD/DQ/e/g3/70DX759Je55ab3cdEFb+W0r72ejx13IO8+Zj8OOTij3dqNIG7hxyqur6DpTVrtWRqNGrIsYxhGCSC6iWEY49ZKpi3VadSnmamvZo+Z3ZlSpjAik4bRpK7UaBvtqp2R1dLjRFF14qSo1tcNu8w1KSMsdIpuB03TSNMUL3DpDgdMtWvMahJNq9RymLbFqNNj09wSW7rz9DQXZU2DThCT+jGN6TK+cjAY4bg+0/UGbhxXx0sSvKQM8wqSlCBJGY7mWbeygbUbNjKYXyDr9ymGQ7pzcxT9Ad3hiF5/SLc3oNPt0+sP6c/Nl5zEunV0hyP6c+WCW29USs7LoLAyaTDKOgRJihel4zFyTtrp0h3OV3oOwXcU/QGaVVZX6zfvxcLadeS9PkGS0pQV6m0JzbKZaTTZY80Uqm2XBKmqM9WSURyfumIhWwFtw8ONCmbqCqYTk2dD8mxIkfaZ6y0w15mnH/WI1YTC6jEI5nnx5oOJvD7D4Qay7iLpcBkrLnCLLl6nh9ftEnR7uHmG6rnMttuotl057suGPZ7ulFvELUVHs9zKVMt0HezAwY0cgsjFT1xWT78Qyaih2m2WNyzyzmPfweFHvgEvSXjBnmvQxiFRmlXyOatn6qyanql+FtP1FvWWWoGFaF1E3q3Ydhb2hILzEEAiWs4o7RImnao6mbQtnHyMeJw427NqdwEeQk0q+AxB6AnfUVF1iN0XYQY0OX2J4pS86OK4fgUU28FD2Qk8GuNTgoekyBiWSpBomP4qRusafOj4A/nunZ/gx89+gR88dQw//sFR/OSpd/Crpz/Cr5/+JD956uP8/Ccn86tnzuCRh7/EiSccwgEvsQiC5zG1ZjdU9fkUuYztNLBdA8sryUlFU0uD2kYdSZLQdZ1arUa9XqfdbCG12kitNu1mi1atTq02Q609S9Ns48QOZmCi2aXvab3ZYHp6GkXRaDRatFsqpuVhOyGGWf4ZhGkZ2enY+L5PlmUM+wNkWaalyHh5guRZNG0d2SnDuHtRylKYs186YlPYZeAkpFZAoNrI9TamYpDnHRy3NLIuhkM6o1F1eqM5eqM5BsPxmV9g7YaNrGzazHBhsQKM/tx8Jdrqz81XjxPAsbhuheX1GxguLDK3tMzC2nXMLS0zmF+g6A9Iig5xXpD3+qSdbjVJibISPDqDIb3RHMvrN5D3+gwXFhkuLI4BJ6+eW4jF2qpGU1ZoKSpTtTpTtTqKZZVeLYFP07RpWQ51xSHIR7jJENvv4nhdHKfAd3LysEc/GTGIe3S8jMKI6asd8mbOhmQjG/tb2LywH51ogSJbxI96+NmQuD9PPr9IZ3EZv9Mj6Q9R3TLfZ/KCCWu/STevSVdzob+oQpeCmHpboa1q7LFmitlmq/o5qKaFpOmV1YTY7RG8T70toZollyHiKkXrIsBDuJNNepvuDAQCYES8g3gOsXIw6Xc6Ge8gnnOHacvO4DGZrSLAY9K0eFdcyKR/h6abRHFKmhWYllMBxfZR718Bj5ZUhkrpCpYr0Z+3WdyocdCrQt7zsb342GfW8fijH+SBu9/Kr58+HvgOf/ztN/jPf7uQ//ffr+a0r76Ow16b0e/ugaX/DYb2fJqNv0M3Zuh0XIpOiG5qaJa5Q/7LbL1Gq9VCURSmp6eZnZ2l1WgityVUWUGRZNS2hNRqYxoatm1imTquY2HrGmpbQm/LuLqN0TbQmhq24pD5Ob14SOIVRE5GEXepz7bo9Qb0si6WamJrFqFfLiP6aYqdJlhJTNzvoRsWuRezNh1w9Mv/kZPf9RFImbymAAAgAElEQVRe/9JXMow7FG5MFiR00w553iGMEoYLi1W14SUJflpWG2GaESfl6QyGLKxdx+K6FbrDEUnRIev2KPoD0k63moDEeVGRmXmvXwLQGCgEEPTn5unPzdMdjsi6PZKiU0V5eFFMlOV0BkPml9eysmkzm/beh7UbNtIdjhguLNIdlpoPw3GrPZf+3Dy2H1TRH+LyNGUFxbKYlto0dI26aqB5IU3ZQbcTDCcnyRYwzRRTTwjcgjzsEVkpVssgNgLW5Qscf/QnOXL/N/CKdS/njQe/idM/ewYnf/RUDnv5G8i8Ho6Z4Lkpvd4iRWeIafkEcYFmuXSH89Wl3NkbdJK83Dkaobp8ThnNYHk+TVmptoYtz6etajhBWC0CKoZJvS2xZrbGVK1ebR0LYZ54DQFawghoV1kuk0dUDkJMJjQ72ji0a3L8Oyk+mzR/Muxg1+AhkuCErFysugsg2dmcWHAcYtwoQqujOC1VpWOv0+1r/eXziajIllS6oQuy1bS8Uokq1+jP+RSjFuv2Vvnkya/k/MuO5uatx/LbZ07jhmvfydnffDWnnnQA+29Zg6XtxvTq3dDk3Zid2Q1dfSFxKOE4Epat4nsOpllK5GVdQxMtxhg8ms1SdyLMhwxNxzYtbNPCMkxs3cBSNNRaE6et0l49Q6CahKqJVVdQp5rYDZ2OGdPzCtZm8xywYX9ee+BrOHDDASwk8/SDPmtHawnMgEDzSO2YQdwjsiPktobjhqUhsGYQZh1sy+dl+xzEZ973ce644Fp+tO1Bjj3irWR2SGoFpH5MFqbY4yQ+P052CR5BklbgEefFuO1YrLZagyQtJe7jCYioHOK8qNoL8Rihy4iynKzbozMYVuARZTl5r0/e6+8AMoP5BUaLS8wtLbPXvvuxvH4DK5s2s7hupczSGfMVaadLbzRXBpCPVaYv3HMVe05NV6HrNUmipZWTlHLZK8LxCywrw/d7JNEIS0uI3Q4H7/8KPv2h4znntLO48IzzufC0c/nOVy7irkvu5OpvXME9l9/F7ZfcwsM3PMjZJ53J10/4Gq/Z/9UsFUssFIsERkwa5HTzIY4dECfFLtsCceEEcEyeyZJfNZ2Kn4myvPp5OUFYJTOKkHkxcZquNyqRnKSVSXOiwhHgIS79ZGXwXOFQYiIjxuyTLmONtlYB4GSEgxCgiQla5WH63wUP8XHRpoiP7Wxw7Lj+Don39Uar4kzEc20Hj+ZO4KGiajayYjA1M01bmcbyp9j3oJwvnv5OLr7yOL546uvY9t1P8fWvvoE3vr5PFv8Ns2t2IwlfiGU+H9tYhW3WcBwFRW0xMzNDW9Jw7LJ9KBewlNKRTNdoSWXL0WqVUxLLsrBtG89x8RwXx7IxdQNdVjCaEvrqBv6MzB67/S+ytsUhG/bjg296Fyd/4FOcfsKXuP7sy7jhvKu5+dvX8fhND/LPT/6Gn93zQ7ZdcANXf+tSLjr9Qg4/5DD2WdoLe1bDrRs4TZPMz4mD8h9SjNd8L+Ejx36Yx297iJ/d8Rg3nnU5H/+nD5I7EQv5gFFnwMJgnn5/SJyUl9CJIpwoqngPEWAeRuVJO92q9RCLaaLCCNOsSg0UIWBOEOLHSQUko8WlquJYWLuO9Zv3YsNeW1hev4HR4lJVhoudFVGZFP1BVcHkvX4FOOKd1oti3DCqJOpOECLrBi/YY09WTc9UZb0Y82pjv1THSunkCwROF0tLSLw+r3n5EZx28uncfPU27t92P/fcdCc3X3ED15x3OV/8yKncf9W93HbhNn52+w+5/9I7+POTf+DRa+7lx9se4wvvPZEDhvvQ01LkPVqs6y2zNFgmCwsU2cQdjzx3BpBJcnISMHYAE91C1q3q/8GPE8I0Q7edsbiwXfmXCMJ4ptGsJPotRa0uuHgdoTkSqt6/WvmMp19ixC4iLUVertjQFboR3fJ3cCYT4r/nBI+dvUqFkEmQnSIichI4Jpfj/CAijBJsx6PZkqjVm1VrU01tZIm23Jo40riiKc1hJcliZrZJs11Ds2YphgpHvHULp3zl7Zxz5of54ilvY+OKTrO2G42Z3WjUdsPS90Rq7YEqTeM6Br7vo6gmrZaB6+Z0Osvk3UVqLZm2qpQ+qJaJoqllBowso2kapmmWADKuOgxNR5FkpEYTearBmSd+hUu/cCYf+sd38uUPnsCNZ13Osw/+iD88/jS/e/Rpvr/tYZ646UHuv+p2nrr1Ef73z/6N//zRv/DLe3/Mrx/6BY/f9ig3X7qVa865ipcu70/WjohaHoNwRGgmpPEQx0nQ9RBT83n3W97LLx7+CU9ufYhzP/N1PnjUschTDQo3JrR9ijin1xuU6mDbwQqC6thhWF1EP4jwg4jucFTxFyXh2a2qhKzbK6uX8UUWAeiCtxAAEGU5QZKSdXuMFpeYX15LbzRXVSOTPMpgfoHeaK4CkO5wVFUj3eGoqngEgDlBWLVaimGy59Q0a2ZrVW5yFKfouomqWPS6c+iKz+yqNp6W8ooDXsu3T7+EG6+4lYdu+x6P3PkID932EPfefBfXXXQV53zlW3zwqA9w6Tcu494r7uZH257g8avv5+lbfsDjV9zNE5fdxa1nXM1njzqON+z9SrYUKxy48mI6fkEeFNiGXwLWeHNVmA1Ptgc78w2TrY2sW+i2V7V1AkCEJcF0vYEXxZU50kyjOda3yDRlpQSQcZUhnlv4xIpVAWEBOSkcm0yUE0I+oRCOs14VsD35WFF97ByW/VfbFjFhERJ0wWcIafrkxuykYbJ4TBSnhFGCaTnUGy1ma41K57EdOAR4NManVYHH7rvXqNd1TLPUiNSaq5mq/y37HTTg+pu+xZNP3szem7u84Hm7YVtTKNIerF79d+h6k7ZUQ5bbY39VvTQ2mdFotFx0MyOIhtRaMpKmYrulRYBpW2U4lF56i2iahq7rZasyblkMTUeXFcyGwk3nXQU/+yPP3vUD/vz9X/HHx5/lT0/8ikdvuI/vnnkVV37jO1z9zcs4/6QzuejUc7nvstt45Np7+cHWh/n3p/7AtWddyWM3P8y//vBfuPabl3Pq+07iZUsvQd1dJdIS1KaLrvgoLQ9T9jnsZUfw84d+ym8ffIanbn2Eb5z4JXzFYiEfkIcp/bzHcEyGumFEVBRERUHc6RB3OtXeSF6UZ/LC571+JQ1PO12iLK+qB1E5DBcWWVi7rmo11m7YyGhxid5ojrmlZTbstYXN++zL0sr6HbgQ8fjucFTxGSJQXey0iFFtmdZnVAIxwb0ohlm9+840Sv9cTTOYna7RqisMihF600GbNXnFvq/iyvOu5e4b7ufRO5/k8bue4MZLt/KFT57KW1/3Jl665QD2Xt5MbGSoMxYdu8/hLz6MMz9xGnefv5UfXHkvD5x7I/9239M8feNjXPXFCzj9k1/iza94Ax23QxH16XUX8IPt8vxJglK0BZPAIhbYKhAxbEy3BA7x7yLAQzFM2qpWSfRFy1JrtWnKSjV9EiAhOBcBHgJUJj1kJ8FDXP4gLieA4nsTdoUCbKrViZ04nMlq5jkJUwEYQpsxGQsp/D0c16/8Pzw/rMKe2pJCnGSEUYJh2szWGhV4VHEO/wV4NBoGmhahqj6r18wiKU3a6hqayt9z4MvW0h/4OE4L02yiKDPI8iyWXa7uz9ZrzMzWma21aLQNDDvBdjtISkBLCbC8nHq7zHZxfQ8/DEqPEcvENE1s265AxLUdAs8nCkJCPyDyfBLT5+wTvwa/+DO/vPspHrjiNk5+z6f5p1cdxSHrDmJLdyMjq8dKtpaR1WPO7PHSxRfz2s2Hcsyr3s5ZJ3yD8085h9888iy/fugZzvvMt7jk8+fzzY99lZVwmZE3R2p1yYIhkdNlkC5x5KFv5tlHn+UP3/sVf3jsV1x3/uUUbsxyd47Uj0n8mGBc7ammVVozOk51RBJgZTkZhCWYjFWrQipeToG2tw+idXHDiCBJK2I1zotqZV4Y+ojnEqSfHyckRacCk95orqpahGJWtEy2H1T2gyKVUHytIE2FVL3Zkmg22ziWiy6Z6C2DUEs46nVv48pzr+F3P/5nbrhwK5967wnst7w/sRph1UxcyaLjZSz2F5mfW0GVPfSmR6pn5K2IA3tbOP39p/CDy+/hsYtv5wdX3svZH/8q3/nSt3nHa9/OynA9C/0Vlpc2lZutE+CxcwsjjIfFsqD4nJB1u2FS8UyW51cLlcJqMUjSyoJxqlan1mqPly0Vaq121bJMgoewRhBBUMKcaVJ5KsAjznqkxaBqcQSPIb62WtKckLmLcW5T0rePaieVpULsJSqJnfdYBDEqAEc8RoxoRXvj+WFlmCweOxnTsGPb8pfgIUleddptk7Ys0ZJnaCmraCl7oGizKGoTWWkgKw0kuUFLalYTm1q9iaSZ2H5Zoml2SFtzaGsOslFeJmccS2naFm25nPpomobjOJXwKktS8jQjiWJCPyANI3pBxhVfv4hf3f9TTv/EVyjaMSOrRyJFLCSLaDMGnhTgtn28lkukhOR6Qq7GRHUHZ43Ba/d5NV//xFe574q7ePTaB3j2np9y+/k3ct7nzqKj5BRWj/lsLbHdZS5d5oD1L+XRbY/y2wef4a7v3MK2S6/HqMs4bR1D0vBMF3sM6E1ZYarRoCZJrK7VaGka0/VGae031tqYrle9+4tfYBFsLoK/BKC4YUSYZtXEpegPyLq9ceZqUFoOKCppp4usGyiGWT1OtDppp0uYZtWqveBcBvML6LZT7bHsvnoNth+wx5opTNcj7XQxXY/VM7O8cM9VrJqeoVZv0m7LGJpJ7KXYikM/GPKdb13KA1sf5I6r7uQliy9h4Awp9Jz5eI5A8hlEXWIzpNcZojsR2WCRIOgSWBnmrEVS99ngzvPul7+FC0/4Jt+/7gGe3PoQt15yE6d99uu8/MWvpJcvE8elMvOvgYd4x1YNF8uNqnf6OOsRZZ2qbRGVmMiClnWjAmRBGAt/XjG2bkilL6zw75i81I22Vh1RfUwCjWhdhJ9skveZX1pfckdj7cf2VDmz8gypt9Sq2tnlqHZSbj4ZB9lqyzuAhwCI/7vg4ewIHpJS+mUoq2kpq5G1JrLaKiuSMXBMgkdbVUrHrVa7LPM0E8MtZdpRUeCGQXl8D9O2UHUNRVMxDAPbtnEcp+I8fNcjiWLSOCHyfHzN5qT3Hc8fn/wtp37gc7T+vkGmpqRmjisFWEqAq8dYiocpuziqS2TExHqI3/ZwaiazfztNVA84+tC38czdP+F//+TP/NsTv+fx6x/is8eeQM/qMwjmWRlsZv1wL/YabOGuK+7g2Xt/xr/+4PfcdsVWQs0htQIiJyDxYzwvKG0PLJuWVnp9tDQNxbIqRy7x72N5fkWACgNiETcqgEX044J7mFydd8OIlqKimhZOENKUlUo1KpShimFiutuX9QRACcJTgJek6cw0mqyemeX5L9q9IgYFMKmmVUnUZxpNZmsNFEVDVw18K8RuW4ziea4+5yoe2voQt112G6/d77X0jB5uzWHg90mMhLlsSCfqsLJ+M8XiMm5vSF2z8byMxOvSdXq4UybRtMPbX3Ykz9zzIx7d+iBnf/5MXnfQ4bzqZYdTm9LwvALf/0vwmOQ5RGkvyEZhBxgmHcK0qCoPUfW1Va3KsREk9SR4iHamqj6aOx6hMBWthgATUXkI0lR8j1HarcauveHieN+lFDKKNkfRnaodmqxqJsng3Z7L6XznakSMZQX/8X8GHtoEgDQmjlSukkvWrsFDnqIlT9HWmrTU8jSVBg25Tl2qUZdq1Np1TM+iqbRYU5tiqj6NbCh4sU/SSUm7GXGe4UUhtutg2la1vWrbdpUnYxgGhqbjWDaB5xP6Aa5pYbU1TvnwZ+HZ/4fTjv8qxhqd2ExYGq7gOymmEeB5Gablo6gWqmLi6B6+4RNoPp7kkGgpYSvCn3E57o0f5P5L7+APDz/Lo9c+wKNbH+aoV76VzOzitkJ63ogt/S3ceN53ufc7t/Prh37BDRdeRWoF5bjWjwmdAGOcsaPbDqbvY3gedhiiu2V0qOmW+TuuV05PwjSrRrJBku7QomTdXvW5Sb2HGNE6QVj9sgtyT6hCxYWw/aB6DSEaC9OsujSKYVaPnW22qLXa7Dk1zZ5T01Xc6aQWoiHJ5bturYGumyiSiqnYmE2DpWItN168le/d9D22XXQTh7/4MPpmH321htOwcSSXhd4Cc8NF1m7YjJ5mrDYMVskKYadPkvTpJkPspouyu4S1SuPYw47m21/6NrdcdisP3vwIt1xzFwfs9QpcM8f384ps3LnqmHyHF23CduPhjCDJS0l/mlXtmiBDDcetKsHJCFjh6SqiXyddxKZrbWYb8g4xk7siPScnLkFcVHyHIEvz7oggLirAE4IxUYFMVjmC/9htV/kqYuS6K/MfofX4HwUPpV6ecfUhyca4+nB2CR4ttVEBxyR41Nqz1NqzmJ5R+meoTdpaC9PWcEIbP3RwQpu818WPI0zbwrDMivsovVRLwtS27YrrcCy71HzoBoHucNrxX+Y/fvonvvvt61jOl9CbFnkyoNddQNZs/KTAcIPSq0PRMAwL1/YILA9P90jtjLlkAb/mE0zbfOgf38Pdl2zjsRse5rEbH+LMU87igPUH4rcjFtMllqNlvvihk/nOqd/mp7c/zp1X38yG0TKLxZDl0SL9vEc49mLJe328JCntCfMcwyvjDQzHJYyS0iF/3FIIPYaYdoixofi44CUEiEwqSMVERGg7xDQlynIUw6y4E0HECnLUCUKK/gDDcStQEdWOIAnLtrKshgTXITaFZxrNUmvUllGaGkZDZ8NwE7dfeRuPbnuUred/l9fs/So2Fhvp2z20GQ21brBueQPrVzbTm59HT1OmLIuW55OO5lGtANdJCM2MSEsYhXOMvCHvfN3RXHX21Vz/7Rs445SzecMhbyY2Cnwve86WRQi1hH/G5HTC8ROCJCdMi2okPll5TObY7Bw+L9pKWTcqs+PpWps1M01m6hIt2cCwA9wg3aVQbVLzIb5XkWfrBmmlNg2TTuX/IQBEcCoim0e0ZTuAhzg7r9jvvBz3PwMe2q7BQ5aQZH1cfVi0JX2X4NFUWjSVFg25bFcarTqN1iyN1iyqLqGbCqatYVhljKXl6ESxR95J/gI8HM+twENk5wZBQBonJFGM73pYholjmISGywffdAy/uPcp7r36dtZ11iLNqEyvrmM7Ibrtle7iYYBsmsh6Ofr1HJfQdgksj+ZMm9aUzMAf4tdtkrrPqe//DD+89XFuPO8abrjget531HvJzYK12SJrwwU+/74TuOWc63hy6wPcevkNbJpfR+5E9LNuVXm4XlBe0jTFCgKCLENznIqA8/ywJE3HVYEAiDgvtqtQx8IwARZpp1tVD+IIcZngQQSv0R2OKrWkAI7JEbAAqf7cPE4QVloR8b0ESVr1/6J0r7Xa7L56DaumZ6oKRdNNGo0WUl1BbxnstbA391x3N4/f+jg3nHc9r9zySvad34+95raQWCmeETE/t8zi0gpxv4eZpqxRVaZkFTfvIBseQVCQhF1St0tmFXSdAQNnyKXfuJTbLrqFp279Pl897qt0zT6Bm+1y0iIu56QJ9GQ4lhukJEUPJ4groPaiuJKiC4GYAA5xhCG0aAtFxMJsQ2ZqtlWBh5j0TIrEdnWakl5VIKJ60i2fMOnQGy5WgFKmy/kVCTtTl5iabVVk6m6T4i5xJluUyQ1a0cL8n4GHPAaEXYFHYzt4yAaSbFRf15JrFedRVhwlcEyCR71Zo96coSWVnIimlSIxRZFwPZPBoMeGDSskWYobBliOXeXemrZVpdjFcVw6trseoR8QhxFREJZtS1PlNVsO5se3Psq2C66nMGKGyQBTsWg05fIdPE2xAq/cxLR1PNcm8lwix8GzbOIoR5Md9LpBx8yQ/77O4fu+krNP/DoXf+lcLj7t23z06A/jNh1iOaCvZ3z941/g+9ffx4NX3MJjtz3AIfsdROHGjDoD8qj0Gc2Lkoj001Io5iVJ2b74QfmLabtlhTmuCgQ4COJUEKOTCtJJi0DRznSHo9IzdYITEQSnrBs7KFJHi0uMFpeqcW2YZtVoUvxdcDCm62F5PpKm4wRhNb1ZPTNbTR3E5KFWb9JuqJiSxZbFfbj7u/fwxG1PsPX873LQ2oPoGF1G4RyJk+NaMbJiIOkWqudSUzRWN1qsaUrYcYZmh2XEohUR2inSGp1Nwy0UasGHjnw/W791LTd98xq+9p5T2b+3D5GTPWfVIUhFYQtoOmFVAfhRTnc4j+VtF92J9kWAwyRoTB5RjZju9nX8ya3aSe3HzrL0nUVrtaaC7cWkxaBqsZqSjhdmzC2uVHyIABYx0RFgJdqX3XYWeE06oE+6g03m0v7PgIc+bl1aO4FHa9wm6Ujy9q/ZPm1ZXYFMS2rTbLdotJrlaTRoNGq0220kqYUiyeiagms7ZGnM3HDE8vLy2DjHw3adsbGOgqRsF4iFYVjGYFqlyjTwfDzHxVBU1JkWL1vcm6fveoL7rryFDdkC6/trWRosYRpuVY7avofpWbi+RRp6ZKFHbJs4mobtBHh+wprdp4m0gDmvy97ddXzojcdw9ZmX8M3PfpV/OvxtJIpPpgS4axQ+euSx3HTGpTx23V08fvuDHLLfQeg1icDycPTSxjGMEjqDIWFehjSJrVrTLQFEONkLRl9UGuUGbLyD0nSS5xBAIYjUOC8qjsQJQuK8FKd1BkMUw6wEUJWr+xgYRJiTkFkLTkP4voo9D0GWBkla6R+E/kOIpqbrDWTJwNZctizty53X3cUTtz3BjRfeyD7DfVD2UDHrNnrTwjQCVs/U2WO2zqwio1kuXpRi+6VVgDF2JJ9a08RQPSwpxGn4KH8v89Lhi/nFth/yw6u+x6WfOIsN1gKRlT6njkNcVFF9GHZQ6S2itMvc0jr8eDs4u2FUcRuCYBaVxiRoWJ6/fZw+QcwKYdfk1OWvitTGVYuwh5RUC9uLaUo6jp/QHy1tX+IbV1eGHVQ5MWIpr9HWSsJUXOxmS9pBdi6EYIIHEav1/2NtiwAPUX3sAB7qTuAxrjzkqfGEpb0DeNSbjTF4NJBlGVmW0XUd3/fpFh16vR55mpX5L5aJORaIaYZOs92i3mxU0nRd13EchyAoWxld1cqt2kYToy6zb76Wp29/jD888nOOPPA1uHWdflyQxhlhXAKH5ds4nk0YuWRpSB75xLaJqSrjX4gA2/CRptqY0wr6Hk1O+9SpPHHrg3zv5vs48pB/RN6jQd/KWHS7fOqo93PGcadw63lX8/MHvs9rDnwFynQTz3CwTQc/iIjzjN78iKRbjFuzshqxHa8S7dlOeYlFfz1JYoq/C43FpFxd7FuI9fkSOMryuzMoxWmL6zaMdQr5GITKRbkgyTFdD1kp/V3XTM2UOSqGxarpmdLWYbbGHmumKn1I+bh0h1Gx6XqsqddZUy/NgTTVwjV89lrawh3X3snjtz/BzRffzAFLB2DPWDgtj/asiufG6I6P6ns0TQPN9gjTctEtTAvSrEcUF+iax6C7SBEMyM0uXb3LEfsdxo2nX80f7nma60+9hHXW3H8JHpJqVdWHbvllRozukBcDllY2knb61c+l3N8pd3acIB4DsTcGD38MHGJVIMIJ4h12a8TrNSWd2YbMdK39F7s3Oy/viRbKj3LqLRUvzGgrJrYXk3dHO2hCxAauEJ+JkKlGW2O3nXmNnfmOSePjKi1OU6k3GxiWWQm+TNui2W5VfpqWY6MZ5RKauOhtWUJWle2LdYpcLqmp0sTZ/vGS62hXm7eC0yj5jbLamPQBEa+jaCq6aVR7K5JUenAOBgOW163FG2s8vMAvvT/Hx/Hc0iZx3MpMTmEEkWq1NfpKxE+3PcLvHv4pR7/qTRRGxLrhImkYkaYxpm1guCaWb+MFLmHok0QxxVg3UpdlaqqCbfn4ho+0qoE9o/Dmlx/GPdfdyvlfOYtX7HswoeIRyx59NeWSU8/m7vO/y1VfOpd7Lr+Zt7/mjeg1Bc8sneqDLGFx0zo6CwPcyCNOI7IkLce4potj+aRxQa8/V17ObrccW8cxhudheKUxz2QbE4RxJWkPo4QkFRu2Q5wwwYtz/CTH8mPCrOyX896QJO0SJwVr121i/Ya9WFhcodMd4nsJ3d4Ix/HKN6mWxPRMDUXRmJ6pVW88lufvMIVQbRsnigiyjDDPmWm1kIzSA3bjyhbWjzZw+dmXcdvlt/DUHU/w1le+hZ5d4MsusZcgyyqG55Av9JE8i2jYR/I87DTDTUsCs9VWca2QXjqiG/RYKtYycPocefARfOm4L3DTBVs57+SzWQjn6XZGOGFJflpeiBPEhGmBapah645bOthbto9peZVnrK7ZqJqF4ZSeJ2kxwAnistVxxuv0Y1MlywtL0jUspzqmG+ywgLervZlJRahu+ZWgq9ZU0ExvB73G5B7OpIhMEKXP5QUilucabW172zIJFv8d8Gi0muimUXIUioxhlc7omqGXnILvIasKs/Ua07Mz1JsNFE3FcuwJhak0ASBKdSrwGLcmO7cn27dx27t8LlXXSrvDcWti2haO5xIlMVmR44dBBRyOt91sWBCoAjxs16mApXoezaInx/z81sf4wyNP8+7D34bXMOgEMYaiYtsmjmdiegamZ5UgMuZSTN3CMCymm01WNeqlJ6Vi4LZMlD3qvONVR3L/DXdw0odPYDGbw21ZLEQD+nrGR444los/dwbbzrySbedexesPeBW+4hB4pcgomx8QDwu8TogT2sRxSJGkJEFIYAa4hkfgJiRpB832MMKg2rx1ogg/LScn/bl5kqJTtixjD1o/iAjCuFw7SDOivIvpRbhRRlz0CbMuWW9Epz9fBj/pDrJiEicd0qxHGGTYVoAsGQR+gm27SJLC7Gyd1lgx2myWBtKT4CGMjCXDwPT9atkv7vfwkoSFxXVsWNnM4Ye+nusuvDu56F0AACAASURBVJZfP/Esf/zh7/nix05hn/m9mEuG5FGBrpcuYPFcByMP8AZd1DjGznPi3oDOYA5FNUmjDvPdBXK3IDESMiPlg2//AFeccyVXn38NRx76RsymxWC4WLqMFb3KrSzt9DHd8aV3x8cOsC0fy/QwdAdDd9B0G3NMbIrKxHTCKgtlcv/EC7NKrSraB8F37HJjd2KqImI+LTeiKenoll9pNXa1qj85Yp4cO+8MHII8rcBjZwD5r8BDVpVSkTmuLCRFroBEM3TiNKnAo9aoM1ObpdFqVgbBf+3iTx7xue3VRwkgk0CjaGp1VF1D1TV006jAQ1x8AR5Ft0MYR+V0Zfw5wzLRDB1FK//fhCmx47kEUUgYR9VjYjekr6Y8e88P+fcf/4FPv+vDGFMSvmYiNZropkaYBfiZX3ppeqVmRFE0pJZKq6lU/XvghaROyCjqkWsBX/n4STxxx0O8763vJtICzLrOKOqTKRGv2vgyzv7UV7n/kpv5zYM/5ri3vIelfI7A9stlsUEHI3bxuwmaY5Qtk1+SvrbmoI5jGCTNxPJLsIg7HaKiwEsS7DDEjWOCLKt8PURLIxbrhLjLjVJU18dNc9LBiLQ7IO+PyHpDTC/E9iNk3SIIU4IwxXFDLNtHVUziKMcwLBRFY2pqptxTma2jjPeiJsGj1mqXGg+l9PEQcvvRyjriTof5hbWkccG+K/vx5eO/xCPbHuaRGx/kpguu4zX7/QOb5jaQheXr1eU2Ruxi5zEzmsKMojIjKRhuQBQXrF41i6N7xE5Cx++yZXELy/larjjnSn7yyM+48vyrOeLQIxlm88zPbXeBj7IOSdGjM5jDDxKCMMX1IlwvqioQkYRYudaPL6u4jI6fkHdHlbdGpQkZr8AH45wWMd2ZrDB21nCIlkXk0tpeXLl/TUY0PFdrIzZpnws4BFFbEaZ/DUCeCzzaslRdNllVUHWt+tO0LUzbqloH8fWTIDDZZkyCiGhtRAWyc/XRbLcqkNAMvTq6aVRHtEwCSISWozfos3HzJqIkLt3AA7+auMjq9hZJPIcX+ERJTJKlpHlGkqV04py+mvL77z0Dz/4H3/zsV9FnShMgXdUIIp+8X5D0EqI8xovCMvzbtEvzY2W7ctfRbaymijWjsKW3luvOuZRrz7uMdx35TjpujlnXsRoGYdPl1ZtfznfPuIwHLruV3z30Ez599IfpOCmGXBoF+92MZL7LaMMSfhoS5TFFUZDnHeIox3FLwxdJt7GDmDDPyfp90l6vGu0anofp+3SHo2qEW9oLBhVZZwUBlh+h+2HlkeonOUFakHYHBGlBdziPGybESVGl2JmWhyIbRGGGrptV5aGqOq2WhDRuZR3Xr8RTlX9pu12pZtu6TjIobRPjpKCT9wm0kFM+djIP3HAfT93xBPdfeyeHH/haNo82kbgphu6wanaWaamJ4tvUVAXJGvtqhCmD/gKNWYnETRnEfSItYhAO2GtuCxecfhHf/c5WvvXFs9g0txeJkzM/t5Y475L3hoRpQZx3KfojPD/GDxL8IMHz4wpAdqhATLcScwkAmbQENOygWn2P0m4paU+7O6Td77xuL0BDCNImBWyiYplUwU6K18THBXfSko1dtiqTbVE1qt05amFXbczO4CHaDPGnAJFK5j1edRctgKprSIpcEZPPxVWI81zti/j65wIN8Zpe4FeVhOAtHM+lN+iz195biNOEKInxw6CqPMRafktqVy2LHwbEaUKaZ2RFTppndJKCqO7wzH0/4X8/82cuPeNC1BkJz3RxXZe0m+GnIU4a4MZhKYP3AhzHw7F8bNMr82lUA1+z0aZbzP7dnhxz2FE8cesDHP/ej/Hal76ajl9gNg2UGZmw7XHYfq/k7su2cfdFN3LXhVs57k3vxpyW8Y2ShZc9C7+fokY2Rjj2zfRLVanjhqimQ0PWWdOUaKkGhuMTJCWpWXqOlr1/UvToDufJe0PivFtNJaxxRWH5EXYYYsURyaBP1OsiOzaq55L1+/Tm53cw82mrZXJgrd5kjz1X02xJ6LpJfbyj0m7LGIZFY+z5alpOVXmIxTABHm1dp63rBJ2ChZUVkrTDaLBAbfc6n3n/p3n4hvv5xX0/5p4rbudNLzucjb0VemGX0E+otdrMtBpItsF0s0lT1qjXJDTZooi71FbVsdsOPb/HSn+FrtPhQ0d/hBsvv5nzvnYh53ztAjrekMTrMhwsE8UFWd4nCDOiuCAvBthOiONGBGFGEGb4QVqu77sRthNi2aX5smq4VWUhhFiifRFJb38NPHZWsu5KzSpEapMAMmlPOEmIinHszlGhk9XGJGhUIrFJWfp/FzzaslSRkaJdEOFDsqrgBT6266AZerV01pLaFdgIAHku0nOyotm5fRGfn2xTdq5CwrEAzPFcsiInyVJst8weWVharMAjiMLqexWti6ichHBMVB7iMWmQYOyh8NQtT/AvT/2Oay+4huaqBo5u43kBcZ6hWBqSraFYRml3aNqYpo1luDi6i2s4JF5EZocEbYO+EXPhl8/kqXse5XUH/AOL+TyWbKM1dUI9INUTDt5wILdddAPbzr2G28+/nhPf9XHsWY1O1CEvurQsE7eTMqO30AMbzSnjHHWj9I9QLY+6YjHVkksxURATJwVhWuBF6XhykhFlHYr+iLTT3+FzThDjhkmZFhfHWHFE1OviFzlty0RxHfLBgP5CuYIvFrrq7dLPZXqmxt+/4EWsmWhVZFml1ZJwHI9arVHtTomxrqg86rKMZBil8bBt4+UZ/YUFsrxHYIes+ttVHHPE0Tx4/b08uvVBbr/kZt53xLGsL1ZYP1jPoBiV7vXj6knTbVTFRJVM5IZK5ufI0xL6rM5Stog+rfHyLQdz0nEn8/37n+LLJ36dfzzkSDYs7EMW9Bn0l4jickrjBylhlJMXZQi17YSEUU4Y5TsAiOvFFYgIzYdYi5/cfhXRnX+tbZlM6xPVg5j8mE5YTUhEJIYQjk2mzAm/U/FcYhzblPS/aFMEcEwGScma/Zcr+f8d8GhJZfBQo9WsLm+z3cK0LSRF/qvTFkmRqTcb1dkViAhweC7ydJIX2RX3EadJBQCdXpe8U2A5NmEcsbR2mThNdgCQXRGoQrI+yXe4vodveZhrdL5/y+P89vu/5tarbqG5qoFreyW5GJc2/aptoo1DqXXDwtQdbM3FUR0MScNVTLy2gVdXeeuhr+fOK27kqrMvoetm2G0LrW0g1RVSLyPSIg5a/xJuu3grW8+8ggcvv42T3vUJvJpBaIVkeQe/yBmsLNFZnqe7OEfW71a+pVl3QDacJ+rN4eelDDnLe+RZjzDKqmxb2wnwg4Qs75GkHfw4KwEjTCpiMEiLUrnqO1hxgJcnOFFAmKfkvS5hmlD0e6imUVV/ApSnp6fHbm0q9XqTVktC08oIjvbYO0bTzapimW22mG22qqBwYW5khB5+muI6IaZioUwpfOqYj/G7x57lZ3c9xe0XbeOk95zA2mSJvRe2MCrm6HdH9AfzRHGO54QoTQ1Ltpl54TS+7KOslqk/f4Z1+RK5lnHG57/FWV88l5suv5V3vuFYcqfPQfscSjeZY364jizt0e2MSOKSFO725vD8BD9IieKCaOy45e1ifV/W7OqdXzVcZM2uqgexifvXCNNdVSPic+LxAjSEjmPS4Fjsp5hOWMVRTlYffw04JsFlt8kV+0k16X8FHoZlUm82qnf9RquJ5dhIilyNSkXLYNpWNaGZqc1Sa9SfE0AEsbqr6mPn9ua5CNckS6sWKohCoiTG8Vy6/R4vPuAlO4CHOAIkwjjC8dwKPAS4CNMgW3OI2yE/vftH/POPfs+D2x5AnVWIw2xsA1jyHNXmrhfgOiGuHeAbpW9pYkXlYpvuMTAjLv3aufz0vif45ue+Qqh5GG0T1wpp1mRcw8du2rx6/3/g4evvYeuZV/DTWx/j1PccT67GWC0T0/Kw4ggriUlGPfwixfTdscubVf6SxDl2VGD4aVlaezGhn+A5Ibbl47kRadKh35sjTTpEcV6Sf2HZw4uqJCl6REVRVlWORZinZP0ug/k58l4XWdcI46hywVc0tbJ1bDabKIqCJCm0WhK1WgPH8ZDlMi9HaIgm1/RrrTaSYWAFQeXJ6mYxQZbQakkYsklz9xqf+8AJ/PLBn/G96+7jtgtv5rSPfpl5Z8SW4V50/C5zvQUWF1aIo4ItK3szTAasG6zFbdssJPOM/D5+3eaVex/Cie87gcdvf4zHb3+CD7ztw6z0NrH38ovp+iNiu2B5YSPdzojhYJEiH5T/PSqrkTjpEI83aCfzegV4iDS3SYGXkIb7UV4pVCf3Y0QlIaqGvDsiLQZEaRc/yqtWRlx6ww6QNbsSf4mJi2Z6SKpVeaAadlABVKVJ2Wn0O+nrIYjSHVbyn2uLVojEhMJUiMRqjVJnISkymqFX8m7BcYgqxLQtvMCvxquz9dpfgMBzTVtaUhtV16qKoC1LFfCIVkhUKY7nVhffC/yKII3TBFXXcDyXJEvxAp/1GzcwGA3p9nukeUYQhVW1IY7l2FXbEsbRDi1O6ES0X9Dk3JPO4jeP/ZIn7n6cxIrxrYAoStBtBy8Ky6pDM8iyAltzSL2UQPPpBQWjpI9Zkzlk84u55qyLuPRr53L+F77JoXu/FGW6jVxTCL0U1woJ7IhIi9jUXeGGs6/k/ktv4ZYzr+G4N7ybRArwFLck4TwXIwpx8wwrKL0ibMsvgSAs804NJy0TwTSX1nQbvWXgGwELgyXyqEMnGzDsLWCoDkncIQwyRnPL5Fkf3XAJo3ysaciqLdDFdSuMFpeI4tJg2fNDfD/EMKyqskiiFFXWWL3nGnTVKEfUlsPq1VO4ro/vh9RqDWzHK42yxxu3XhRX5kZ+muKnKZrjoAcummMxPT1LYIeYNY0Pv/X9pWvbpXdwxwXbOOmfjmdDvI6laKFcLhysMDdYS6+YZxAPWdtdy+b5zWzor2fo9djYWceXP3oqzzz0M64/51ou/sqFnPP5c3j5pkN48dqDWOltZtNoHwp3QOJ1GfWXWV7YyKC/VGbD5CPyfEQc96oAJcfP8OIOcTEk7c4RZn3cqKjAIM561cSk6M1VGb+i6hDydkGMCstA0ebk3RFziytVwLjjJzts1IrWRwCBqE4sNyLJ+4RJ5y9I1bw7Qrd8Zhsynf489ZaKG6RVxTEJMLsJBalQjE5uz06SqJOLcfVm6Zshj02EJ8lRzdBpSe0KTLzALz02ZKm6+P8d8BDPLy60pMg0Ws0duBWh6bBdBy/wq+pAVA5BFFYAlBU5QRSyvG5t1crEaVK1I+IxAqy8wK+qFtG2OJ6LZ/oYqzUu/9ql/Oiup3jyzido7dki9TICLyZJc1atnsIPA3w/ZM2qKfSWTmyGpGZMoocspEPecfibOecLX+fbXzydb332K7z50MMxpiTmsiGJn+E7MbJkoLUNrIbF/gt7c9fFN3LvRTfywCW38uUPnMRyPI+vBhimR9Lpkw4HeHmGZtnEcUoaFxRxlzTqkYRdfL+DKnvsvXYf3LZNYkQsdxYZJgNG6ZCF3iKu5tFJeizPrSOLu+RJj8BNcJ0Iy/SxrYBub0Sn28c03NJ4OcoZDufG1UzE3HCRPC0wZJPEj9HaOs//m+fRmm6htdUyblMzWL16CkXRsCwHRdEqFaxm2dVYWLNKVzQhtdcci7alo9p6+RgrJDNj3nvkMdx83g38YOsj3HjGtbz/1cdQNFPWhkus5OtZyJZYO9zIQfsczFsOO4rDDj6MN7/qTZz8kc9yydcv4PZLb+KO72zjwWvv4arTL+fNLz2STfkGDlw+kCNediSv2f91bOxvYd/llzAsllgYrbAwWmHYW2LUX2Y0XEuaDtB1Hy8ssL0U00two4IoHxB35wjyAU7cQXeCqtqIs14VCC4ucph0diBGHT+pKhjBb4iPT3qRirGsmJzYXlxVM6KdEdL5MOmURlnjca4gU+OsV7U5aTGoNCLCdHnShX0303Iql3TRpkxyH9ul4mrVyohKQrQnAjwm3cjF313fq7623mzswIE8F3jIqlK9hnh+0cKISYhuGlU/LdojwzJRdY0oiSswUXWNIArLrNUsZTQ/R5Kl1bRFaEEmwUJoO0RLE0RhZRxkaw7KC1pcedpl/OyeH/ODu55EWS3T8Qs80yfwQuaG88htBdfwGGQDcjslkF3mwyFdK+VD73wfd333Fu645ka+dfJX+Pxxn2Gv4Qrr+8skbkKe9DAND1UycVQXp2Fz1MFH8MfvPc2v73qKx6++ly9+4CTmvD5Wy0aWDNwoJczzMhpRM+jkXZYGS8RmhN12yLwOqd/D02Ksmsn6fJGDNx3AQev3Z7lYwKxpqNMy/aBLN+gwTAZEdkziZzi6RxIWDHsLHPWmd+A7McP+PEvzKziWT+RnJFFOLxuQhTmplzHIBhhtE7kmk7sZ0lSLF/2vF+KoDpqiYxgWsqxWVUgQRCRpThDGlZ+H2PvQXRcnKqc8mmPRUCQkvfQyNSWTnldw1CFv4O6Lb+X+S+/ghzc8ymUnX8gHD3sfJ737s5z0gZP53EdO4VtfOpetl9/MTVfcxKN3Pcovn3yGH973fW67/BZ+eOeT3HvlXTx2w8M8fO39nHn86Xzm6E/zuWNP5NNHf4p3veaf2Ge4P5uH+3Dg3q9gv80HsbLw/9P2nmF2FdaaJj0/prtv33EAxao6aeeczj6p6lSWSllCOQdQICebjJHJYGyTDZhgkiSQQBJIQjmgHEA5IAkhENkkY6772u6+M+/82LU3Ja4xnr49P/bzQJWqJHi031rrW9/61gCK+SZKYTP15XZ8vwFRtPHyVUynhGqGqGaI7pUx/AqqU0Q0PGTDSSqFUn1zEsgTv5QxJOKzB/H0JfZuxOcS4tYnhkvX8WtcaWiml4xxVcNNbOhx8E9dRkqAFFc38e9lOvkkUT3O84h1k4ygckZ0dfubW7LxuCxezY/PJHQ97NS1n41f7q6ejthpGrcUsYksFjv/EXjEWkjs1YhBEUcHdvWVxIaw2LORL4SYtpV4TSzHplAqki+EFErF06qNWBw1bSsZyzqei+t7yZQlbm0ESURMS2T+qZYVjy/hiyOfsnvN65g1BlbWwFYcVEEj1asOz3RJ9UhhZFR8ySGfsxkQtnPzJdexY80WDu7Yw861m5kxehKtfgOB7FA08/iGj2345LIKpuaSt0KUbgKzp18JH/yZPx/6hLfXHeLOS29F66Eg1cjkslFZKig6np+nd88aUj1ShFpAg1OmbJRodJsY1jaSK2ddxZbF69n+ynoOrN3J3jXbObplH0/c/TATB43BqlMJZBc9pWJk9WhjOCWjZjVGDRnNwTcOMWXsVGzFwZY9PN2nId9EYObxFB81pZBX85TMAlfMvIKpIydTNkrkFY/e/60X6W4panunkSQFzwuwbRfbdsnnC9hOZImPDWnxen/sPxF1/RudpRjgOB6BGdCSb+TKqZdzaOUedi3YxKkNx/n89Y84vvYIJza9xb7V+3lz2zHePfghp458xMEdRziw7QAn9rzFyT1vsXPFdj7ae4otL77G0bUH+NPRLznx2hEOrtjDskcXs3/lHo5vfJPVz67mtitu57IZVzJz6kWMGjqB9sYBNJTbqVb6EAaNaFpAfWMH+WIzpltGsQuoThHZKZAzfNKyielFGaKSauHly7hB6bQzkF2rgzj1q+tI1g1K5IsNSSURZ3EouoMblNAtP5nexJpJLLzWpsUEMPFWblzxxG1JLMjGQDmze02SKCYqZrLJe4ai6skx6lg4jf/5uzSQ2MjV1WcRH1CKxc14fKtoKpnOpPKuesbfg0csrn4bHoIkopvGaYau+HvHwmZsBrNdJ6oUOke0QZinVCkThPnTLOmxvmHaFq7v4eeDvwsPKSVhdtPYNGctnx34mPXzV5P+5zq0Whlfjf4y+6aLp1oYGRW5e4ZGs8Stl1zPxvmr+N2dj/De4ZO8uecgMydMI6/YODmDHv/tLEp2AUu1MQ2PbEbGMQMKZkj2v9Xw83Ov5F/3fcjhxVs4sfYgN184G+HHOeRaBVWJPASG6VIuVXFUB0c0ceo0vDqN/vk2fn7hDWx8aQNfv/0l7249wvx7nuL4hn18tOckH+5+m32rdrJz2WbOH3kuzXYDdsogVPI0eY0IPQRSP04xacRkPjv1OY/f/wQFs4jUW2VgyyCMtIVWpxEoISP7jeSB2x5kx+rtHNp8kGVzXuHFxxYw+9IbsOsszvrPZ9Hjxz1Jp7P4fp4wLBIEIb6fRzesSDNx3AQeqmkhGQY5Ve0MdpapzWUiA55uEtohRkrlwtGz2PHSJjY+s4q/HPkjfAgfb3uf/a/uYcPzGziw4SAndr/L3i2H2Lh8C0//5jlenrOEd/a/yzu73+bDPe+y+pnlnNx0lA+2neSdjcc4sf4Irzz4IisfW8aBZXt4f/u7vLvjJA/e8Qi3XH8nF0y/jNHDJjJ4wCgG9R9JY0MHhhHS0NSPsNSC5UXVhu6VMfL16EEF1SugO9EeUNdpiqRauEEpET7/Hjx0y6dU30y+2IDjFymUG3H8Iqrhki82nCa8xtOeWJCNKw9Zs5NEsrgyiR2otlfADyuJG/VHZ/VKqo+4heldl+MMTY8mAoqqJxVHLJJ2PSsZ32fJCVIyGo31jq5GsK4LcPEEJq4Y4gnKPwKPWCeJYwLjCYysKtSm6k6bzHQVTA3LpFgu4QV+8vFY+KyvNpwGj1jUjTWT2NPx99oWNaui/kBkz8IdfLjzXbYt3ky3M35EXnQw0hp53ac5rKfql2gwC4ztOJsti9awbdF63tt6jN2vbmXVouVMGTeJshtS9UuU7QIdDe24motj+Qk8NNki1AKs7jJP3HAP/3P/x7z+zCr2LNrKjbOuJ/ODNL1/XEcuraIbkTXaNj0cyaLZrXDJ2BlseP5VTm4+wqbnV7PxhXXsWbKD3Qs38cwtD7H9hdUcWrGTPx76iK/f/IT//vYXzLv3KUY0DqYg+pTkPAU5QO4uIHYXuHjKRezeuJsFT7xIc76V1nwffDGg2W9jSPNQbr/yDh6542FefuoVDm8+yN61e/nyxOd8/fZXHN12hNeX7+TSaZdQzlcwTRtRlLFtF88L0DQjSeR3gnxnrEG02q9YFmlJIiVGE55uNT1w8i7FYpE+jX3Qeolce85P2bd0JweW7OIvh77i632fsXfR6+xauJON8zeyfdkuNi/byfL5a9i4agd3zP4l5026kFuvuo1FT7zEqV0n2PXKNvYu2cHXBz7l9ztPseOF11h6/wKenv1b9izcwe6XtnNk3UG2rdzJ/GcWcdO1tzNl3AxGD5vI2FFTOXvoeNraBtPQ0Jegs/LQvTJ2sZF8tZ1CSwfF5j6ImoMfVnCDUjKRiQ1hsc/j77UtkmoRFOopN7RQbmihUG5MzifEsYJxCxLDJ/4eXUfBsdU8BlPXz8XVkKI7dO+VSu7CdN2HOSOmvaoZSfvyt9LFuoYkx+Do2rLEDs24pUll0vTs3SsRTi3HTqqTfwQecfUSaxKZXDZxn8agii3ysRs0NnwVSkWCMI/l2Pj5IIFFtamRfCFMWpZ4Ge7b05W/J5gaooHwX9PsX7yLT3a9x47FW+j9f3SjKHmoNRK2YFDUA9qLzcy+5Br2rtnG8U37mHv346x5/GVefXIh7eUWarr3xhI1Rg4chp5RUVMyTZVmNMVElgxEQcNUbPKqTynjsuz+uXDyv3Pi5Z3sXbiV66dfQ+qf66g5M4WQ0ZAVEyEXWeAHNHWwddl6Pj/0Hu9tO8ybK97g8Ku7WPrwSwzQWxhqtzF74mXMveVhVj6ygPe3HOGT19/mo51v8cnuk9xy4fV0uM0Usi52rY7ZW8WoUbn9qlt4bclGXnl6CS1BO1WziY5CP569fw5LnlnKmhfWsvr51by2cCMf7H2PXct2cnD9fr488jkf7nufzw7+nvf2n+KRBx5l6tRzEr3Dtl0ymRzxDzIvLCQti+FEi3t1gkBtLpfAIy1msAyT0AnI/qiWG2ddy7b5G1j/u+UsuWcBrz7wMot+vYBtL2xh+RMreOy2x7nhgp9z3oSLGdJ3FIP7DKc5bMOX8zQ7LVw7/Wqeu/spXntuFU/9/BHW/HYJ2+e+xoFFu3j1/oUcXbaPt1cd5t/e/TNv7TrBzo17mP/MIn529S1MHT+TcaOnMXH8DCZNmkW/fsOptgwgX2rBKTTiVVooNPWl2NqPUktfDLeQVAPxONbxi0nK+vcJprFA6uXLhKVq8rXx2ch4emJ7Bbx8OdFC4qlMbIGP256usQKWG5IVNUwnT0ZQE52kd10u8ZEkpxdieGi6mcAj1jfio05d25jaunTi7eg6ZYlf7niEm8pEN1TiMa7tOqftkPw9eMRwECQxaUdiwbVrNdNVMI0nLVkhR74QJgJpoVRMtJDG5qbTNI+/VX0YnQlj3zWqtRUb9yydfYt28tXeT3n10UXU/KduWN1l8jmbsurzk3MvZueqzexeu40/vPURK59dzJxfP8llY8+jxawnr/t4jk9TuYqcEVFzMtVSNK1w7IBcVsbUXHwjwBNcrG4S8+96kv/n0Occf3kH728+yk0X3IBwZoZA8Sjn69EUk2xaxFJt1i1Zzf/89E/86eRnfHnwA5Y++iIXDD2HmQOm0iyUac3mKfVQyZxxJgPtZh678V6+Ovgh/8/bX/PXo1+w6dkVnNMxnnqxgJd2sGpN0j+o5d4bf8nOFdt5/oG5jG4ZSYPWwOaXN3NqzymObH2Tu6/7JZ8e+4zlc1dwyaRLmdh/ImPax3Dv9b/m9eU7WTNvFfvW7+Gvn/2Fpx58Ele2UQUN1w6orYkuDcqKRj4sJj/Q4kyP2lyO3plMtB0belGotapFN39rFX511Z1smreWF+56mudueZI5t/6Ouy++g9suvJXJ/abQ4rZRMqqUvWbydgXHDCl6VTqaBtGvYQB5OaReK9Phq6A5fQAAIABJREFUtzGudTQD/Q4uHXEBc+56im0vvMaOBZvYOHctRzccYuvSzRzfeYy3dp/glblLueaynzFuxBTGjJrK1KkXMGbCdAacPY5q+yCChja8SgtepQWn1IQd1lNubE2qing6ElcGbX0Hfu+o1nLD5KWPQRN/fW1aTNobL18mKNQn7tPYVBYfejLsILGtx2nvXr6chAVlBDVxqfauyyW/LvF5KIqGLKsIgpTYhQVBIpeL5vGZTI5MJkc2K5DLiQhCdBxJFEUEQeg0/aSoqYmSvHr16kUqlfq7T9zS9OjVM1lEi6clsb09dqvGztO49XF9D13Xk7DidDqdXLfXdR3f97FtG8uyME0T0zSxbRvf9ykUCpRKJQRBiNLRRfGb05KdJxdUVcUwDIIgIAw7Q4SCAMuy8DyPgpmnmi2x+4XtHHzlDXa9sJFeZ/yQ0eWBzJ7+E5Y9MZ/jW/bx9s4D7F2/jVfnLuaycy/CTGsYaY2msBHfCiiGJQr5IoZmIgiduzSmjaabBEGIIZuYOQOjRqWv1cw7G47w0aYTPHvzw7z62HzGtg3Cq5MRu9USyBbZ7ilyPTNMGTWJfVv2sHrRSq4670oa7Xp+eMYPEH6co28YHaRqlUPalJAB+RaEH6WZNmA872w6wq456/hy09v86+sf8/TPHqY+V8TPBji5gOyZOebc+zv+9eSXrHhiMVPax7B+7kq+eutzjm5/kzfW72bZC8vpU+lHzZkZbDmgrdSXPuUOrLTNiNbhrH9pLcc2HeIPez/i0LLX+emESzBqVEKrROiXcb2QbC4SuD3Pi27n+D6abkYBRJaF6rmIuhppIaKGLhjYGYu7r7qDT/Z+wNb5G3h3y1u8+sQScv+UpqxWqHeqlIMohyPIl3E7S3zXLVEut1AqNuFaBfJehbZqB0WnQtlroOJ2ZnsUWrhg6oUsnvsyv3/rE/7l+Be8/ODzrJ+7kg0L13H/7Q8yc+pFTJ16AeMnz2LgyAmMmDydEZOn02/EOJr6DaXadzDl5n6ElWYq1VYKlSpOUECzoqwOSfsm7Mfy8gTFCoVKFdsPk+PYovqNmKmZAaJiI6kOmhmgW3kk1SEj6GhmgGGHmE4By/3GdyJrLqJiU5dRUA0fxy+jGj69agV+3K2WXrUCgmyhW3nO7F5HTjLRrTymU6AmJZEVDc7qkfqmbZEkBVGUyeWitfF0OosoytEuhqye9sS/VhAEcrkc2Ww2gUddXR21tbXU1NR8LzxiTaNXTe9kHCurSgKPWICNXaJxlaPqWhTio+uda+4ZBEFA13VM00RVVXK53PfC49vgiOERA0TXdTzPIwxDCoVCAiTXdSlaIa1yE7vmbuHr3Z+z6pGXuWzITJ666QGOr9/NiU17+cv7n7Nq7iJmjZ1C33IzoREgdy5gNZaborFmWCIMi2i6GQmxmorW2XrZtoutORSNED/n0Ndq5fDKPXy5+xO2zl3LwoefZnClEa17LS1uATerIvVMY6ZVbr32Jn5x4530+OfupLtlUGtVmvOtNOdbqfm/0jTZjfRzq+TrFDI/rEGtkZg0cAK7l2zl2KJdfLLiMOz/IzueWkerXMVN+3hyAbm3ypo5y/m3U1+zfcFadry4jv/x3td8cvA9lj73MtdcdA3NpTZM2SVdK+HZRYpePUWnQkEv0Ba2cvf1d7J72Xa+2vE+H64+wou/fI5Wq5G8WsDSPSQ5iku07Qgept4JD82Isk5NE8WNNBDFMFFkk8AOcbIuN1xwHcc2HeGtTW+y9rmVLH70JdyUTcWuYMselukRFCvR/k21BdML0Z2AsNJItbkPpfpm/LCCH1ao1DdTKjfSWG2jtaWDSrmJ1pYOrvzpdSxbsJQv93/IiVV72btkG8c3H2Z4+wimjp/JiBGT6DNoJKOnzWLktFkMmTCN/iPHM2DEeAaNmkh7v7PJl5solBsJyw1RcFLnYmKUqJ4/bUu3UKni5ovIukVGVMjJGopho1v55ImhIKlO8qiGn7z0MTwS74nqkBUNFN3DsENkzaU2LdO9V4bedSIZQUc1fM7qkULWXLKiQb7YSM+aHFnRoFvPdJeV/L9RXfTuXUttbSo6riNI0Z2MTI7a2lS0/ZjJ/Lsnjv5Lp9P/EDxis1jsUo3HqplcNtE94jSvrtMRUZaSc5Dxy9713oqiKAk4DMNI4BHDoFQqRcE8XcDx7UfTNGzbJgxDwjDE8zxc18VxHEp2gUJtyMdb3uNP+//AgrufZd4dT/LG4o3se3ULxzftZdnT87n+gisIVQe1TsCUTCzVpr5Qpb7c+L3wCMMiclbBl12anAbGt4xm18LNvLfxBIdW7Obx2+9nTN9BNNl5vJxCr//6I6pukclnj+f+O+5Bq1PQUypmxsSo08mdJSB0E3FzHnbKYGixnZlnj2fK8Il01PfBSdksuPdZ/m3/Fxx4ZgN/2f4xH617i0FuB14mIFTLaDU6Wxe9xp+Ofcprc5fzxYH34V9g4+J1nDNyGvVeA9kaidCvR5MdQr8eS/EwRYemoIlQyTOkcSCrnl7KR+uP8cGqw+x/ZScDCx04QuSmzWSlKArRsnBdF0OLIK6qOqbrIRkGshMlimmWjabalPP16LUGs0bNYO3cVXy6/yOObjjEjle20ua1EGohasbAdfKUGpqiGIJCBTcsky9XaWjpQ0NTO/liQ6IhNLf0pViqUi410tLcl8ZqG+VSI/06BnPe5Fmc2HiIT7af4I+HPmHTi+uYOXYWoVNPe/sQ2jqGMXLSdCbMvIiJsy5m5JQZDBs3lWHjpjJ0xEQ6Bg2nWGmiWN+YPIVKlXypHr9Q7owoLOKFJbywhBMUkh2jeEFR0T1Mp4AbVDCdAqJikxUNJNVJIBFXHzE8DDtENXxkzUXRPRTdQ9ZcBNkiI+jUZRRq0zK1aRlBtuhZk0M1fHrW5KhU2+lVK5ARdHrW5L7xeaRSGerq0sl+QRzUIopytCXqeDiOh66byeeS9iOdTuCRzWbJ5XLkcrnvhUdcUXSd2nStNmJR9LQowC6j1fgFj08lxH8OTdPwPO80eBiGkbQccRsSVxldoRMDJYaSpmmEYUgQBLiui+/7WJZFxS1xw7nXcuCVPby38QR7Xt7B3iU7+GzfKVY/+zLXTL+UsuoSqg5WTqXshoRuAUlQsfTI9ek5PqVCmUKhhG5YUeWla+iduorv5yMtQLQpawUuHD6Lo2v2c3TFAZY9spC59z9BSbPJSzpaXRZPNGgvNnLn9beyZtEK6u0SdtYgLwcYdTpGncmFky7iZ5feyEuPvcDmhas4uesg7x95l82rNnHbT2/lmilXsPG3y/hs9VHeWbSHj9efYGrHJPJCgbxSQuohs+zJxXz8xtvsWbqF9984wTu7jnHZ1IvJdsuipHUsPYg2Tq0Q3yujKy5qzqQaNOJJHlbaZN69z/D28v28vWQPuxdupdVqxMo66IqNbkQeD8MwsG0bTVFxHAdFifJWRV1Hsi28YjHKVlVtQreI1ENmfL+xzH9gHh/veZ+v3vycQ+v2M6gygEAJMAQb3ytErUIYOTx1JyBfrlJubKVYacIPKwSFekr1zXh+kSBfJvBLBH4pqTyaGtup9yrcd9VdfP7GKb7Y9wHr5q3k4bseYeywSfhuPc3tgxk0aiJjzz2fKRdcxrjpFzBq8gzGTT2PSdMuYMLUmbT1HUhzewcNzW2UGpoScMTw6BqHoFnRXpETFPDCEn5YSaoK2ythOgUU3UNUbGTNTSoRRff+XfURW+bjr8lJJlnRQFRsBNkilVXpWZOjLqNE6wyKTc+aHMVKCxlBpzYtU5OSvnGY1tWlkzCWbFZAECS6d+9JTU0d2ayA1LlOns0K1NTU0b17zwQc8UvbFRyCIHwvPL49qYlh0lWIjWES/3tsBNPNCAaKopDNZslmsyiKgmFE7YyiKAk4dF1P4OG6Lvl8nmKxiKZpib4RgyPWcOKqRpIkwjDEdV1s2yafz2OaJpWgwjkDpvLc7c+w8bl1PP/LZ3jt+dX86qrbGVLpi1krY6QkPFnHlnSKfoGiX8CxXKr1zbQ09/l38BBlKYFHdD/GoOAVKVtF1J4Sl425iK8Pf8ZHW9/luTuf5L7ZdyP2SlMwPAqGR8kKyHavxRMtAtkhkF2a3XqmDpvEzVfMZs5Dz7D4qZd4Y+1OPjhwkkPrd7F5yWoW/O4FFjz3In/+/V/Y8cpmVt73Ip+uPcbhedt4a8k+Zs+8ATftY2c8lO4yz9/zDJ/vPcWhtbvY8OIK7v/5LxF7ZMn2yKAKOopsRhF9lo9lB9hWgKE6eLpPaOSxcyZP3vUIH64/xvsrD7H5uTW0mFXMjI0iGhRLUQ6IrutYloUqK9i2jSRFdnVB0xBMI0pA8wNUxcI1fMyUxblnT2PVs8v5/b4PObrhEOufX8OQhkFU7Aq+HmIabtQWBAEZSSMjaeQUA832yRcbqFQjiDh+EUk28PwiYb6CY+fxvSLVhlaaGttpzFdpUevZ8vwaTm07xitPLGTVi6t55N4nGHH2RIJCE4NGTGDo2CmcPX4aIyaey+QZF3PepVcz68KfMnHaLEaOmcjgYaNo6zswglXnkls8rm1p70+5oSXZPZE1G8MOEnNYXHFEN3OjCiOuLETFPg0kMTwst4hhh+hWHscvo+geGUEnKxrImousuaRzGj1rcvTonU1gksqqWG4R3cpTk5I6q5Now/aMdDpL/MTtS7wmHS8tGYaF1pmGFQmp2b/7fB88vr1xG09XYiNY1yW7GDQxPEzbIpuN7spqmoZlWcmdFVmWyWazp8Ej1kNieBQKheRzmqYl4cZddZxYTykUCol+UigU0HWd+nw9l4y+iKdufpwjqw+y+pnlDC0NwKlRsFMqBc3FFhRMWSXVq45MKtrlSKez2JaPZXp4jk+5WKFYLGOYdmS5N3SMzpGw7+fxrYC86uNlbW676Cb+cOATPtv1ITsXbua8CTPI9UpRsHzay01UnJAGr4gv2Si9BfqX21nx/BI+fvMDju44zJ71r3Pe2Bk8/otHuGDsdMb3PRtf0LEVB10weOK+3/He7pN8vvVddj2xindf2c+Rha/zxK2/RemuodWY+FmPZb99iT8f/5zNC1cza8w5DG0dhNArF92Mlc3I1BQUk4NCjhst16mCTmgXKFoFnrr7t/xx14d89toJts5dx5DyAKysg5hVCQuVyF2qaRiGgSLJWFa0ZKeaVmQSM6IzmrrtoMgmvpWn3mrg0kkXc2zTEf5w5DPe23mSDS+sZXjzMEpmiaJTwXWibBLZNKnNSmRlHUE1I4CYHkGhnkK5ET+sUCg24Lghhu5iWwFhvkK51EhDfQstlVb62M38bOpPWfPsq7zw8DyWL1jJ04/O5adX/IyOASNo7X82A0aMZ+jYKQwdO4XRk2YwZeYlTJtxCeOnzGDytPMYO2Eqg4eNorXPgERvicXQAYOH094xiFJ9cxIYFFvNba9AUKhiuUUU3UM1fGyvhONHB7gF2SInmYiKnVQZMTzi9iUWSnOSSU4yE3hkBJ1etQLdeqbJSSY1KSmBkRtUSOc0alJSlzyPzslK1I5808LEMMlmhWTqEn88/snc9YWLtY7oZsr3wyMWP2MHamwsi1O9Yh0kXliLR6uyqtC7d28kScJ13WQSElcQ8bW3vwWPIAgoFArJ578Nj1gAzuVy1NXVUSgUkhYorliqhSpXjL+Mwyv2c2T1QR67+WHkH+UoiC51P+xFa7kRU1YJPR/bjCoey3KQFQ3HzaNrNr4bnAYPSZETeJi2RalUQZcMHMGi0a7nkdkP8sH2t3ln/TGOrz/EI3c/hFArUNutFkswEHpm6PZff0x7sZkHbvkVW5du4K2dh/nrx//CI7ffz1XTL6Mguhg1MlovkVC0+cF/+i/Rxq7mkushMbJpGK/eM59jL+3k1JIDHHpxJ4semE/mn7M4KZc2r4U3Fm/msz3vMv83zxDILkUjpOxX0GQrStGyPH7Uq5aajEi+XI3MSaaHlNOwFYe8HvDCg8/y1c4POLpwJxufWcXoluE4godr5aPsT8tORGtJEDEMI5pGGSYZOTralFOjuyayZFDwIuv95EETObXrJO/tPMlnBz7m9WU7mDxoIoESkDeL5IMSphuQliQE1cQOijj5EoJqJvshflghLFWpNrbhegVkyUBVLMJ8habGdpoa26kWGhndMpyx1WH8+uq72Lp0M3MencfD9zzOsMFjmTRpFk1tgxg4fDwjxp/DkFGT6Dd0DAOHj2fYyEkMHTmeydPOY9LUGYyfdA6jxk5i0NCRtLT3p1hpwsuXaWhqp6m1g6bWDoqVpsSfEZvA3KCStCzxY9hh0pZkRQNBthJR1PZK2F4pgUhcSXQVWkXFTrSP7r0y1KZl0jkt0VNsr5RoIDHMkmlLNitQV5emd+/aLlOVCCzxiDaewsQiZfzSxROXf3TaEq/Mx7bvrgYwUZZOc47GVvF4VyWTy6JpWgKLuGWJb6zIsnxaZRHDw3GcBB6WZZ3W5sRnFWLhN5fLUVNTcxpoSqVSAo9GuYHXnl3L10e+4OYLZyP+OIeTM3ElC01QUGUF13Wjl8A0kgTyQrEezw2/Fx6aZhDYeeqdMgU54KEb7uOLfR/x1urDrHpyGTdecSNiWqISVBB6ZXFEE7FHhhsuuoq963fw+qqtnNr7Fk/c/TBNVpnsD2rwsiYF2aPnP52FK0QtVaomh+cWUDMWaneZnw67gE/XHefI89vZ9/xWljy8kNR/rqOklBlWP4jj6/azf9k2rp5xOSWzgJxWUAWdfFCm3NBCz7os3VNZzqpNU9/Wl5xiRFCRTKSUjJ7RePnxBXy4/hir7lnA0gdf5OyGwbiiT2tTX+pSuSjtS1G+Ex4ZLbKppwURSdQp+mVKeplWt5lD6/bzxtIdrH5mOWvmrOTCcedTNIpYkotpRIFGaUmiVG2hVG3B8gukhGgl3vGLnXqCj6rZFEvRaFcSo3assdpGR99BtFRaaXGaaNOrvPjw8yx7bikHtx/m+p/8HM8u09w8gIFDxjBk+AQGDRtHn0Ej6Tt4FP2HjaVP/+GUq30ZN/FcJk+byfRZFzHjvIuZPG0mQ4ePoam1g3yxAVEx8cMKjS19aWrtSIxgflihVN+MYYe4QYWgUE0qDllzUQ0fyy2SEfR/Bw/HLycA6QqbWC/JSSYZQU9al2490wk4BNlKfs9uPdNdzk12Vhbfnrp8+2NdK4+uk5W/9dTV1SUVyLe1kWz2m9FrDJDYgJVMUzpvv3TN54jjAQ3LTMTOuro6FEUhl8thmmZSCbmuiyiK6LqObdvJP4dhGPXSqpochIqrqOgvqRAdeeoyzYmF2RgySkZhfNsYts/fzFeHPuM3s+9D+FEasWcONSVjKtH3SWdTiLKA5URRhrIaAVlRNJobW2htbiOfLxDkIzObrGvYvheZ1GQVJadiZQ2KSp5HZj8I7/+V/3HsT7y37W1uufoWhJSEq3kEmk9RzzOseSBP/vIR3tp+kOcf/B2XTphJvZ7Hy+j4OROlt0CmWx1iryypM3thSBqmEUXkVYttdBT6cvPUa/m3/V9w9MVdHH5pF7+76VGy/5QhyASMax3JljmrOLFhP7MvvjaKGDD9KJM1LZAWFbKaQZ2iIlg2su2SkVQ03UYSVGrOqsGVbZ686xG+fv0jvt7+PnsWbWNE41A8KYgiATNiZArr/H+uq7E2FV1NE7Qot6R3JkPvVJpioQHX8Kk6jQxpGMTChxewe9lO3t/1Dp/s/5AbL7qBvJrH0/LkgxKG40fbuaaLbDhIuh09XfZGZM3utPr7OHYex85jWwGuE1IsNNDS0MboPqNo1CrcdOls5v1mLq/MXcqyl1bRXOlLe+tgXLdCtWVAVIEMHUvfASMYOXYa/YaOoU//4RQrLQwfNZErrryBc2ZcxMQpMxly9lgmTzuPc2ZcRLW5g3JDG2GpibDURLmhjWpzB40t/Whs6Ue+2EhQqOKHDadVIbGmERSq6FaejKAnwmcsnsZiaVc9JNZPJNUhJ5mc2b2OnjU5UlmVnGQiyBaCbCVaSo/eaXrWZDgjNoN1hcX/bnh0ncjE8OiaExo7PmN4dBVHv/1xVY/+QkmSRCaTSV5+XdeTCiKfz2MYxmljXN/3aW1tpW/fvgk0Yp0k/vpsNptcjPsueGhphYdvfICPt7/DV4c+5Z5rfoFVpxPqPqask65LIYo5Mrk0OUXAcCOXqqJE8NAUHd8NCIMCum5iWpF7VdY13HyA7ToUi2Vcw0OrUyipIYsffpE/H/+KoysO8MbL27nj2tupOasWR7IxMzolNeChW+7hyKY9/OHYR9x04dWMbB6Ik1Kx6hR8ycbMamhpBVuxUXMypm4lWRCOVaKkl/nJiAv5YNVhfr/2Ld5ZfohbZ96I8E9Z2uwWJrSO4uS6A3y0/U1uuOhqdEGP/oyqRU5QyCl6Ag8tyGMXSiiGjaKaZGqy1JxVQ59KK5sXr+Ht5fvZO+c1Nj+3hmmDJpFXC2RTEqIU3WX9PnhkZJm0IOJ7RTwzoKiVaNArzH9gHie3Hufk1uP88fiXXD3jSs7uczYVv4pjBzS3dyBoGnZQRLP9qGURlCSnIraMu14BTXeQRD0SZTvBUQjrKXgl+lX6EwoBt195GxuXbuKlpxfx6H1PUg6aKBdaKBSaqTb3p7FlAI2tA6m2DKDfoFG0DxxBc8dQOgacTZ9+Q5k4ZSazLricy396PaPHTWXM+GlMmDyDc2dezPBRE6lv7JNAIShUaWjqS0v7QOob+9DQ1JfGln4JaIJCFdMpoBp+UlXEo9h4ohJrILHA+rcqEEG26NE7S01KIiPoCTDiR9E9etZkoq3auC3pCoz/HfD49jg3AUcul4iiXY8qdV1Wi/dI4tHstw8vxSNaURTJ5XLRXdlOUMT3ZlVVTSYoXQXTarWK4zioqoptxy+1iKqqkR7TZeLyXfA4b/BU9ry0lc/2fMBtl/ycun/uTfqsWpScjGs7yLJIVsggSNEphng6JIsShqZjaCaO5UaViBr9d2UlMYowNA08L8DRXeycSb1RYuVTyzi+7iDLf/Mym59fzx3X3kmvH/TGl33MlEGLU2XzonWc2HaQ1XNeYUzLYOoVH61nBjMt4ysWhqRhyDqe46NLWpQZmpPJqEa0Ceo2cvW4y3lz8S7eeGo9h1/axdHVB3B6WMg/ErloxEzemL8B3v8T1194FUpGwdYcTMON7rIYNjndJK1oZFQd3fHRDQfb8pHTMuludbSGjaydt5R/3fspq+99kZPrjzBj2DT0lEneK9G9R000gv0eeMhmdCPX0F08M8AXA4xeGs/96mm+OPR7dr2yjVd/t4S7r70LR3DIm0UMPXJupkQRyy+g2T6iZpEWv7lVkoTraDaqFvlIVMVC69x0dp2Qol9mVMdo3LTDT865glUvruaxe57gluvvpOA2RK1LY3/a2gbT2mcIxUoblcYOGlsH0tr/bBraBtLSPpj2jmGcPXISI0ZPYdr0i5lyzoVMPfciRo87h4svu5YZ513OmPHn0jFgBPWNHZQb+lBt7k9rnyHUN/ahsaUfLe0DaWkfSENTX/ywIRFBBdlKIBJPVVJZFUG20MwAL1+P45eTCU2secRPTUqiLqMk8IiF2dhk1qs223mrthMe3wWQvwWP79M0vs8Hklyl7+Lh6OrliDNHY8jEOybxbdm4xVAUhUwmkwimuq5H318UsSwLSZLIZrPJ4epYZPW8yOLuum4CD1mWE5v798Hj9gtv5PDS13lnwxGumXoZVo2CrzgYkkYmXYeqyuTELIKUwzA0TNNEkWQ0ScYxzKTyUFU9WkhUFVK5LIqhR/tCokymJhslfXmNrJ+7mlNbjrP/5dd5b9vb3H3dL5B6Sfiih59zOGfwRLYuWs+uJa9x909uot2uUMhZ2J3g8AwHRVKjykePEs5+fGY3ftCrhlpZxXLL9KsO5ObpN3Dope3sn7OZTza8zYFlb+D1chD/OcvElpFsf2Ylby7fzo2XXIOUkqLoRcvHsiMTk6RbZFQd2XbRHR9NtfCcPL7qotSKNNol5t//FJ9vOcmJV3azZ9E2Lhw9i6JRRsyq2E6AoKjfCw/JMKLlOcXC0T18MUDvqfL4bY/y2YGP2TBvDc/fN4dn7n2Kmh/UEBgFqg0taJaLWyggahay4aBaHpod7ZDE0YCCbCBKOooawUlVLERBQxS06FymVyLUijS6Tcx79HlOHX6fV+Yt486f3U3eLNOvdQgDOoYzsP9Ihg0bT2PLAPr0H05r36H0HTyKhraBVJv7M2DwaIYOn0BrnyG0dwxj+KjJTJt+MefMuIShwycwdsJ0Jk45jxGjp9DSPphCuZVipY3GlgEJNFraB9LU2p/6xj7ki43YXgndyicvvG7lUQ0/MYLF+kW+2IgbVBKH6bfbktgsVpdRkmlMXJlkBP0bh2nsIP0uiPyvwuPv+UDibdauT9f7KjE84lal67arIImYpplUC9lsNqkgYqgEQUCxWEyqidg3YNs2TU1N/2F4zPvFk3y1+0O+eP19rhhzHsKP6pBrsliKhmOb6LqKIGUQpQy6IWMaGpokYsoqvmlT8EKKYQnDsKJ7sJaJoMhJ5eG6Pj3P7IVSI+Flbeb88mlObnyTYysPsnvxdm69/FbctIPRS6Mk5Hng+rvZ9uJaTm4+wIv3PUWTkqcsuYSyRWh6uLYTVTeKhKApOK5P71SaOlVHcn1sr0J7uYNbZvyM40t28z92f867Kw6zZd56WrQm+titXDPpMt5ZtQ/e+Yo7r74pOpMpqri2h+tGjs/45m21rY1SQxVdNTBkHSMjo9eJDKn2YfMLK9jx9Gpef3otR5bvYVz7KMpWPQ3lZmpqM2RE6R9qWwqVenTNwVIdilqJUAi477pfc3LrcdY+t5I3XzvEE3c/hthTxNdDCmElcm0WiwiqiWw4aLaP6YXJwlgcMmzZQXRfJRMFLamKhWl4GLqLJlsMaBpMo9+4uSIVAAAYq0lEQVTMTVfewlMPPsPLc5fy5ANPExglWuo7GNhvBMOGjGPChBkMHjaO0ePPZeiIiQwdPZnW/mczZvy5jBg9hbNHTmLkmKnReLfPEM4eOYmLLr2G8ZNmMn7STMaMP5dBQ8fS0j6YanN/2voOZcDg0QweNob+g0bQ1ncw1eYOKtV2yg1tlBvaqFTbT9tl6Vo15CSTuoyCHzbg+OVkH6YrOBTdoy6j0LtOpHedmGgm8Si3d534jWAaw6MrQL4PHrGm8V3P3xRJO8EhCELSfsTi6LfbmDg/I4ZJvO0a6x+maSZahihGMInHsvG4Nt5zyWQySYuSz+dpbGz8D7Utelrhhbue5OTK/eyYt54Rpf4YPQQKmotnWOSyaUxLRZSzETw0CUtT0UURR9YoWC6u4RB4eTTNwHai0CHLcylXG6LAoiAkVydg50zslMEvf3Inh1bs5uiKA+xYsImfTL4cq8ZAO0uiUSnz0v3PsnneSj7be5KtC1bRKAeUJRdfMnF1O3JrOhaSayI6BqmcQFqSMAoljHIFJ2igsdDGbef/nH95/SNOLN7DxkeXc3TlPsqZAk5Pk+snX8He5zfAB/+dh279NZaooeZkbNPBcbzIZq+oSEa0h+L5eWRRQc6IZLrVIHarZWRzfw6t2sH2p1bxLzs+YPvzG5jQdwzN+VYU0cD1Qrr3rvleeKREkUKlPhIzNZeyUaFq1HPTBTdy7LXDHN94hGObjrB16WZSP05RDZtRFRPD8aP0ddtHs/1EOP32pTXT8tH0yEciiXoystU1B0N1sHIurYV2HrrrYV54YgHb1uzkwbsextMKNORb6GgZzNBBYxg35hxGj57K+EkzGTdpJqMmTqf/sLHMPP8KZpx3OZOnXcDUcy9i5JipjB53DiNGT2HC5Flccvl1TJ91GaPHncOgoWPpN3AkHQNG0DFgBH37D2fkmMkMHjaGtr6DKTe0kS82ki82Uqy0UKm2Uyg3Y3ulxIIe78FIqkM6pyW7LjFUukJGM4MEMr3rRNI5LflcVjToWZNLApXPiEeyXQHyvwMef6tdiV/MWM+I3aWxFb1rkPG3zx7EYqlufjOWjY1i8S5KPKqtq6ujd+/e/05Q9TwP27b/Q4KpnlZ47pZH+Gzz27z/2lGmtY9GPyuL3CuDKas4tont6MhKDkFMo6kipqqgiyKerFNyfBw98nrE8PACH9v3qDRWKddXkKRITyiZBapWhSdufZTP937Il7s/4c/H/siVk6/A7KHj11jU50IevPouXntmKZ/sPMZrc5bSx6rQoAY4OQ0l22nxdy1ETydtKPSoqyOjqShhASUsEJZbaa10cOt5s/nrgS/4YMUR/ueBrziyfA99zFYKdT7nDZzCyeV72Pr0Eubc9zi+ZqNkJUzdwrIcJFklK8kohknPXjUIgoSclXBkA7Umh3hmDf3zVV6bs5Qvt73Lx2uP8v7mtxjXPgor6xC4RTJZibQg/kOVR1AsEeYriWBakgtcMuZCPnzjFH95509sW7yZ9/eforXQSt/G/uSD6IhVWF+PZvuolvfN0wmNOERYN1xsJ4/rREYxUdAQciqaauM7BYpOA035Vq684Bruve0Blr6wnJkTzqfsNeKqIfVhC31aB9O/YziDB49h8LBxCTyGjZnCmPHncs6MSxgz/tykCrno0muYPusyxk+ayfkXXcn5F13JzPOvYNLU8zl75CT6DxpF3/7D6RgwgpnnX8bUcy9g1NgpDBg8kua2AdQ39qFU30qpvpX6xj6EpSZsr5SIoarhJ3AQZAtJdZLWJhZQ42mNYYdJiyKpDrZXwg0qSUsTn3g4QxRlvg2Q/z/gEYNDFMUEBnEmR+wsjeEQtyqO52I5dgKaOBks9l7EI1pFUfA8LxnhFgqF05bmUqkUqqom6/X/X0e1uqqhyp2CZ0ph49Ov8uW2d3ljwSb6202o3XP4ioVvO6iKhOMaCTxURcBQZHRRxFV0il5A4OUpFEqYph3ldroeqmngF4q4XoCiaIR2iFIj4dQZPH7Lb/h4+0neWLCZk+uP8Our7yZIOZRzecwzZc4bPJnN81by1aH32bFwLUOLfWh2ylgZjUyvTLTgqGmkNIke2Qym7+OGJWTXRzA9qtU+9Kn046djL+HdtUf4evv7fLntFB9tO0m72oT1Q5mLB09n//yNvL16Dy89+hxF00dLK5iKgaE7UYC2qEQX2WQNTTfRJYOyG1Iy8rhphb5uAy8/9BzvrznM60+v5/jK/UwfPA0zZeHqeYScQu+aOlQt+gESrxHEepioKgiagqjrOEGeUrmK7xTwFB+7zmLqwMn86a2veGfzMbYv2sycXz/F7EtuROgl4lp5TDfAcAMEMQKB44bRDku+jN3p5EznFPywkginimqhGy6WGSW8GaqDnjEY0DiAe2+9n2ULXuXluUsJtDxt9f2o+FV8s0RDuZVSoYWWlv5Um/szctwURo6dxugJ05KWo76+jaHDxzFixARmnHcpF154Jdf97HZmz76LX937KI8++ix3/fIhLrvsOqZNv5hLLrmGG2bfya13/JrZN9/FVdf+nAsu/imTps7i7JET6DdwePR9G/tQ39iHQrkZyy0mUxTdyuOHDdRllMSW3tVE1nWyE+shhh0SlpoolJsxnQJZ8Zuj2Gf8Lb3j2+1LDI5UKtP5fPckpSsoYlh8e/W9trY2eXljMTN+8TVN+0Yb6VyAi01evu8TBAG2HZXicQXybYu5JElJFaJpGnV1dVQqFZqbmymXy9imhakb6Kr2zTZtl8pGlKXEpu7aDrqsYEgKQu86+hVb2Ld4C++vO8KOFzbQblXR6hQcPXJGirKArORQVAFVERJ4aKqc7NMEQYjj+lH4jW5EkwPPwy+Uo6tmpkdDWMXJmcg/yrD4gTn89egX/MvuDzi57gBXTLgYO2WQz7kEKYsnbv8N8+9/hjde2cR7u44zrnU4uR/WotcpqCkFS3VI1Qn84Mc90Ewv2k2oy5FOK7hWgWrQyMByf+665CbefHU3u57fwK4569g5bz0t6SLNtQVmtU3i0KLtvLfxCM/9+jHagiq+7CLWiYhZFacz6apXKktOMfDCEobqYIgGekpF6pZmYLGNPUu3sOWJFbzxzAa2PL2ac/pOJMgEdNT3R8kaSKLeuX6uIKoKsq51/rCRkCSBnJhF6jxtaboehulSKTZTMMq02C1sW7gJPv6/ObZqH5vmruG2S35OQQ3JOwVUw6Xa0k7RLVKyQvK6j6O7WIaLZXrYToDthyimQ07RUQwb0w2QdQtBVBFyCmJaJtstzbzfPseO1dtZs3gV1156HXKthCk6lP0KgVWMoOaWOg9AFQlKDTT3GciAoSM4d/r5DBg4jHxQxnFDSsUqffoOZNzYqZx//uVccfm13H33A9xy0y+5777HuOaqm7jppru55qqbeOih33HVtTdz/0NP8uzcRTz+u+e58+4HmTB5FpOnXcCwEROpVPsyfNRkqs39KVbacIMGZM2nVN+O49cnEIi3ZGN9JLa8x2ayYqUFL19Pr1oh+XW2V0pChP6X4fFdgui3q4xvB+4oikI6nU5s5JZlJcE+8U/774KH53n4vn+a/TyGR9cFt7jsjX9yZTIZwjCkqamJYrGIrRuYndVE/GeM26Y4kUyQRBRJJnBcLEXDllTkmjSDG/qyY+4aTizfy+Z5a2n3m7FFC9f1UTWDnCKQzabJ5uqQsimkbAohl0EQIn9LRhTwO+GhWRE8FNPBcIMEHrpiE9oFQtWnquRZ9cQiPttxglOr93J0xS4euPFXyD0ljBqVBr3EPdfdxbInF7J3xXb4I9x77V30+j+74WYspF4Stuyh5kyyGZUf/bAnQk5HyOnIGZ3QKNAnbGV4dRAPXfcrvj7wMdvmrGXfwq0cXLiN+m427n8RmVQeweFXXufTXadY+PA8CqKL0lvEVz1CtxhNJRQTyy/QK5WLLpDlVFRBx8jqaLUywxoHcHDN6+ybv4Xl98xn3i1PMK5hOGHKp6Pcr9MJGiVYZRUFQdOQDA1VV5BVCVnKRq2gZeIVQ0Q9Ao3rhLhqQJvfzutLtsN7f+XT7e9wasObPHHzQzToFfJmEU138PwiZadI2QwJdR9X+wYephtg+SF2UMD08ki6hahGd311w0FVTEzFYlT/Eax6aTlPP/gkzz78NEPaB1P745ooUV5zca2o5fHcAnbnvdmgUE9jWwf9Bg5jwsSpDD97NH37DKBUbEBTbSRRp1SsMmzoKM4/7zJ+csV1XHLR1dx686+4+sqfc8Vl1zPj3EuYPfsurrvuVu74xQPcc/9jvPDiMp58ej5XX3cLU865kIFDxhAUmsgXmzvF1XE0NPXDsIvkJBvTKZ0mlGYEPWlrYsNYLLi6QQXLLSYLcd+0OP8BeHQFx3fpGt9VdSRTi06dIvZAdBUq46+Nhc+4QnEcJ7F9/70n1j+67rw4jkO1Wo22Y1UNXVaQBDHZzel6+S4ukw1NJ/R8XN3EUw20VI5R7UPY9twq3nxlFxueXUmfoAVf9fD9PJpuJvDICakEHqKQ/Yfg4RXKFCpVGupbKHllClpAi1Fi4X3Psmv+WrY+tYx9izdx22Wz0Ws1/JxD7ocphpT78fLjC9i4YDXv7DjKia2HGVjoQ9Uo4wkujuQi1alogkUhaEDMRndz090yiD1FQsGj3apy31V3wQd/5eArOzm+ch8n1xxkgNJEpbvLpPqRUdu08U1e+s1cKnqUWu4pLnmnEF2Yc0O8QoWsHCVwK7KJLpkYWR2pZ46OYivbF2/gw03HeWPua2x8aiWXjjgfr9ah3mrAFB1kyfheeFiOjZsPEFWNTFbC1FwswaaqV1k3ZxVb5qzh4Ms7+MPuD1n4wFyCrIdUIyNLBpYdUHAKFK0Q34gqD0N3MK1vbvFmJBW7M+VLlDQ01ULIyohpibJf5sYrbmDli6/y5H2P8Ysb76St3IorOxScyLRmG5E71XVCbCeP6eTx8mUqTW20dwxi4KBhDB0yguFnj2ZA/yH4XpFUnYAoaIT56Ppc/37DmDBuOpdfeh033nDH/9vamT5HUadx/A/YrS23XBGSSeboc7p7+pyeK8lMQkIgIeQAwhkQ5BJZjkUUV2phLS0RV8BaXRVdFxFhETmEeItc4QZBCaAoCrqeW66uVlnli6367Ith2kihWKUvuvpV95uu+vTzfH/f5/tw6y23M2vmAubNu43x46fRPGwU2epBTJ46mxk33sT10+bQMXICrR3jGNs1DUXzqK1vIVfTSCo7kMam4YiKjajYgQekdC+1J4aVCsxmfXM/KqNqECAkyIlfDh6XA0fwN79M1aEoymWnYUvvKFUPfeHRd7Q+kUh8D0al95XmWOLxeKBrmKYZgEpVVbLZLI7jEJdkFEEkFvlunqVvroikyMXwY90gaTs4egJH1dHCAhNaRnFy637Odh/j5ce6KSSqMGJ6IBrGFAFZFpGVGJosoMkCcVVGVYttkRRXrwgPz81gSAlcyaLJr+PVJ7r55MBZvjj0Lv9790v++ucVaJUaebuGxlQ9bTVDuW/RPWy8fy1Hunv4/PRH3L94OTk1hRM1Scoe2USW8t+G0AUTJaLi60kcySGj+tSbNRTUDLeMn8O5Xb2c2HqAQ+t3cvSpPQyN19Gk1DK9cSJvbDvMR4fP0/2PzdQ51VgxA0exA3gkbB/bzyJpJraXQZENNMlAj2rE+kWotavYse45Nt79OFvvfZJXHt3ODcMmUfnrEH7cJ+1UIUs6YUH+YXjEIkHSvaJqqIqBY3hoER2n0mHDvU/w6YH36H3mEGe6j7J+2WMM8Roo+LW4VooBZWFc28c2PRK6jRYvVhWqUfSm6LZHKCqiWy6KahBXEyTdNHJUIR5WGD6knQ1/X8/29c/wyIqHyZhpKq4OES2LoUkG1el88URGd4pVx8XVCgnbJ5mtoaZ2ENlcnkK+nqHNbXSOHEvrsBFU5WoDK7xtpRkyuI2W5k4yqTo62sYxa+YC7rj9Xu666z4eemgN829eTFNLJ83DRgVCasPgdoa2jqZ9RBfpXD1TZ8yjtWMcfqaOlrYx+Jk6TCeHpFqYTgbDSuGlagJRtG+rUoo5LHlASlVK//LYz4NH3wSxywmiPwYORVGCdC/TNNE0DUEQAo2hdHR6abZoCQ6apl0RHslkEkmSvuf/kGWZTCaD53lXhIcgicVl2EYC17QCeOgRkakjJvBxz1nef+UUzz28hZToIgwobkALR2IIqoiiSChqERy6IgbwULU4sha/Ijxsy8eQEiQVhwa7mmdXbeTCnl7effk4p58/xMo/LUMuE/FVl5zmM9CuZuGUuRx7voev3vmUUzuP8unJ86xZvoqZnZPR+ouU/6ofQr8IiYhG+W/6Iw8QkPtFscoV8kqaQYkaFnbN5sjmXZx96TjHNu3hwPpXyVV4+P1NxlQP59CmvVw4+Db7u/dQY+eIVyhk3RwZv5pYtKjAp7J5QmERRbMIV4pIpdH/CoXGVB27Nr7EwX/u4MiG3Rzdso8FE+YiXyPhxZMkzQzloeiPwCOGEIsE318QpAAeZswkGU2ybtlqPt53jt5nDnH86R5WL3mAnOATr4iTdrPkCw1Yto9hJQNzmBwvGsbipotmeSRsHyNRnLfRJIOaVB4v7tKQrmPxHxbx2p6jnNh/nBV3LifWP4pULiKHFXQ5gW+nUUQdLW5hJNzise/F1QdWMkMqm8dLZvDcNNVVtQxr6WDkiLE0N7VRyDdchIhP67BOJnbNoDbfREtzJ60to+kaN42xY6ewZMky5s5fxA2zFjBy9CTaR3TR2DS8OJDXPpbrrp9FKjuQTFUDfqaOXE0j4yZMp7VjHLqZRlTMYFAula0N8kwNK4WfKeBnCphOJjCQlSqO/uUxrrq67JeBx6VVx6XguFy4cCmrwTCMQO8o2chLQT6XxgT2ff6nXK7rBt6NvtpIOp0mk8lcsW0JRyNF74WmY2o6tmZgSipaWODGsVP4+sRHfLjzTbY9sBEnnCB8TTHGIFQRRoxLxGLF8lqKViLHwohCFEEoHkdHJfGK8DB0B11O4Mo2WcXj6fvX8u/XzvPNyY/58OBZVixeRs7OMryxnbxTRVpxaUzW8peFd3D3/CWcO9DLO/tP8q/X3ub84TMc2L6TFbfdxfJFS+koDGWwX0dLrpG2qsGMrmtlZsdkFk+/hXX3PMobzx5gx+pu9q57icObeygIWVIVLpMGd3F292m+ufAVe7fvYnCuAUsycTQXU3cRhTjCxej+qBhHNxwiYQlZ0DAVCzkkkXeq6F6zlZMvHOH17oMc2LybW6fMRwvFkcMKjunjp3J94FESTOVAMBViERRJJlxRSfmAELGIhKGYuLJLnVnHtr89zbuv9LJ/9YtsXLqae39/O83eILJ6hqSVKoLD8VFtDylxcfWjZiLrVtE0ZnqIkoYi6kRDAsKAGGpIJhHRmNQ+ns2PbWDT4xvZ8uRmBtc0IlZImIpV1HYkg2t/V44QU4uWdsNBN5zAQ6JZxfYl6WdxnRRJL0NVrkBN9UBy2QK1hUE0N7UxZHAbba2jGNHRRXVuENW5QWiqR1W2gY6O8UydMY9ZcxZy59L7mDt/EbPmLGTM+Kl0jpnMyNGTGDSkA0XzKKuQKauQuerqEOWVCrmaRuob2xAV83ttimGlAn3DcrPB4F1JSC21MdeWRbm6X8XPh8el5q8fAsflKoQSQEoVQel5TdOwbfsHs0VL15UEU8uyAqiVDGGGYZBKpcjn81cUTMsrQsUl2GocTVZIKHH0mIQSijC7azpfHvuA9158g00r1+FGTGL9i8OEl8JDjoUDeIhi7CfDoyZfT8bLkU6kMCvjrLz1bo537+PDnjO8s/N1dmx6AbVSwZEsrJiBVqEg/i7M5LbxPHTHSnZseJaNDz7BW3tP8P7Rt/jPmx9ycsdhvj73GV+f+4xTu49ytucEHxw7y6evv8fnpz7g2wtf8O2F//Lx8fc4teMY+ze/ypHu/QxLDaFKzFBv1rFl1SZO9/Sy/cltDKsbSsrwiYYEopVSsce3fSRZRzccHDeNKMRRJQNDMREGxPDjHusfXEPvjmO83dPLwe17uHnafBzJQYmomLpLKl31A6ctcgAPJ2EiRqJEQxFUIY6pWLiyS8Eo8NTytVzYeYZP9p3j2FN7eOS2lbSlmnCixXYtYbhoro/ieIimjaB/B4+4UWw1yq6tRIoU120qZSJ6uUxTup6lNy1h56YXWbdqLVMnTEOqlBHDMpbmYGkOGS+H72aJRmRkSUe7mGdSWn2g6ja66eF6aWzHx0tmijENToqE6ZHNFWge2k46XaC2dghtbWMZOXIinZ3XkUrVYts5CoUm8nXNFAYOZfzEGUyZPpdZcxYyd/4iZs/7I4sWL6V9RBe2V82AkMSAkEQ4phMVE0QEg8qoFhjDSt6O0mh/KbNDSySxvVwwNOckq9BNP9A+SvD4P8u4kLZ/x5S0AAAAAElFTkSuQmC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70662" name="AutoShape 6" descr="data:image/png;base64,iVBORw0KGgoAAAANSUhEUgAAAQ8AAACNCAYAAACpIP9ZAAAgAElEQVR4nNS9d7hU5b23v89JM1GQvaes3uv03QBr1Gg0xkRjS4yi0VhjARUBO0WKICJiw46ioCiKiIhKUVCkCCJiR0RNLDE5OSknyTnnfX/37481azF7mL0HY857XeeP77WVmVmzZuZ57vX51tXiB0XqzXFzOG4O2wmxnRDLDnqY7eWx3ByWm8OwA3TLRzM9VMNFNVx0y8cLS5Q7BtE5cB8qnYPxc2V0y0dSLUzLxzA9dMNF053EVM1G1WwU1erTGj1PVszE+n69iSTrSLLaw2RFS0yUFERJafiYrGik0lkyWRFJVlFUHUWNjpfJiqTSWQa0pmhtS5NKZ8kKUvI8TTfRDQvLdhMzLQfDtDFMG92w0A1rp3Pb2YxdtkbfS7PXNPpOv8x7Nnv/2t+8kTU7ZltK7NNSaYlUWiKTVRBELflMqmaj6Q6G6fUw3XB7rMVmn7+3tRavy2brU6yapFpIqoWs2T0s/vfeTDO9HqZbPrrlY9hBDzOdENMJk70am+MXepjt5ROz3ByK7qDoTo9zERUTQTYQZIOspJOVdFr+EXhYbi45sVpwxG9quTncoEi5YxAHfO8wjjjyWA49/EgqnYNRdAfPL2DZQfIFa7qT/HiNfoTerLcfp28zyAoKWUFCEGVESUFWNBRVR9WMHqbpZrLhay0GTDoj0JbK0JbKkM4IybHi48bAMC0Hx/Xx/BA/yCXHj6EjiDJZQSKdEUhnBLKC1Kd91c3b7Dv6Mpunke3KRuvLvszxG5kgagiihijpyTnUwqMeFrUXrtp19T8Fj1oQ1EKjdtP2ZfFFWjXcphCJ92ktRGphUSsE4ufVHr8viPxD8IjfJFYdtW9S++Ecv0D34P049PAjOeLIYznge4fR0b03hWIHjptLroKqZmOYXnLV+arw6Htx6WSycg94xOoiBkit6mikPOqVRr0SqQdOrCxMy8G0HERJSYARH6O1Lc2A1hR7DmjbCWL19r8dHqKk92nNjt9MuSTrtE7hxmum0XnWvv//K3g0AseuwKP2uY1AUg+RWoDE+zbeu7E1glC9KIjfP1ZO/xA8at9cM72d6JQRNQTZQNbsxIVp79qL/Q44hEMO+xEdnYPxgyKyYiKIGqpmY1o+mu4gSnrTxdFUFva5ODUEUU3AUWsxLFrb0omiaEtlEkDElhWkRFnEgFBUHVGKFI2i6siKhiSrCSgyWTFRFvH7xO8bgySGSf157Xye/7vhESuD3uyrKg/PL+D5BRw3F63X6oUpXjP1a6L2vbOC+j8Oj95gUHu178uagaQWCo0A0ggYtRCqh0s9ROJ9/g/Bo9FBY3jEVIrfSJANMqKGargUK93ss//3GDhoX4KwhCQbZLJKD3gIovY/Dg9ZMXba3PHGrd3k8f9nsmKd26CiagaGaSexC8O0q6ogAlPtMdMZgVQ6m8CoUUwljp0oqt4DXI3sq8LjH3Efao/Z7HX/LHj1Zs3gUx/LqHdRmn3G/5fwaKQgmsGjmXKphUcjN6Y2/lGvRow6z6JRTDN+z38KPOrBEftVcUA1pptRjZcM3mt/wlwZUdLJZBUU1cKyAzTdISuozeGhuqiqW/PjmIiqkVhGjM1KTBAsBMFAEIwqgCxkxUCUtCTekEpnaUundop1RG6Hi2m4GKaL4/pYtotuWIkrEQdCHddvqhxS6WwCp0Zxl+YBU/1/NTxqN3Uja3b8Zm5PVlDJCmoS81DUHXG1HoFS3e8TLj0/f/yd69WLT2SKaiamalYPi/69d3j05n7sKjx6A0it69EokOqFJbywhBsUE6sNoNaCpV6BaKa3Ax6xxKu12F+MrT4yXR+trre+Ak+1PmtvlO4THppHJmWRSVlks3rkgigygiYhmBqCaaC5RRSrxL/uJiLpHQhygawYIMoBGcFBVFwyosGebRK790/RlhJQNQPHc3E8G8/zcF0X1/VxXR/HDnDsENfKY1sBkqghSUqvJooykqSgKBqqqqMoGqIok8kI1SyMyIC0QGtGJCtrKIaNYtgIokxrWxpZ0VA1A0EQUBQF3/dRVZVsNovv+z0WZV+btzdp/o/HiyLr67erVX69QaQ3RfBls229We3nbvT+mYwWrR3BQpIsVNVF06K1a1o+rpevXjwDTMtD020iVzQCewz/rCggyhKKpqIZOoZlYtpWEgyPX5N8r1L0fruiPOIYRrz5Y8Vge/leYxyxxQAxnTC5iOuWj6zZCLKBavjoVojlFnD8Eo5fwvaKmE4e3QqxvSK2V8RyC4mZTj4xNyjj+KXG8OgLHF8GHr0BpFmUuxk8FDGHIuaQZRdJM5F1DclQEC0Vwdbx2ztR7DwZ1ccKukiLLqlM9MPtvnuKASmVjGglEMkKkQthWCaO56LretXMyFQLXbXQ5MiawaO1NUUqlUEQJBRFQ9MMNM1ArcZCZMUgI6mkRYWsrCHrFophJ6oklc4m8EilUiiKgizLZNJtyLKMptt9fkeN/PjYMlmlR0Cx0e/caE00Wh+N1oZuuDtt5tpzq1cZzS4k/wg8mr13BA4DQbAQRRNJslCUHZm+Hd+LVzWnhymqjqKpKJqKqmtVU9AMHc3QcX0Px3OxHQ/Lrgnaah6q6jZVHrVwqIeH5eaawiNWD7FKkFQrAUp0rDyWW8ANyvi5doJ8B15YSSDSDB66FaJbIS2ul6feGi2q2h+8GTy+rLKof14zeFhGEVMvYBg5VMNHNR1kU0cwFQRLok1Nk9WyZNQM39rjm6QyAxClFJKYwvOiVLFqhAiyg6jYGEbVHTMcFNVMYhaCICEIAoIgkM1mE+sLHJKk0NaWJp3OIooyqroDQlr1iuT5eTTLRVQNBEVP4BGneVvb0himjaabpDMCqqriui6WZWEYFobZ929Q64LWbvpGv+8/oiwbubO1x2u0Vho93uj3/2fAo/Zca983PtfkQibbO6kqUdJrUroOphUBwHFDXC+H5+exnaAKhqhORzcsNGNHqt+0nGoszK9aT7e/3g3Z1dRrfSq1N3i4QbEhPHTLr6qRIo5fws+1ExY6yRW7EoC4QbkpPBTdQzV8WuKFUGt9XVUaFdk0K7qp/3Gb5dmbpuLMENPMo+shih4gag6CapBRBDJaG35FJaN9k/0PDgiK/WltbUGV/4VCbgBC9ut0d3fiBsXEZ4w/byxdM1klSudmRTKZDJlMiky2lXRmT9KZAUiS1Cc8YndF100Mw0LXTRRFQ6jGVkrlTpwgH6kN1UDSTBQjCrjKisYe/fZMYiKpdBZZVrFtG9d1sZNFGfRqu1IE1ZurUhsz6M16O35tSrQvxdFMeX4ZZdHIervQ9YRmfO47p3B3nIdVVXk2uhGve7e6T4IqQP0eZloeWUFBEKPYlKJGSjuGl+2EDcFRC436GEU9HJrBI864xAVhtpfHqEJLVEwMO9dDefi59kR5WG6hKTwMOxcpj2aLr9EP3gwefUW6d0W6Ns+2VF0h2SUruqRFhzZBo1VI0SruRvtgkaEjjmDG7Wcy7JL9uOKK73PiCR6B00LgtGCYbWiGiuVEboooafTfM40gGORyHYiiWZX8KoIkkhVTZKU2stIAslJzeGiakYDDNG0Mw0JVdaRqKrdU7sQNC6imU3W7LFTTQTFsJM1Etz1E1UDWLSzPTwK0jusThPmqlPZ7tUbxjN7iD43iI7tSX9NXnKQ+gFn/vs2U6VeFR7MsiOfncb0Axw0T1yKCiYtu7Di32hiOIEZxkkxWQdMidR0rVsfN4fkF/KBIEJaqn8/u1ZqpjfqajN7Sqr3BIwaQ7eV3gkd0wXRRDT+BSAwH3QpRDb8pPGL3pqXR4mu2+ZuBY1eVS1/v0bvZCJJIRpLJiAbprENbxqUta9EmpEhL3+DUs/fnrffvA5by8Se38evf3MY9dxzNvl0tFLwWbOfrpKVvkJG+g25lUXWJAW2ttKUETDNElu0aSasiygKikkZU2hCVtqbwyGbFxGUxTRvbriqGail6EBYx3SByVarg0Cw3USL5cgeq6aDbHn6+hG57ZGUFWTFQtebZimZX+GYXh2bH7atGot5qH+8NTvWga37x6Bse9bDq6faY2I6H7TrR36r7UetmJEq0qtJE0SSb1UmnVVIpJQp6yjaq6mIYAbadx3WLBEEHYdhOuTyIYqmTXL6CHxSwbD+pBZJkFdXcWXHUbv7ays/6QsxGaqUeHl5YwvELGHbQIwAbZztFxUbWXDQzwLBziZJQDR9Zc5vCI3685cuohkaLrzd47GrA9csDxCQtpUjLWdKSQUYMyAoFBMlHViUUYzdunHkmjz91Hp/+bjq/+XQc98/ajxeWnsKfPruJ55+5iFNPL9O59wDScguC0oLpDEBWW0ll2pLyb1E0I5O0CFRyloycJiOnEWWpz1RsXEQW+7+1izT2kWMXRdUMdNvDcHxk3SIra2RljT0GpGjNymRknT1aM/Rry5DKKvQbkGkaE0hn5MTiPo/a3o9m3/2XSf/uiuKof82XCaj/I/Doy2UyTBdZVaK1Ug14aoaObkZ1O1HtTk+I6LqPrvuR4tA8FCUyVfXRtADDyGGaeSyrhGUVyOe7yeU6CHNlPD+P44ZJLZBuWAk8GsU34oBnHPSshUd9BXdv8PBz5Z3gUVsq8VWVh2HnMJ08Lbt69ertytXI+ork70qMpC9TDJOMnCKjZsgqFqKSR1baUfUShmVieXuw93e/yX1zjuO97Zfzx79cw9tvns3HWy/i8/evYPWKs7l/zhBOO7dAvrMF2WxB0lpoy7aQEb6NaSlRgFRQajIUMilBpC2boS2b6RMcoqQQl6JbtptAo/bKExemiZKCppuYboDpBsi6RVpUEFWDrKJj+XnsoIBqeeQ6uhm070EExXaEJpu7N3egrw1fqxCawaNZ3KLZRu7r3P4Z8KgPkMaxhjhW0ZZO0ZZuJZ1NkRUziLKErCpJwNOyfWwnckdcL7/DJQkqhGE7hhHUACVAVX0UJUCWfWTZRxRtJMlBUaLPGwVcfbzAj3qbTKdXcBh2kNRd2F4e0wl3quJuBo/Y9XH8QnKsONAqa3aiOGyviBuUk9Sr5RaSf2+WbdHMoG/l0ZuaiIvIerMgLGFafo+8vmF6KKqVSNlGBTyNfPadahg0HdNXMXwd3cmhmRU0vQtVL1WvILshai2cd6HO6rWn8t//ZxL/8aer+NMXo3h15c9Z/NgRPLfiNF5YO5wxk/fil79yOPzINKbTgut9A0n5BprWiqxko0yLKJMVFPrvmUJWDMJciZQg0prJYnk+rZksuu0QFIr4+QJOEGK6HqKqoZrR+e6+5wBSgoifLxAWS2i6iaLqSdl6W1YiJchkJDVSHoqBExaRdJdWUafQuRcH/fAofvmri1DskLaMXA3qRlbvJjSDcrMKyWbKptnFoNnrm1kzeDQrhIthEVcrpzMyhhmVEDhuGKVbNRVRlrAcO6nTEEQZ2/EIwjyyotGWEshkZXTDwQ8K1WOqBGERSdajmhC3SDZrIkkOYdiN53Ugy35VmcRueqQ4LcfGcmxKHd3kS514YSnZ1LVB1LjYMk7n1sdCJNVKir0cv5DEOWwvT67YgVkNymYlHUm1sNwcuWIHpfaBlNoH9kjJxmCI3RfDziW1H71ZDJGG8OjLDYkDRH1Z/Jo4nRcv5GZXkV1ZPIphorsymquiWh6KXkJRO5CUPIqqo+q7ERRaOOj7LTwy/4f85S/j+cPvRvHp9vPhPybxybbhrF1/Cus3n8PGN4fz+jujmT33RIYO7+CEE0MspwXf/w6SvBvp9HcQxBSu69LamqKtNRsFvSwb2w8SkzQd2w9QDBPT9Sh3dmE4Lpplo9sOkqajWTam65EWJVwvSvXFJe2KuiNoqtke+UoXbbLGHimJbw3IYObasfId3HjHfYhGdNWov6LWfv/1m7FecTSCR29qpSHAmyiTZhWg/0x4NIJgrHzjf48hEqsA2/GQFBlNN7EcG8MyMawoRe+4fgJ1SVYTxSiIcvL/jucS5nNJsLVSGUylsjemmUeSPHQ9ygRqWkAS4K/Whciqgmo6GHaA4xfwc2X8XBnbyyeFXPXZmHqFIWt2D4USuza2lycstPdou4/hpJkeblCkUO7qURhWqyp2FR6F8kCKlUG9B0x7y5H3lICNTRA1TMsnl6+QL7QntQWWHeB6+R5QiYNS8aKLX9ub6baDYkrIloSkW4hqUK0g9SK3QfkOqUwLE689jNVrLuGLLybxn3+9ji9+M4rffTiK3340gk8+vZBffz6cT35/Be9uH8mG14fz7rYpbHnjBuY+NJTvH5Jl4MBWbPNbfHu3Fiw9gyJnkCUBURSjOIYfYDguth8g6wZpUUJQVFTTQrNsZN3AdL0EKrJuRC6XJEeLSJYRBIF0Nmq8a8tKpEWFtKQhqDaS6aO5RdoUm8OPOYlJN97BiNHX8q+7p1F0r4EvvwP2vW3k+saz3rIRzTb3V+1N+arw6O394vOPanai7yWuiFVUq0Y5h0iyiu0ExM2NpuUgKxqO69PZ3YUfBqi6hmGZuL6HZuiksylSmQEYtoIbmJi2EcVPlMhVdN0yHR374jgVbLsYlRMYLopqIilyNXMnIOtWD1URuxh+rkxYaN+pp6Q2wxJDJc6mxK5NDKMgXyEstJMrdpArduD4hRp3xatmYEp9qo9m8IhdmYbw+EeAUWtxLUCYK1Mqd1EodhCEpaRQqRZQsfqoXZR9H99D0kUEXUDQNDKyGVWQCjYpQSYr9kNWWjh/6H7Muu9k/u//mcdHH4zj3z6fwJ+/mMgnH1zCJ58M5a9/v4LPf38J6zacyBtvX8Cbb49g0dOnsHzFRax+eQIPz7uICeNP4KCDDDoqWSTxm8ji7gSBgRdEqsLyIpgV2zvIygp+vpBAxfJ8/Hwh+TfT9bA8P0q9ei62bWMYBpoW9bTIuhEtEMtDtgKsfAXBDJCcIqPGTmHlq29z5Eln0E8wSYl6r5mM2mxGb5u9tzTml40p9GbNlOmXCXb2Bo++PoNp+aiaje2EiJKO7YTIiplAJe6jcr08bakovhUHNE3LQZBE/NCjVClS6SjS0VUmXwywPR0vNAgKGv3bvk5rend0U0FWlUSBFIuDcN0yrlvGceJWD29HIZmuRWl5fUePimq4WG6OIF+hUO7aCQq1PWQxBGI3pn7IjxeWKLUPJCy0JxmbWIUYdoCs2UmMo5H6qM2mNLOGdR6NgFH74/f1mnjIj264OG6OfKGdSvtAypVu/KDYQ07GP3Z85YwXX9/wCBA1CVETyKoqGVknLRmkRJ2UIJPOtqIbEUDaKy28+/ad/Pff5vOn39/Oh1vH8NvfjOb//tck/viHkbz79i945pmDWPLMITz66H7Me+Rg/vrXW9m+/Vpe3zKR97bewZNPXsXYMcdx4IEqstSCIH0dy9UQdR1B0xA0DSsIUCwL3XURdZ1cpYLheaQkibQsY/o+bj6PattkJBkv8JOKUV2PKhMVw4wWhRNghWX2yKh8vV+Wg3/8UxYsW820u+ZywI9PQLAKqFbQVB32FbDuCxz/G+DR17nXxtdiF8718ok7o+kOmhbgumUMI0AQDLKCiml5OK6PpkdKo1DKoxoibZn+WK5CoewRFkxyJQNR+zZuLoMTiCh6Ct1U0M2oaU4UTRynhOOUcN1iNeCaxw9y+GFAkAsRVaOHeqgtJ1d0p0e2pXbgVq3qqA2M2l6+R4Nb7AbFj/m5MkG+kgCkNkjaCCDNoJEoj12FRm35ejN42E6YLFTPL1AsdVIsdeJ6+R55+Fiixhma+P36Xpxe1Muiy4i6WgWIRlrSSAsqaVFClFLoxp60tbZw1pl7s+XVW/jgvRm8s2Ucv/1kAq+tP5kNq4/hN9t+xacfnc/2bWfy4Ye/4sPt5/P3v1/Ls88dy/oN5/PHP9/L1m23sHz5GJ5/fipjRh/NwEFZLFfCCgKsIEC1bQZkswSlEilJIqMomL6Patu0CgIpScLJ5QjLZewwjJSJZaLrOoqiIEnRUKKsrCAqJlndIqO6tMoWe0o2w66cwLbf/Y05i1bQT/HJmnlMr9Dwd6mdY9FXZ3Rvm3VXs17N3I6vCoddzbbUn3f9+cfV0o6bS6Ciqi6y7BOG3Yiiy157fY9SaWB1/UWuiigL+KGD6agYtkC5wycoaAhKPxSjPwceWuTaaZcw8boRDBt+BlOuH8+IUZdQKJbZfY9WLCuHZRWi+g8vXy0eyxPmc+QK+Si7VlMEVt+d3mi6Vz0w4tfEqV0/V07K0iXVwnTCxA2KA6t+rkyuuKMMPQZILRDivpe+LHZvGpan118p6hdnM3jULtr4ePEPWX+VaOSz9714bFTTQLU0FENH1iMVkFV0sko0XzHqhJRwrDY0tYUD9+vH9ZN/xNa3p/HR1vFsWX8WH2w5h7/+7gr+689X8/tPh/Hm5uN56cVD2bDhaF5afRRrXzmJTZsv4M57DmbEyJD1r1zLggUXc8LPS6TFbyMZBvsffDB7ZjL0S6WwggDJMNAcB9P38YtFDM9Dcxz8YhHT90nLMqKqUSgUyOcCfN/HcaI6EMuLAl5WrogZVMh17o2Z7+KyiTewadvnrHptKy1fb8Wu7NVQeTT6HXpTH32B458Bj2Yxka8Kj0ZrqF5Z1V684jWp6dE4B0UJCIOBtA7QGTr0ck444dTqhc3CsEw0Q6VQDsgVHYK8Qa6kY/sZvn/4Xky98Qo2bHmKZ1+YxRVjz+anJx3GyMvPZ/LUCZx08pCoALDaPmGaYc1v4GDaUWzFyxWTBjdRMZOsSO0gnvoZpPWjA+O+lTgQGuQruEExycaYTkiQr5ArdiRg8cISQb6CF1YSgNTHPnbFgnwHYaGzOTzqwVHfddtbrCTOjdtOiKJaiS++Ay5xKXzcDxEvvHhehNnrX9120G0LzTJRTQPJqLoRapTi+sZu/YjGBA7A0Ppjmf9Ke/kbnPAzi+eWjODX703lr7+7ib/94Xrgdv7+H+O5796QW28R+Pt/Xsb69Uex6sUf88aWc3j44cM5+sgWbp1xBLfOOJZhF+zHoYcX+eGR+3Pn/TPY53td/Py04zj65GM5Z/gFnHXxhYyZdiOXT57GmZdcxkkXXMTpIy7j6NPPpHTAARiVCnpQRHPzyFaApNuImoWkWyimg+J4OIUygunhtQ9i5v2PsPr1rYy5/lZEv4O0HqLZ4U5Kr/a3izZUDWw1G1Wz0NSe8ybix6NN6Oz0usZ/naYXj6bVr5pTNS8xrd7qLhjx2ALF6DmHNAaHFl94TC8qD6heqIJ8BcP0cPxCtL40F0UPcMMu9ugvc+vt93PZldfghgWyolCNa2iYbop8ReLUs37ElOmXMHTETzn5jIMZf925bNm+lOtnjuSy8WdxzsUnsteBHRz8w+/x0xN/TlisVOsgcii6V00GRNmarBj1K0ma2aNwK1YfcRyktscldj3ieIYXlhJ4xM/1whJhoR03KCauUAwcP1emUO6iUO7CDYrV51f6VB/NTNE9FN2jpX6Scv1U5UbThuIOvdrGmzglJKkWgmwk06Hrq9tsL19dBGavfzUrCkjGf1XTQTWt5HFJ03sxE0kzac2IiKpGkAvxAhtZSWHaGfyciGF8jbPPGMzihSP4cNvt/OXP97Fp04UsWHgY2z88n//87zFs2HA8ixcdzJgrMsy4roNXX7qKeff8kvNOynPtFUdy/ZTjGXbx/rz0yu1cd9uvmHbXpTyyYjYPP7+A5e9sYf1n/86qj/+d25dt4Ik3P2HGklVccf9cTps8mdMmTeHIcy+lvzeYrws+UmEwglfGqnRSGrwXgqkh2QalQV0MkEQeXfQ0q155jTMuGBmBw69Ebkt1McWpPjcoVisZfVTFRFX15K8iG1GznqwhVwcKxQOOosI2LQro6dFMkXjSWgRsvQoaswoYp8+Ub7NUriwZyIJZNTsxSbCRBDcyyUEQDAw7QFQNLM8no0iIukqbKFbXldejQlJ3oqnfomaRlXRUy0O3Pbx8CS9XpNQ5kHy5g7DUjh7mKQ7em0L33qxct4GJ06bj5kNS0p4MSH+NvQ4wOfWsAxk/9WSeXTWNP/z9BRYtG8+EaT/jmhtOZunGB5hw5yjOvPwkTh9xMk63y3eE/hz84x8RdnYjWzlUp0BY6iLIV5KBU7ppRDUlVs/q0nrrq8NWt/weKiOGTm0Lf+2Qn0YWF4J5YSXpqg0LnUlnbdw1W1tM5vglvLCCn2vfETDtCxy18KiVU/XPi8tgY3DE3aqNhpoYjl8Di8YWgcOugsNKLH68d3hElpWVKPahamRlhYwk44Y5yp1d+DkbWf5Xujv6c9KJRZY+N44vfn8/Wz+4ls9+O4nffHoln35yOV98NpqNa85i09phrFtxIQsfPI1xFw9myhUHct9dJ/Dy2jEsXXklr7x1C7MWXsojK2/mwZWzWfzWauasW8NDm97mrtVvMvu1D3n8/d9x76vvMHvLOzz42rvctGQdl972KIf84mLUQQcjFAaR8UuIfoBTKqL5Dl65QPvee7Hw2aUsWfESB/3waCS7gGjlSSsWotZT5uqWX1UNNoqiJSbLKooUmSxKSJKEKEY1DqpmJKMV4+E1maxI7aDnRlPkG9UA9dXV2+P5hoeu2Jiyiym76IqLrvhoio+mhKhqiGVFVzdZs0mJCllVJS2LiJaKZGuYbnQhcoI8bljACYvYQQHTy2G4YbLW4uyEYQfkS534uTKK6ZIyNL7W1o+ZD8zi7Y/fZ/maFfzouO+z3yFFLh93MguXTuGZVZM4d0QXo8Z9lysmfo+Zs09j+h0nM2L8jzln9PHc8PBEDh7yXX5y1lGcNvx0zr3iIg495hh+fsY5GGGFNslCNjxy5U78fAnbjYrENENHtxtXhTaaLdqoAjW+O0FYaCdf6kw+Wxx0bQaP9q59KFYG4efakxhG3PDmhZFyiuMacQA1Dq66QXlHkVgzcNTDQ7d88qXOHtHbWG7FlXG9DVZVDTfpHt0VeDQCR1wz0cxSgkhalJL6i1ypTF/zVxAAACAASURBVKWrG8ez6ewM6azoyGIL+wxOc+mow1i4cCTbtt3K65vH8Nln03lq0c+4cVqF1StP463XLuKPX1zPJ++P46N3J7D93Wl88MFtrNs4jmVrruShJcNYsHoC184+n3nrZzH/1cUsfHs9D218lcfe3MaLX/wXi7f/O7M3vM+NS9Yyb+M2nnnnM+5cspohl15D6ZAf0eYVGGC4WJV2BNtF8QJ+cMxxvPLWeyxZtZZ9f/AT1FwnrYpLStERNROlWlRmOH7UH2O6RO3j1cnt8TCj6iwRXY2GEpmmjeeHeH6YPDfqMo2yDTFIam9BUTsFvlm8pU+X1vSwTadqHpbpYZl+1cJqj0jUqCUqJqJmkpbl6pQ4BcU10GwV1VJQTBXZUJB1DcUwqzU2UeOe4+YoFLrQ9ZBs1iSVMlDVEN3Ko3ouhxx1GE+tWMQrb7zIui3PMeXmi1iwdAqPPXslDy48l9/91yPc+fCJPLDwbG6edQqTbz6RaTPP4pnVdzJ32W1cc9eVDJ8ylMunX8a5V57P2ZcO5VcjRnDqecPY5+AfktU8+qckTC+Hny/hBD5+GOAF/i7Do7dRgo32bKxCY1XSl4WFzsT8XHsywyMuPa+vA6mPicSPN4VHo1HtUcR2R2ltbcFL7KfVD05NpqtrZlN41EKjFhwxGPp6baxMRFVDt52k0tPL5fFyeTJClmwmhW3IGGoK381gm99mr4Fpbpx2Ou+8PYvXNt3A/EdOZe6DP+Gzz67lP/82nb/8ZSKf/Ho4b79xPp9+NI2PPpjOmnWjeGnDKBa/eAGznjyNybNP5NaFo5i98lae2PwUdy59gjlr1nLbkheYu/YNHlz9Fiu2/4EnXn+fBa+/w3PvfMgtC5dw4M9PoTUsk/KLtJoBVnkQaSuHXRnMw4uXM3nmvXQd9ENEv4JZGoiVK+LlS/iFMkGxQlAo4+WKuF6u2pMR9VK4ro/jeDvMiueBuARhvtreH03H8oMcnh8mVa/1iqP21hHxaL3eMix9B1RNLMvAsjUsy8K0LSwrGrpjWtF4PEl10Gwf2XCw80VEy0QPXNKaTEaXUGwF2RDJKpmoSVLKIMpCVNRlGFiWgyjKiFkFMaugKzZSVkNXbCzLotjlMG/RnSx45i5eenU+188cyj0PjeSLvz3DkpdGc+Oso9iwdRJPvXgRT75wMS9suI7pd57GrfdeyPJ197Phw+VMuX8ck2dN5LIbLuf0EWdz0rmnM/TySxk5ZhyHHXkcTr4TQbWx/DxerogThLi+FzXgOTvPFW00v6O3+6/EMZJ4T9VWnO4KPOKmODcoE+Q7kmFAMUSCfEcy46M+JmI6eYJ8B0G+ozE86qcr1w9Bjbv9att9TSdMTv6fBY/e1EY9XOotLUrIuoGXy+MEYVLt6YY5FFWno6MDz3ERswKuY+E7OrLQH99po7Oc4uKhP+CReZewbdtM/vCnO/nNp+N46pkfsPjZA1iwaD+2vnMpq1acxbYPxvL2tiu5c+73ef614dz80LGs3T6Tq287hbuX3MAT6xax9O1XuOq2mzln7AROvexqJs6ey8uff8ajm17h0VfWc/dzyzhx5OXog/ejv12gn1FAzg9GK+3DvkecwMrX3+fx59dx6Am/pM0tI4UV8t2DKHd3U+7uptjZSa5Swc3nMV0vKl6ruRudaTnR5jTtxISq26LpZuK2xHM3M1mxgZuyAxyW7dLb0N94XkX9IOCeZqAZMpopoBkyiimjGSqKoUcjCgwH2XDQvBDZ9nCLZWTbxciFZAwdwdRw8yG272G4JqqloZsalmPi+Ra50GVgdwXLVJCye6IraRShP+kB38LS0uy9l8NFow5j8fPjWf7ydFauv5nx1/+UJ5eP58VNM5j/zChm3PszZs75OS++MYGHnjmPh56+mCWrr2XzB3OZNX80dz4+hatnjGTMTVdx3T3X8bOzT+SKKddw6vnn8pMTh1Dq3gc7VyEsddE+cO+ol6VcwfFc2lKZHqnaRtbXDZssN0dG1BKFXz+zY1fclhgShp3rEdcI8h3kS92JKqmdLlarRPpUHr25K7Gcqq+7j8tr49TQV3Vb6q0WHHGfSF/WlhUQFBXT9VBNi5QgYjgu5c4uiu0VsmIG13fwvAAhq7Bn/xRiVsK3LQJXIfTaOOKIHBdcsDc333YMb703njWvnsMHn4zkg48v5sknfsSqF05m1YunsP03V7Ny3ek8sXQIm7dP5oXXJjJx5hDOH300428bxU1zpzHx9olcMX0018ycxJT7Z/Dg6qdY+OYaFry2hsc2rOHuZ57lmPMuJJXrRijtg9V9MHrHgRx/ziieWvMmDy9bQ7Dvoexh5hBz7bjlCkGpQFgu4xeLOLkcuuuiGCai2vM2DnJd/KNnwNROunyjgGnU31F/w6odY/V2zOWstWiqVjRcJxqwE/RuroNmSiiWgGJKKKYcuR+mjlyFh50vYYVlZCtAcXyypo3qB6h+gBnu2CymG0Tn5Zg4roHv6+QChUpJx7H2QMy20N2eYZ+BAj85osAvT9mXceN+wlvv38TrWyfz+R8f4LX3bmX9llvYvHUWb300hyeXj+OEM1zOvaybR5eO4J7HzubOeWez5q1bWff23dw0+2IuuHoI1993LTNmT+fmB2/hhntv5vzLLka0LexiCdmOqoSDYielzkHkSu0UKp2UKx3R+Xo73wKy0e0QervLW236tjkoGrstjdyV2GJlESuQWvPCSjT60/B7h0dfk4xqXZSYfLXj279qwLQvcOwKPARFJSsrqKaFrBtJwLS9eyBhKYdXsOif3o3WdD+8wCcIi8iSgWl47L/vdymXQjS9P5lsC0cd4zFn3jAWLrmQtz6YyrsfjOX+2fsz58F9+fDjS3n7vUv49PfX8fo7o5m/+Gxm3HkCc564jPNGHc746ecwe+F1zF96E6s2z2XZq3dz07wruXbeJB5//RmefvdFlr2/kU2//4x7n1vKISefgVDZl3RuH1r9wQwbfwtv/u6/eOLlLbj7Hkw/N8+3VZOsbSLZGqpno/kOhuegORaKFaWt4++hFgJaTfzDdjzCXIEgzCdQ8IMcfpAjnjdSe5e7WnDUw6MeHE3NczFcDd1X0D0N3dPRXRvVc1HdANXJ4Ra6MIMKhl9GMkNUp4Bih5hBCStsRzdLWGYZx6nguXk8z8PzNBw3jevuQanYj+7Ob9NebuG8czuZNvUo1q2dyAsvXMGy54ex9eNr2PrpWN79+Fo2vzeV9VtuZM6CS1i35V5ue2AYw648lKuvP44bZ53J/QsvYdXrt7DunXt49Llx3PzACK65aSQnDz2Ja24cw+TbpnDW8HPpPmBfgo52WhUVK1cko5kRCIMCphvghgUqXd20dw/E9neu22h0+8d6cMT7qz5AGu/F2mKxviyOW9QOPzadPLLmkpVM3KCcZFbimo5csYt8qZt8qXvHAORG8OhrDFpc1Rarjdrcczy0pM9UrZ/bZXg0Aoek6dU6j94tboXXbQfT9TAcl7BYIigUSUsZdm/9Bm3id9BdGd2Jgm1R27RPmCuTSqUolgIsJ4OkfI3d92zBzbcwefoQnl1xJStfOp+NG8/lk88msHHzcFasPJut26cyZdoh3DP7dOY8MoIrxx3D1JtP54FHL+PSsT9g0fNXs/6daSx9bSrPvj2HJ954nIfWzuPhtU+w/rfv8dZf/sDYu+/hW3aOAWE3LSmL4867jFc//TMT7p6LOnAf9gyL7G4Z9JeztClZBFNB9UyswMEOfezQxwq8ZDxAmCskkAjCPGHVjCYB0/rbY9aCw3H9hq5KPOezmammhZ2zIwtd7NDHzIWYYQEzKGEGFTS3jOqU8IqDMPwyYWUwqpPD8Isopk8QdJEPB1IuddHe3k5HR45Ku0mplKJY3I2DDhzApGuP5KG5Z7DptQk8vfh0tm4dx9p157Nmw6/4v9zFWx9czhPP/oLf/Nu9vPPxPazacCMPPTWayyYdxxkXH8DQ0Udw69zhLH7xRlZuupcHF05kzpPXctV15zD1jms499KzGXhwN5V9K7SqaQqDOnHLJaxCkbC9i1ZJJasYBMV2/HwJw/Fxwxy5Unuf4KiHRz044hb82onqcQhBVEwyorZL8Iinh2lmQHwbhjgGUpuajWMicSdtqX1w4ta0NDrhGCC1N3ipdU/6ihTXg6b29nhxzCMau7dDKdRufMNxMV2vhxmOi+G4yXNid0RQonL0jCRHcz6qcY20KJESxCRwmpFknCCk3NmFl/cxfB3NE1FsGdmSUSwNw4na7N0wh24a1UlTIpYtY1gpFH13HL+VzkGtjB57IOs3juYvf3uIN9+ZwroNY3jp5au5beZPmXLdURx5tMi8+SO56JJ9mf/kcNa/PoV1b47jzV9P4IU3rub9/1zKws2zuequ4UyeO4H7ls3h7mfm8dSmtRx88hC+7eVoaZMYNuVGVrz7IVMfnEem0s6/KDJtoYecsxEdBb89RPE09NBEMBWswIlA4nsIikxrJhsFjo0oyCmIKrJi9FAjccpWSW4LoSX/Hj9Wex+SRjcEr7f42LU3805uuynJqLZJqyzQpshYuQLF7sHk2gcRFLoJi4OpdH0X1Szg5Tox3RKaHdKalbH8yFXp6uoiDBwymX7YTobAb2W//TWGX/IjHpp3KWvXT+WJp85jzbpRLHp6CPfMPoBXNp/DsheOZd2ms3h1y0h+/fktPLV0GO99dBcf/f4RXt58Kw8uuoxLp/yE2x+9hPXb5jJs7FEc9tMS46YP46KrzuS84Wdw4A8PYA/xO7TpbUiehBboaIGBHrg4xQJBewU7yGMHeSw/MtvPRa5K1eozJHEXbFzMVavU4/0YV4j6ufJOAdX6KtTaUvV4P/bsgyn3qS7ix3uz+DUN4VF/v4h6BdJXpNiwgx53sqqfSaBZblL01RtAmmVbRFVD0vQkeFpfFxK7LfFrBEXFy+WpdHXj5wvorp3IfNnUUSwDzbGwPBcndMnIWTRbxwld7MDBtA1US4kaoOwUla7+zJ47gg8/eYxnl1/DihfHs3b9FG67/QSGXlhh9NjvcfudQ3hx9QRuvu0nvLzxala/OpKla85i88eTWPXurdzx1NXctnA0c1fexrSHJ3LZTZfy2NrFrPrgNS6aOoEDT/wZMxc+wWtf/JYLp0zi27ZOtpIjW3DRSg5azsApueihiZm30UMTO3SxAoegkMdwbAzHxc8XyOXLmJZXveuZvtPsTrM6W7UeKv8oPOqPFY9clBUNQVExPA/RtEkpOq2SSka1kTSfjGTTv00hq1iYTp5ipRsvF6moQqVMx6BO8iWXUkVGM7/GkUe18/3DbE47Y2+mTj+FdRtu5e3372b1ujFs2DyG9a9eyuKlQ5j/5FG8+ub5vLT+F7z65jA+/M2N/PbfH2LhMyN5ceONzF8yhjseGs5Tq2dwx2NX8MIbD/DcxlmcPuLHnH7xsYy6Zhjf/cEBWEGA4QbsnulHxshiFWz89hC3FKIHLrJjI9lWU3jUqowYDDEc4j6U3somGqmRWrDUFg32Bo/amo1YXcTwiK02YBq34cdt+4XyQPKl7sbwqG0T3iF1ckkhWDN4+LlyD1cmvmdtWlBJCXICj9qNXwuP2D0RVS0xQVETix/fkdvvGfOIoRGrFVk3CIslOgcNJiy0o1klVKOMrOeRtCglGPWkRHI6o6Zx8jZhJcTwDWRDQbVNFEMnJQm0fK2FO2bN4NM/vMUd91/F/Q+PZPUr03n+5fHMmnMqy1+4nPUbJ7Fi5RXcfd/xrHl1LMtXD+f5tRfy5IrzmHbvz3ls5TVs+fwxntt8Fw8/P4MNnyxnwdqHGX/PNcx65gHuW/oIi159nmVvrePOpx5iv+MO41tGG3s6IpKv4ra7OBUHvzPEyJmovobsqmi+RZuYJavKWJ5PUIiGLWflKELvhgUc199prmrsquwSPJIbHTU2L4hG7rm+t+MGSK6D7UaqMSNraLaP4YYopovhhskQm5QgRxcFXUNWBdzAxHIldDuF7aUZtLdKWmxh0H4tPPToMJatHMe8xy9g9sOns/WjO3j93euZv+gsrprQyYQpg3hs0SksWDyElWvP561tY9n0zhg2vTWZ5WuuYd2Wmax5YxbznpnGgpV38cDTt3HXEzN4duNC7n1yJof9/CDCwS5GwcAthciGHbUQWAZmYOIWXOzQRXOii5Bq2+iuWwOPXGKmFyZW76LUZ1nCQjtBvpJAIA6SxiCoBUX9/I7aXpbaGai1Fd61WZNaJRG7I8XKIArlgeSKXfi5duLpYbGb0yc86m9XVz9LsRk8csWOHiW0cRwkLai0ZaXoHiU1yqJegdTHOOohYnk+mmUnLklWVpD1qIzZy+UTV8cJwuS5+XKFrsF7kSt2oRtdKFo3slJBVCKAqJaL4TlYoYXqKNg5Cys0EQ2RlJRB0BQ0x0J1A1qVgCUvbeDtX2/noB/vTed+EqedN5jrbzuRabccw4trJ/LFHx/hyWeGs/zFq3lz68088uQ5PL3iYkaOHcjQyztZ+MLVbP/3x1m0+lpGTT2We54azS3zr+Kup67j3mdu5o4nb2L19lWseOd55q18lOsfmM6x5/yMzkO6UfMaXodHm96GUTCwCjZexUcLDLTAQNRlsqqMalrVmSNedHMpzcYNC9VgZ9+Koy94xHdG680yQrZPE1Uj+r6rxW2m6+EHORzPRdFE/MCgWLYIQpGugQa5Yite+G1s52vsd8AAHpj3S15/ezwf/Ho6y166mGGjXCZN+y5b3ruOVesuZ/L0A7l7zvE8vuRX3DP3BF7fej2f/2k2b2y7gSeXX8j8Z4axbN0EHl86nhUbZ/PUSw/x4JIHWLxuOXOeW8j426fz/Z//BK3sIoY6bVoGyVBICVmcwMf2vSReo7s2kqEhmzqG5+EVCk3hEW/8WGXUl0TE4IjvJ1vbKmK5uUSh1AMkhkjU/FZK0rf18IiLvWoBUuvC1CqPOCtTW+sR98Y0hEc9LOph0leO2nTCHu7KTjMHwkKPgGkjgDSrLo2H8NTCQzHMBB4xNLxcHtsPdoKHprejqB0oUhlRziEpQVQ44/hYnotiqki6iGiIKLaCaIhktSyaq+FVOmjZ3WDByrfZsP1TBh12AHJ+AGrh61ilFgZILRzyoxSnnJ7juuk/5cqxh3HPA+cwavTBnDWsnb0OauGq8d/ltntO4OEnh7LmjeksWTuBVz64mweevZwbHx7Goy9O56b5V7Hi7ceYMW8iM+dPY+HqR7j9kVuYv/wRRlxzMUPOPYk2fQDfbPs6/aR+yL6K6uuovk5lry7sQojuugSlEpWuKF2oWz6SZuL5eTw/xPWCJFBa68Z8VXjoppFYfP/WeH6n5dh4gR91RusKuqlF7qAh4QUq5Q6TtnQLuWIrfvANvKCFQXt/h6vGHskTi65i85ab2LRlNHMe+THzHj+ad7Zfw7JV57Fg8anMfXwIy168hKm3HMqZF7o8sWw49z5yOg8vvojFq65m3Zs38/yGa7nviXN4YMlFPLfxNu5+YirzVjzK4nVruGvB06zZ9jlnX3UtQqETqVDCai9hlzw0TyYl9UOQW5EUEd228HL5ZG6t5flJzMwJwujfdoJHDtPLJSXltRs9VhiNXJra6tF4yE9fbkstPGIo1TbYxWXnjQDihZUeyiSGSq1bk8zzaASPejel3o1pBo/6mEntNKN6eNRXlO4KROIqU9W0egRa4/92gmhuhpfLY3k+qmkRFku0dw+M7oOiRz0U8bRrWXZR9Kpf6Aa0ZaUo2KirOLnoKiMaIpIpYRZK/Es2x+JNn7LqvU9pP/QQBthpBpjfRC/uTtCxB2F5N/zS1znh5G4uGH4Ys+aMZO3mu5m/eDTTZw7hvgd+wQNzTub2u49l+eorWLlxHO///n7mrxzFBeP34/wJB3PRdUfy6KrrmXDn+Sx8eRb3PH4Dx51xOJdNupBpd09hysxJHHnijzjgiP054IgDKO9TTtSHlffQfAsrCCh0dFDujD53nO0qFNspFMvkCyVy+eJOWZlm8KiFQyOTFBlJkaN5ndVbG8QQMW0D27VQdQnVELE9Fd3MkBG+jaR8Ey/sh+18jQMPkhh64QHMuGUId93zC55+dgQbXpvE629OYuVL5/PogmPYun0cz644nSefPpV/+/O9LFhyJnc9+FPufmgIC5eP5M2P72bUxIOZeMtxPLr0Ku557EJunXMOMx48nfmrJnDDgyO5+ZFprP1wC0s2beapDe+wZPOHjLljLs7eh2B2DUYMA8yCR1BxCUoWlqtgWFG6O15ncZDfy+WjYrAm8Kh1MWIXJVYbfq7cY8/EhZdxH0uh3NXjIt8oZhIW2pPbLzSCR5xqre9diQOi8WNxBiYsdJIvdVNqH0y5Y69EiTSER6MUbT0M+rKYqrUfIGk5rt4hrb7MvBYS9enZWrdFVLXktbGbE2djYoDEVwI3zGG6XlJtWuroxAn8qMJRl1AUCUlWkxmUhhFgWQVSWQNRcYnuGJ5HcxwkI7qZdtZ1aWnTWPLuJyx772O6jvoJe/om/Y0McqjQvm8BJy9jeWnSwr/ygx9XuGD4j3n6+Rt5ft0tPPjYMDa9dh1PPnEWi576Fb/+/Ha2/fZWfv3ne3h81VAumTKYu586m9G3H8OL797B3QsvZ/bia5lx/1VMunkk54w4ifMvO5Opd17L2BuuZsasG5n75FyuvPZKfjn0DA49+nA69x2EV86hOQ6KZSEbNoJqoJkeQaGMHxSSVG2t8ojtq8KjVm04nhvdciAMqsNwQgxTRjcENCONZrRimP0Jcin22Ufn8CN8rpt6KsNHHsR9s89g42tTeH7VSB5dMIS1Gy/hg48m88Zb17B0+Xls23496zZcyV33/oRPfns3L70ymqdXXMLY67/P2Gk/4Innr2DRS2O5e8FQlqy/jllPXcLUWWcy6c5zOHf0cRx/7uH8dOgJPLTyaVZ+8B4LNm5kwcZN3LdiGf6B+7Onb1LcfzAd+w3CL4ZYjk1nZzelcieFYjt+UKh2GauomoEbBpQ62nECHyfwo4FRCTx2WK1i6E011AdAY8DUPl6vSGK3pR4e9UVlmhkkKdoYErWVo7X/X5uuzZe6k1hIrtjVGB71qdn61K3l5nZUyTX46+fK+PmqvxZUg0JutVLV9nrUbzSCR1ZWkm7YjCQnDW6xxbSPO2jjwcO2H/SYGeoEYeLeOEFIodKO7VpopoCqp5CVqCci+vEtDCPAsAuoeh43aMfxK2RkkwEZiawSBcTStkOLaLH4zQ+Zs2o93kGHsIdlkwl9BN8h7ChHMQclQ9egApq5J7lSmv2/ZzNsxFH8athBzHlkOA8+cgEb35jBOx/fxYr1o/n4j/ezYds07l10JsMnf5fZy0by5h8eY+aCkTy9fiZ3zB/DfQuvZdyMoSx/9XGeXD2Pq6ZfzOgbLubJVXOYs+gOHlg4k+vvHMtVk4dz+PEHkbVa+VbrN2lVUki2RkZXaBOzKJqMosnIqoSkiNFNrGQJQRIRJLEHPGQ9goekReCQND35nWqL0HSjehNuwyCbzSIIGUQxi6IKaLqIbskYtoTpiBhmfxxvT0z7O5jONznwIIurRp/A0hUz2P7RAv4/XmbVS+NZ/+oE1m24mgcfPo5b7jiQTW+M4rd/uImt2yfz8vqRPPTIiXz08S1MnLQvy1aM5K77h3DsEIXjT3MYf9MJ3DT3fOavnML1Dwxlyaa7eHDZddy3ZCr7H9OBv7dDP7eNwvf34uq7bua2pxcxd/16pjz2GA+sWc1h555Fqr1If9tkd0Fg4N770FHpxNFdSsVOSuUuSuVOvFyxOt0uyvzF684Owyg7E+Sw/Dx6DUDqL8bxpo6BUCh39XBrkpEL1dhHrXKJ1Uix0k2x0p3ML43hEYuBWiUTt9vXqo/ae9TWV5XGsZDY4nqPlkYlsfV+Vz0pnSBflWa9/402cBBNOzfsarAz2uz1VzRZ0ZCqZdNxqXRfVtsqHhczxQVMrhdNxI4LnOLp2GGuQLFUIVfIYzkmhqWi6kr17mFKNXsTzRCRtWhAj6CaZBWDjKzTJmu0Sgr9JY097Xae27yd+as24u9zEFKxnbTvM8BQ0UIXxdKwHB1FzZJp2x05syehJeGobew5oIUf/eJgzhpzEuNuH8ZNc0dy0wNDefS5MSx6cSL3LLiYuUvHcu+Sq5m/5kZuWnApN8wbzgUTj+KmeRdz4aSjeej5aTy7eRYz5o3k+PO7WbR2Gk+uvY45z17F9fedwbT7fsWtD43k0sknc+XUczjqF4ewh7IbUiCTsTKIehumnSHI6aQz/Uil+6Oo0eg9zVDRbYtKVyeyriFoEZy9QgFRjUYsljoHYnpRVq6zay8GtGYRBY1cUESVNQqBj2OoKEoKTWvFstvwwhRePoVmfx1JaaFc+RpDTikxacrxvLblTlaunsy9D5zGw4+eyYJF5/DyK1eyZNl5bNh8NUtfuIAXXr6I19+5hnWbLuWdX49n87YreXH9ULZuv47x4wbzzJIRzH/sYqZOP5njTu3k8Rdu54m1D3LqFUO47NbLee6t51m4cQljb59Mm6+hd5SQ20uY++zNzKefYdqip7lu8TLu2fAW1z+3hqF3zGX3yr4ogw6i68AfUMi3s3elnUDR0KtuvO3lyVe66By4D+0D9yJf6cQJCxhuQEYzsPNFzHyR8qC9UbwAK1fEyhXRnaiJLV/qpNI5mHLHIHLFjmTIT6HclcwhdYNiUgMS5CtJ6CAeKRiDo1DuSlRHfVNrbY+ZojtNPYdmMRUvrETKoxE8+qyt93M1kGhsth9gef8/be8ZHdWdpXszPTPt6TYOIBQqh5OqTuUqlRIZGxsHDE4Eg20MJpscRM5B5CCSQEQhhEAiKYIABYJAImdskjGO7Xa74/TcO3N/74fiVJdpbPedue+H/wJMWMILPdp7P0mOGrU0p2tUfxEzAj/u/Rx4PM57ESujjk9IioJSfEISZzSSTgAAIABJREFUSTpDtCRalJSHUXPmaI+GzhQxZmkCNINVwGAV0Fvs6Mw24k1WWhgtEV2C0Y6a8SK3v4fj1+4jJLfiKYtAvCQRb7Ogs1uQXAqCZMVus6AIdlRRRrXJiAYrOr2RFl4BQxuVVj3aUna2mD1Hcyg+vIJ3h7RiX80KZmT3p0/mSxQeX8vCgkxmbRrG6n2TWbsvk8oLa5i7sR+VF1aRf3QK45e8SFnjDBZs6cqo+WFW7OjOofOzmLP+DcZmvcKyvOFs2pfFtGUj6DGkKwPH9qHNCwHCGTKyqiNe92t8IQmroMftc5BgiEdyOngmrjmJJhOh9HQSDGYMVgHR6UZyudDZbbjDybRI0pGgNyEKTjzuyFdln+rFotMhWfV4XEZstl+RaGhCnL4JVqUJXbqLTJ/zKsuye3C0ejYVhydxqnEON+9lc/XmYopKP2DsRImaU6PJnKqQt7sbi1e0pqL6Iz77ah3Hz03gcONHNH4ykdozI7l0fS6HKkazZcMHjBnVjknTuzF94SDGzvuIvpMH8CspgRmbVpFfd4QD5xt54b33SFS92EMZWEPpJPhCTFiby/5rd9h27iYbz91m3sEzzNh3kvg2b9DUmU4LuwerRcJtNpPicGA1R3JGZZcPSfViVyKZIi5/MqG0VsjeAEZRwe72YlXduMKpmBQnsj+IGgzj9Aaj08Gjq4s2aWiryOPWlJ8Dj0cZmkfNrT8HHrG/PzbFTPuYNO3HY8HjJ/MEBDmizY8pPXr0acCh2eG1I2f0bqEzPLw1RExcj9q+fw4wYh2jj9MnxIbbRLpnjT8AD6PZFAUOvTGSB2GyRdgaQXFgERXMgozJLmG0iehsIklWgUSLnXirzC8TBI5evMv+Y2cxeVNoZhbRSwpGUY46Pq12CxbLw2eyYjLasJgFzLITXcjPLwQ9M3OXcOsPt9l7JI93+nfklW7JvDu0EyPnfEC7HsmUXyjmyM0ScsuXMX/LeHqO7MC28tls2DuW1TsHsa18FPnlIyiuGcWKvNdZX9SDsvoxlNaPY2vJQA41zmV7+SS27J/K5n1zyFo3hhOXSjl1qYKthSvo/HYbdLamWJV44g1P4fRJ+FJ8JBj1CE4nFlHBKjnRWyQsghuDxYHgcGFzWRG8ZuwOM3bFhiQpZKS3IexPwev04FZErMZnEYRf4Qv8mjd6Coyemk725je5dn8Nxxrm0XhxBScastiU/z5lVaM4f2MBF29kceHmPPKLe5C/tydjpyhkPN+EwaPM7CrpS2X1KDbu7Em3/s05enYS9ZfmsDa3J3Nnv0zuusEszOrL7HkDaf9KCGcrJ9Y0FWOqlw2Vpew+dZK1+w9g8IdJUtwkKW70bj9NbTKte77L1uMN5NZfYN2pa2y5eJ/l1ZdRuvaliV4lUYo0ACgmI5JOh9Vqxywo2BUXssuH6guh+kLI3gCi24caDGNRVKwOF2bZieQLYFKcKIEQvtQM3IFwtDFO+9wTZBcOlz9aveBw+XH7kqPdK5prXfUEfwAe2rqirTqPHmA1Ojj2NPFz8vhH2RoNULSPz+NPjeg8HgceP9bGrSlEI0o5+Udf7PFSY0w0ANGZzNGeVq3oOVIuLEbXjp8Dj1hqMVoeHLMCRfpGI1OI9uc7VTcerx/V5YlMGzGMgMFixiLYER3OyM0khqe3Sg6MYsTdqbdLJAlOdGoy1ZfvcOBYI4F2LyL6wujtEjqzDV8oObouxSckEZeYhN5ixyw7SbRK/Fpn5hdmGx9Mn866vYU0fHKRCXPH4ggYsbtbYHK1wOTT0XNEDy58dYl9DfsZu3g0oxd8xIZ9y7h4v5Jv/+MYGwsHsybvPXZVjGDbnr7sP/oR529nce2Lpeys6MuOygHsrhrJ0s29WJjzHotyBzBnVX9K6taybf9Cyo9vIXfXfGYtH8GwSe/xxvsdMShx6O1xxBmexRv2IqoOEo2R6ktJ9dNCZyHRZEIJiuikZkguEzbFQFyLppjMCQjWROzWOOLjmhAKxjFgcCtytw6kuGI4xVUDqDk/mkufzuPEhTmUHJlAcelwDh6fwL2vNnD+40WUVw/n4u1FHD87iW//up31eW+wastrbCl8h/LaMRSXDWHW0hcorBzDwdNZ7D04lR27MhnQP53hQzvRro3EM82bYHUZsAUdNBVMvDqgH9uPVrOx/BBDZs7H6EvBpPppYZHQKx7iFRfxngDvTpnJ/OJyck9dZfO5O+Sc+pjh63Zia/Mq8bIXo03CK4uodmuEzn4ocpNdPjzBFDzBFES3D6OoIHsDmGUnZtmJzelG8PgwO1QEjw93ciqK++8ZlkfVoZpDXdNLaSuM9mNF9aF6gtE7h9uXHL2TxFLB2oSj0cGxBtYfe1riuqYT0YDrb2CVgi+Y/t8Dj0gxs/Sj72djBGOmDq2tSwOOWLPWjz2NFdAmj0cl0EaTJQouseDh9QVwub0/CR6Ky43gcCE4XFEAMctOTA9BRCc6CHfqwpl7X7K3ph5nSivMkov4JBMJiQZ83hBOhwe9zkyz+CR0NhGz20eCQ+VJq8C/mgVeHTSGgrqzlDWcZ/2uXXTt9TZ6mw5nyEFzcwsSZCMvv9+NffXV7K6rZG3xVmasnkf56XJOXCmjqHQ2xSWZnDyzmPPXlnPw+ATKakZx+NRYHvxhA7XnJ1B+YjTLt75OXskQdh/KZMnG99m6L5Py+hVsPziTqku5nPw4n8VbRrBw40iWbhnP0MndmTB3IB8Mf4vkdm6cATui20ZcUjPikprjcLtQ3A5El4ASkDGLCbQwPoFdfookUxM8vn+j/6B01m34kJ3FQyk/Ooard5ZwpGE0ZccH8tkfsrnw6Vwu3lnKmm09yN/3IWduLuT0lXnUnpvOkVMTqTs/ncLSAXzxx+2U146joGQwuTveJ3/fUCprp3HoZBYjZrzMC90U3uwVZPT4twn6ExGsTyGLidhEA0/r4mghCvzKbGHiitXc/tP/YnddAy/16s+/JVhwBNKwObxI3hBKOI0klw9fp85k7Sph16U75F++T079dVZVnaF75hyeNEskWuz4fS6ckj2ymqse7KoHk+RAZxMxCDKi24cnnIbo9kVAw+XFm5KOJ5yGwx9C8vhxhVJ+Fjy0sC1tZfjbuuCJisQ08ND6Z2NXF80jEzuJaADyqPz9cU+bPLSJRVtbtD9byz79b60tkSf+6HtcQM8PACUm2i7WtamJlv6RO8fj1hXtCJuYpP/B9/UGE6Kk4FTdyIoz2tyl9YdG7h22qDZEAw67omKVHFHgMAgyOtGBlNaKuuu3yCs7iFHxYLQpCIILi1FAsjtxOXwYTXbijXYSRIVf6kw0iUskMSWNFwcNo/TCHS5/85+cufMNM5as5ukEHaH0dAIZ6VjdKh3ffptX3u9D9fWbHLl6lUnLl5CoinR+rxv7Du9k4rRuzF/4Nkdrszh3ZQ0nziyg8epSDp2cxMH6CRw8lcnxq3PJ3duHbaVDWLihO6NmdmBv7VzqruVQenYxpReXcvrBVkYvfoXs4pFsPTid4trF7KtbSW7xTGatGMKwCd14tXs6GR1UFF8SLr8R0RWx0seZmmOwP4snRUdqm3hadXyWJdlvcuLsLA4fH0Vd42hqzwzn8p1plB/vz66D79D48VQKD35A1poXWb7pTSqOZXLx7koari2m8eZSdlcMY+Xm7lSdnMnRxnk0XM1mzba+HDqexekr6zl3fRPnPylk0sJ+vPB2Cv4MGwZrU9weC4JgQHEIPPnMs5idLuIVF02ejmPFzj2cvvcVxbUNhJ5/DZ3sQ1AioifR6cHu9iIEkrEkpzNrcwFbT1yk5PZvWFt3icUldczZvp+mghPB68fr9yCIFkQ1UpFhUdTovw2T5IgkvHn8KL5g9KW1e45QyzYE0lvh8D8MB/L/9NqirSYaeaEBheTwYLErfwce3kAKHn84+nu1qSOWrYmdPH7uPU6cFvtUT3LEGPffOZj+HHg8SsE+6l/RVorYF6sz+EfZllgQigWVxJiAXw08JNkRBQ+t3DgKIhYzJps12i0bK+yxxKwsOptIol0ko0tXzjz4gt1HqlHD6XhD6fj9aViMEoYkG6ItQn0ZJTfN7E6eklWUl16h/5IlbDrRwNGb39Bw63vyy07QNMGO3RnAIqqYRJVAq3bEyx469uzDybtfcOzWp0xcugKj34fF56Vjl+d54+00+vVrTd6OyWTnDGbUpI4sXvsuhRUTOdSwgONXV3Dw7Dx2VU9i/d6PmLu+J6sLP6Lq/CpKGpewrLg/m46OpqB+MlNyu7KmbDCbDo2k8tIi8g9PYP3e4dRcWkPdxXWs3TGCFRuHMmhUBzq9LtKmk0TH11qjhhU6dU1j5KS3eXeAj34jFC7fns/1+7OoqHuHkxcHcfX+RM7eHEdJbV82Fb3F5uIe7K8eyeL1XdhdNZqyuikcqJvM4dNzOH9nA0WV49myZySFpRMorV3AvOW9qW7M4fjZLRSWLmDesg95tUcyYrIenSMeR0jCYEskJTVIUlISisONGkjlGaOdeIcX/4uduf7dnyhpuMCctZt4UmfniWZ6dEYpAvZWiUSjFdHrJ05y0nP0RBbtLif/7E3W1Jxje+PHFJ+/SeDl12kuypFQ6pQggsuDSXGiEyRMihPR7UPy+LEoKklWAcnjj0wfskowtSVObyQUSHb58IfToxPBTx1MYz/ZtYlBW180J27k/vD34BF793hU4m6X1B8cYB/3tJwerf5SW4k0+tftS/lxtuUnqVqHKxLg+hN5GrEaDg08YpWgPyaL1o6gPwceGq2rgYgGHLHyau3PNpmtWG0CqsuDzx/E7fEhyhJ2UYgCiN5swmi1/C0S4CFoWEQFk12KAkeSVSDBJtC5bz9O3L7Nml27Mbt9yJ4QVqvKs0/rMOhE7FYPDncqJjWIzpPMSwOGsO5oNXXff8+J7/7A3f+AfbWX6fhGX/SinxYGAdEVwCR7kIIZJDiC9Bo1hYNX7nLmwXeMXbSCeIcbs9eLOzWA0doMq70pnkASgTQdc5YOpahqJXNWD2LK8nfZV7+CSSt6srF8KvlH57KlYjrlZ9eyvWou26pmsunIRGo/W8uOU5MpuZrF5qMjKTg5gZpPFrPz2Fhqri2i8txszt1dx8GGOWzaNYg5y7uybc9wig/NYVPhArbvX01hyVKqG3MoOTKN7C2v8/GDRTReH8OD383n2qcTuP7ZVE5fHcPdb1dy5f4SNhf15tS1RRQdHsfaHf0oKB/H0TNLKayYxJHG5WzfP5nZy3vRcG0H0xe+z8BRr9J7wHO89W4bzMqveVbXhCSxKUaPCatfwpPqwyTYaBGfiMksoPrC6AWVp00iv0gwMXjWfK5+9we2HjxCxx7vYXIHkLzhiPjPFum7MdlEZG+AXycZ8D//CrO37mbflfusqKxn16U77L/6KWNXrMUaTsOZFsaiyoheH4LHh8XpIskuEm+ykmixY3W4cPhDWB0ujKJCXJIRu+IiyWSL6DvsMm5fcjRv9MeoWpvojK4vGj0b+wn9Y+AR+0n+Y94Yq+D4WfDQ1OROdwBfMBV/KO3huuJ5aNCL5H80ie1f0VDuJy3BkiOmV+XxL1Yqrh1NY28gPwcOjzNo/d88q03AaLKgONTogdWpuknPaIXH6/87FaRVFLBJkcZ7QXGguH2ITjdWyYHBKkQqIE2RKsgWFhuvftCXulufUFx3Amdaa+LNEhbBSzC5HR5fS5yuNGRvOi9178O8zTsov36L83/9X+y7c4fKTz9nUd5eXuw+gBZWN1ann2B6W9RgGLvLj5Kcgaf9y6R1fYeqa5+ysbKWMQuX87RNQk4JY3Wr2BSJUHoYX3oAd5obZ6pM136dGTxjABtK13D0Zjljlw9iedEcCo6tZ/W+uawryWJV8WzWlc4hryaLS78vI+fgJFaXjWbWlneYtO41Zm54nU0HhzAr5yW2Vw3l8PkZzFnbiTXbu3PyygKOXZzHmvw+FJRPJ2fXWPZUzWZ/9Uw27vyQnPxeHGucxo1Pl/Lx/SV89pvVXL49j8KSd1mwuj27KweQf6Avlz9dw8FT86k+l82OsikUlE+n4UY+W4qns3DtR8xaOojZSz+i54cv4AjqiTM+gVFqgSsk4k5WEL0Cze1J2PxOzE4JxePBZBNRPUF0VplnTQLPCk6c7TuyueooJ+9/xpbKSuSWrWghitjdXjz+VKw2GafDGzEJyioW1UuC08/yogr2XrhLwbnblN/+lrVHTrG+qg6pTQeeFe0oqcmYVRU5EMLu8eEIhdGLMhanC71dwupwRZ3CGlthMAskGazoTXbMNvnvRFza55+2jlgFB6oniCC7ojcNLUFMC/6xSyoub4hAcjqhlJb4gqk/mA5UTxB/KA1fMPUHucLa8fPRqSb25qINEBpIaR+v9veJZpjGuu0eBY/Hphv9A+DxU8Dx/wI8Ym8ej3uPgoddkHCqbtLSW+L2+KJ+Cw1EzHYbFsEebbJvoTOSaLREqw0MgkyixU5zvYlfJ+l4Z/RoGr/8il11x3G0bE+S7MMo+7GrqZikIJ5wB9Ke78rctVu5+M3vOfX1dxRduca0XbuZtmMnoZffQAhkYFH9qMkpyF4/cQYTcWYrQjCVeHeQVwaMoObWl+xrvMIHE6ZhT0nFHgyQJIp409vS3CjRwqaQKDv5p/g40rq8yIhF06m7c55NRwsZv2Yam6q3s+PEDiatncDYZcPJLlpMw4NqjlzfR9mFfFbumcbakhlsOjSD9aXjyDkwkrm5b9FzhEzOng+obJjGlpIPWb/rfc5+spwTl7OoPDWTQw0LKK6Zwf6a6awr6MvKjT3I3tyd/OIPOX5mJrX1U7lxdyVnr2axvegDKo9lsqWoL2W1mazL78PeI7MorVvCpqKJ7CiZS/WZrWwomMnA0W+Q8bwTo/QsBjEOk5SE7JHwp/oJpiXj8LoxSnbsXhUp2YcS9BJKT0dwuHB4AugFlWfMAjpviIxuPcmrraXk4kUW5W+nmSLxr4mJ6CUF0RmJ3RMfRkbYZBWry0eiGmBC9iZKrz5g8rb9FFy8S9ntr9l99hpte/ehhduNPSWZYLv2qOFUbG4vRsWJ4PFhd3sjjJrFHimcEpTo/VDzh9nsCrLijgaGa0dIbdXQPGUaMEgOD95ACt5ACpLDg9uXjCC7SE5thdMdiIKB6gkSSE6PAoi2wjzKtGif07Gg8ShwaIDxqLxdizh0uPyPBw9t+vipWDSrqPy3wCP2ePo/BY/H3Uxin8Vqx2A0I8mO6K93OF2kpmVE2Ra90YDBZIxkUFgtmGzW6MecaLT84CWYbSRa7OhsIvGCTJ9Jk6m5c4+1JRUEX+qCp/3L6N0pPGVSSZBDtO3Sm+z8/Ry9cpfaW5/R+M3vOP7l1/TNWoC5XXuesku0sEvY3R68qSl4QgHMiohOkjB4fDwlqrTs9i61d76guOECw+cv4l91eprZzDTV6zEoIVrYAgihDvxSL/H+hOmsKN7PlT/8iYrrVyi/foFtxyrZd7GGbXXFrCvdxJbKLSzcOp+pqyYxYWkmo7KGk1O8go0ly1i7Zw6Lto5mW/lM5qx9n/ELX6G4ZgZ3vitm58Fx7KuexsaioWzbM5y1+QPZWTmRTftHsWzTu2StfYNZSzoxbmY6jZezKCodzOoNr7Ov/CMK9gyi/txC6hoXUlwxgeKKyewqm8rh06s4e7OQ0upVzFsxmE5v+JC8zTCKT5FobopZTMIsRLQ3WnOg+WEtg8kuY1FldHIkvUv1+9Fb7JHQZHeQFrJKkyQjb4wczd7z58g9XMWwhVnEe13EKTJmt49ndVZ0VpUEQ0RFrLdLmBxuEh1+ugwcw+aa82TtraHs7u84+Nnv2Xv5LoMXrkAXTiPO4aSp0civk3ToFAcWj5eMji/iS2+J7A3QTGeM0rhRT9fDagpRcOJUfT8gILSpQ1tTtMOo9snvDaREQcEbSMHh8tO6XUd8wdRo2I/s9EZ/nduXTDitdVQvoq1I2gTxY9NG7EFUW5cenYy0n4uCx6MRZj8GHNGbyD8IHj9F1/5PwUPrJfmxZzJH6OBYqbqsOElJTUd1eaJeDo2q1T88mmofo+BwYZOdkXuHxU6SVcAgyBHK1uVlzOLl3P5PyKs5ibnlczwpBzClPcdr/cewZPsBjly5z6FLdzh55ytOfvoV60ormbVlG50GDOIJmx1bKITg82FTFWyqhNPvxJXsQwz50Xm8xLkDtOr5AbV3v6TkwjWytubTXHGgpqfgTE3F4slATn2JJ5IcDJmxlMPXPuPUg99x8vNvKD5/kYLTpyhsOMaGg3v5YOoIugx4i+FzRrBo43wKyreyYH0WExZksiZ/KXNWZbJg/Xg2FM/m8LlNbC+bya3flnP82nr2HJnFqBkdyS+ZwPqCEWwuGs/CtR8we2Uvlmzuz+q8AXw0OYMtuwewfd8AzlyZz72v13P0RCZ7ywdTe2oWh2qncfTkQvZUTKP08ALO3djBtIXv8P7Q1iS3jccRfIoESxM8YRO+FBGbYkBSxYe5Gc6HX51DqJ4UJEcAq+TCm5qM6HPi8LqxOyIRhSZRRQyk0kxUcXZ8ie0nT3H+j39kZn4+/i6v87TqQucNYPAEMDgCuFPaYZI9kc5gwYFR8dBMdGFL70ifmSvZ3nCb8ru/J//cPfbf+JIlB6pwvdwFfSgVo9ePUXVh8/mxeLyo4VREXwDJF8CiqH8TkD08iGoF7xaziN0WKcaKbRbQGBSXN4QvmPqDJrjYm4Y/lIY3kII/lBZ93kBK9NahAYQ/lBYFoVhBWSxt+yhoaL9Xk7drgKN9HBrwxMYYNomdKmKZlUddttG0I0H+WfB4HHDEOmj/p+ARy8w87hlNlqgkXW+I9LBKsoNwShoOp+tnwcMmOxEcrkjPqerB5nRjFBUSLXaeMVkZsyyb2vtfM3hhNk2MEuqr3VhYVE75jQec+uYvVFx/wOXf/yenP/+eqmu3mbtxK2mdu/KUXcDfoQNycjKOYACbKpFgSiDeGI9JtmH3+7EmhzGltOaDqVmUX7nDgQs3GDxrPo7WbZDDQYyqihJugz25HV37Dqfy3E3q7/+Gqhv3OHjjNkdv32X/xXNkrlpG+psvk+C2YPQYkEMW3ClmnuucTE7+EvYe3kbliQJW581g/pphrC2YQF7pDDYWjaP63GoO1M5jYlYXRs98mQnzXid763DmrerH/FWDKKpaycmruygomUnNuWz2HBxH8cFh/OF/7+Ls9ZkcrB3KpY/n03BpLh9/uoGisvEcrV/OrIU9GTLmeRyBX6CzN0EvNEH2/oqmcU1INP4rBsvTmKzx6I2JmK0WJNmB2xPE70/D70/D5YqM8pLLiex24Pb7MNnstEg0YpZc2LwpPGGwo77YmfKbdzn+9e+Yum0nCaltSAilYwy1xBxsSTPBgz3UmkTRjV7xoBNVrL4UTL504rzppHQfxIbaK+SevEXeuU/ZffVz1h5p4Ln+w2nuCxEnqyQqCs2tNnSKg0S7iM3txebyoPiCfxOP+cP4/GEcigeLWUSfaCYxwUhCopEkg/XvpgKNHdG+r9GtGqj4gqkEwxnRHyentiIlvQ3Jqa3wBlKi04Im6NJWHq3hMXaqeBQ0Ys122v1FO8pqU5B20oiCx+Omi8cBR6zO4x8Bjx8L8/l/AR4aK/NjT28wkZikx2aPFDmbzFZESSGUnILiUH92bYnVeJgFmSSrQLzJSjOdkaY6C1PXbebEl9+zsfo0Q5dtYHJeMWurG1lbe5adF26xtf4S5Z88YP/5m8zfVkjohVex+UMo4RQSBQHR60HyurA7RPQ2PXqrEatTRgqFEFNbYs94np6Zs9h+/CKbj9TTb8psmisqOkUhXhCw+pJ51uag/uN7nL7zGTU379D41bfUf/4l0zdu5LWhA2nbsyuhl1qT3DFM65fCtHnBS/uOKp3fCDJq4lvUnc3j9tdV1J7dwNIN/ZmysAtTF3Vm+Zb3mbPqTXIKh7Bh9zDyDkwke+tHLN80jOUbR7Bo3TC2lyyk7uIONhRMZE/VXDYXfsSJC4tYt+VtDh0by8UbWZy+MIPdJQPI3vAGecWDmDT3OYrKJzJtQRcGj2lDy45xOHz/jF39ZxIMTTDa/40kw6+J1z2J1WbALtoQBAmT2U5CvJ4W8XqMBhuC6EB0KLgDnodfDDy4vGFsjiA62ce/6CW6jZ1GyY1PyWu8zMSthTwbbMMTkp9/Mjj4F73C02KARFcKz9idxIsuntTbMLlDGHxpNJVDWNq9yfjc/czff5pt5x+wtu4yxVc+Y9aOAyQkt0LnDWDx+SLdwoEgBtmBze0lzmThWb0Rm6yiuP0Egqn4Ayk4HV6sFglDkgVdkjnSnPewLF67Jzy6TmjMiqYm9QVT8fjDUcDwBVNxugN4/GHCaa2j/01yeKJH2UByOsFwRtRpq4FB7JTxqENXU63Gxhk+Kof/QZJYrHlG28P+buL4vwCPn+uY/f+bbdHpjSQk6rDahKhgTBBlgqEwsuL82YOppHqwyU6MNpHEh4a4eJM14m8RVWZvKqCw8Sq5dWc58PEX1H33H1R8/ge2X7lHxRffs/v6PVZXHeeFgcMRW3egmaDwtM5EgsGM5HLhSQkj+7wITgWHx4k76McdTkYJp2ELt8IQ7sArg8ZTUH+N7bXnmZmTT3PZQ7Ddc7R5+WWUcJhf6RJYX7yb3/BfHGg8RdHJY/QcM5LAqy/ifqE14Vfa0vq1VjzfNYNuvTuQmdmL7OUjWJ09hB3FmTRcW0PN2Sxqz2Wx98hotu37gKJDQyk5MYaiIyPYsLsPOypGkls0lKqGZVScXMatbw5SdmwlObvGk1ucyeSsNzlQvZDK2sVcub2Dyze2cPp8NmcvruJAxTgmz2rF9qL3KaocwObibly8O58TV2bzyec72Fo4nrGTXqXDSxaS0+IJpenx+PSobjM6XTMMxgSslkh9pFFvQKfTYdDpMRqNUX1OxJJgI5DcmkSTk2eZ6zRDAAAgAElEQVTNLozBdiwurGDnuU+YsauS4et2kNZrOM/3G0efyUt5b8IC+k1dSK8x0+k+dCxd+w0m46WudOr5AR17fkj6m31I7TGUUWuLWFR2lq3nPmfF4fMc+fLfKb58j25jp/GMqBAnSbQQRVqIIs2tNgyyA7vbi5qcgl1xIaleVJcfxeFBFJzYbQqyoOJ0eJEeHiJjq1pjpxDx4VE1VnOhTRDJqa1Ia9kObyAl+gkdDGeQ1rJddAKJpXI170usZT8WMGJBI9ber00rGqDFyuGj4PG4vA3tx9qNI6osffjz/52pIzbD438KHj/nytXpjcQnJEXBw2CMJIYHQ+FI0fBjqFqrHAlvsTpUDIKMUVKxODxYXT4s7iBmVwiDw0+800/3zFmsrjrJpuPn2X35NoUXP6Hw4ifkHD/L5vqLdJ86j4ze/XlKDWL0p6JXPFgUFa8vgMfnxZ+SjCPgxelz4Q35cAU82FQnRtWDJdCSpGBbhi1cz4GLn1Fy4R59pywgyR3G7AniSE5GL4vE2w28P3wg17+8zdHzJ+g7dhBSqkLbN9rQqUcburzXlnEz36Vwfxa19TmcalhHw+lsDh2awo27K2i8Op09lX05dXUql+9lceziRK5+tohT16aTt+89cgt7snF3H9bl92FRTi82Fo3j3N3dVJ7KYWflAuZl92fWkr7MXvohZ68W0XipkMO16zhcvZKGM+tZsaoXQ0Z5WbzqRXaVvkf91fHU3xjNgdq+XL69isMn5nHg0HRmL3yLaXPfYOyk13i/XxtefytMSpoV1Z2Iyfw0BsMz2O1JyLIZUTRiMusQFBm91YrRJhFMb8+wcTN4d+gERs1ZSX7tefZe/pSqz/9I3sV75F26z9ra6+Sf/YIj9/6TVeXnKb3+Dfn1l9nVeIXCExdYXVzBvlNXOHDuFgcufsbqQ2fJP/eAHZe/Yf+dP7O+/hYbTl5nxq5DzNixn0k5m5izJY+lBbsZNncBr33QH1soFYPTjc6uYHW4sCuRY6PZImI2CYiCE78vTEZ6WywP1dvaIVL7Aq71HtklFZ3RhiC7ojcRbXpITm0VpW+1I6lG12oTiD+UFtWNxNK2GiPzOODQ1hON5XlU/v5DMHkIHpHsRc0lG8lfjORa2CMdEw/zOSJdKZFk81j7+6Pq0B9L5o6VkFusdpJ0BowmS9REZhckXG4vysNSIk09KkoKHq8fry+Aw+mK0LBmE2arBZtgjyRy220YzSYSdUnExbfAYrNiNJuitw2j2YQoS3h8XkLhZFwuJ06ngixHUr0tgh2TLGF2qJidHqy+FOJlL6NmL2FNUQVCyxfxdnqbEQvWMH5NHksrT7L9wm3Kb33J0n0HOfLxPbKL9jMqaylvfzSWpnYPLRwhzP4MnGltCWS0JTktneTkIIGgB3fQi+CRsCoWRKcd1efEEfBidfloIXnQB9oyeM5qKq9/zb6zd+k9fi72lPbo1AB6hxPZH6CFKQlfipf1W1YyfMy7tGov8GpXF8NHPc/ufROoOTGX4pJhfPrVBmpPj2f1xhdZsqY1n32ziK9+O48TjR9QXNqZqhMf8sf/s4XbXy7l1KUp3HqwgvozU7j96WrOXl7EklWvU1Q+iZK6RRxs3MCB47mMmzWA9we/zkuvZ6AG9fT64EWWrBjPhMm9WZY9nKO1q5i78C0y2jZhVKaH+vNTePC7bG4+mMPtr7I498lsdpb148zNBVSfmcqOAwMoqc4kt6AfpUdnkp3bn+nzuzFxRne6dkvGbH8CvfkJ7FJzrEISOtFKgijhymjLqDmL6D16KrM2FVL72W/JqW3k8G/+SMW3fyLn0iesv3KfLTd+x6rTX7HixLdM3neJ3PMPWFp3ngOf/Z6C658z/8AxVhw6w+k/QMW9P1F+7y+Uf/ZXCq5+y5YLD9h2+QEFN76m6Pa37Ln7W3Z9/AUrahpYXFHD0pLDrC2rJvTqmxi8YQR/CnrBgUV8qOaUXYiSil1wREDjIThoh09tutCmBU1fYTALtEg0RoVZgeT0qM5DY2fcvuQocIRSWkbBQbt1PGqY024pKent8Icyor20WkKYokaYFC1F/cdfZOVpopnZYl2xWjaoZlHXkrm0iMCfAg7tPQoe2kShAYZ2i/gx8Ig9jjpVN6rLE2VSYi31OoM+ChLaETRRl4TOoMdoNmET7DhUJ/5ggJS0VDJapaM6FRyKgCjasQmRW4dRlDEqTvROL//UXI+3wytc++6vrCiqwN62M3O2l7C19gL7r33F6rqrVHz+Z2q++CPFjVdZnFfIgMxpeDLa0dyiYPelIQZboiS3xpXSClcojOpz4XQIkT5VnwvZ58au2Eg0JpCoa4HRbsXidGF0BWnhCNF1SCZlF+9S/ckXjFmcTeiFl0lUZHSiGWdAxi4n4vbpadVWZNCg5xk/7iX2FU9g5fI3OXlsGhcuzubBV6v47k/rOXl+NNuKO1Nc9Q6HTrzP7c8yOXuxH59+NZNzNyZQ2ziWy3eXUFkzhgOVw7l0eQlnGrOorZ0Zyd2oX8nRc5spPJrN3HUT+ChzAK91e4X0tiEkl4nkNIWOLyfT7Z32rMmZxNnzBSxd2YfXuxvIzXufVRtf49Dx4Vy+PYfzt2Zw48uFbNjVhUOnh3Pu9iyqz47j3aEtWLW1C4XlA1mS8zq7y8azPm8IxWVzyFrWn0BqHC+95sfmbIbFbcCRHqD9228yfe0GZm3cwd7zH1P68ZcsqzrJ4W//wu6731B4/7fMPnqGjdd/y6oL37Lu0r8z68hteq0qoP3EeXRftomNl+6Tf/VrCq59Q8m9P1Ny78/kXfic9advU3DtGzadv0fu2TtsvfoZR34PJV/9he23fkPejS/IrrvE8kOn2HrsPJ0Hj8UabIVO9pJoVTDaHgqyYgBEq09IMlijR01t8nB5Q/hDadEJI7am1WyTkRye6NQQ63LVWBiNeXlUcRqbSvY3NiaDQHJLfMH0aMmTIEdYLV8w/WfBQ5tWmjyaAWoVpahMW0uE1sBDW0keBx6Po0xjASR2JbHaIrmPsWpQuyDh9vii00Xsr9X+LE2abjSb0Bn0xCcm0LxFHHHxLUjUJWE0m7DYrNHcTKdLxePz4gv48QcD+IMBfAEvToeMItsRBBsWW4Rl0dtFDJKCTnajpLXF0/5lMpesI7eijtX7j7DzxGUO3vyCuTurmLPnJPs+/iM7Tt9mzNLNmPxtaKoXaGYQcQRbYnQGMakhrJ4Qoi+A6vfiDagE/QJ+fyRkWXYFcDg9kb+rOWLMM8kSCaJEnKzSddBHVF25QdWVi/QcPpDmYhK/eKYJcaZ/wSg2ocNLJoaN6ciwUW0pKBjFtq2DuHd3Mw31czh5choLFrSl7sQEPv86l2VrOrE+7y0yZ4XIzn2Jc5cz+d2f1vDx/cXc+moNRZXDyS38kN1l48nZ3I8Tp5eycOFbrMn5kLzCidz/7TEOHNvMlFVj6TH0bTJeSMMsG4jTPYPstpLa0kM43cHzLwYZ+NFrTJrWizW5I8kvGs+X3+/nzPWV/IkD/AdlnLoxg617e7A093kmZfnZd3QAt75ZyZY93Sko60NZ3WgyZ6cyY9ELlB6dTtbKbixa9T4XbhTy7odpPP+qgCOlOY40A450mfbdOtN77ASWFJaxuLiGnWfus/3sp2xsuE3l139l2bGLbLhwn83XvmH9ha9YduwGu+/+lnmVx/hwdR6rjl9iQUU9SypPM29vLUe//A9mFdcwdedBVh+7zPrTN8k6eIqNF+9Q8uWf2HbtAVuvfE75l39h0cHTzN9zhFNf/ZkjNz6j//gZPJ1kI9EsY7BG1vxHwcNiV4hPMkXpWU2QqalFA8npON2B6M1DU6UaLWJUSRrbTautF7GGuNiMj8eZ5eySG9WTTDDciuTUNj+YQv6R9wPwiPWdaADyaEaHFu6jGdt+bOLQfCuPeldiXbCx4KHZ5gVR/gF4xE4f2sSi0xsjRreYiSN2yrDabQiSiNvr+bvn8rijT1EkJNmGTbBGKgAegodelNEpKrZgOh3e7s2ibbvIP1LP9uoGsvdWUXb5DtuOXeHcH+Hgp/+bgfNz+Td7iBZyMlZPCp6UtugFN/6M53CltcMRSkf0+iNNbqIBuzUOmzme9Iy2+INtcKlBHLILRZJxOGQUtwPJr2L2ORk5dwpHLtezuTSP9FdCGF1N6f1hW7KWf8Dg4cnkbH6fvaWjOVo7jSNHJ5GT8yaVZcM5c3oWR4+Op3vPZzl4aCznLi6kuHQk46a1ZGrW8yxa3ZUrt5Zx5dYy5q54icKyCDWbUzCatXljWLJmMH0GZPD2OwHGTOhKj/dbs3DtZNbsWsGmiu1MzZ7Hk4lPkWhOQGdORFStWIUk7HISL76cSrd3nmPa7P4crM6hoiab1ds+ovLkAj770z4uf7mZ8lNT2LL3PcrqRnL80lQKyvqwNLcjp65N50jjeApK+5J/oC8l1WOoqp/OtAUd2bRzMA++28/i1b35cEQqW4ozWbdjHD0GPY+UaqP3iKGsLNzLooIylhZXs7C4hiUHjpN9pJGs0mpGbi5kQcVxllSdIqf+CnP3H2ZZ1XGWVh5n9ZHTZBUfYX31eYZn57H3ygM2HbvK+tpLrKhqZElVAyM2F7O89jzzKk4wpbiK4RuLWVlzgakFFczaUc722vPsr7/CyGkLsDiDmGwqVkFFEJ2IUuRbTVau9Tdr64kGIJra1O1LRlF9GC1iVOGp3S4Cyem4vCH0Jnu01iRW2q7pNmLB5HFPq1NQPckEkluSkt6O5NQ2uLzhf2ht0WjeJo/rho2NEtSAIxZQHgccsaDxaDL3o61kNrsY1V/EGtk8Xj9O1f0DoNFyOjQznN5gikb6a2AR21BmFwUESYw6Z7VJxOVxE0wOkZaRjsMhR+8dZnvEuGcQJIyyA73Dhc2fSnLHzvQemcmkFTmUNF5l/5nrHLvzNdklNaw7fImT38DsLQf4Z70DoyeVZ3R2LLIXi+wl0eok0aais7swS65IcrvXSTjgICXkJTnUEo8nHZ87TNifTMDtRLTpMZqbYRTiaPJkE8bOG86BE4UUVK4ic04PZi7qxqVrG7jz6SbyC9+l9uR4thf0oKS8PyWlA9hV2JPCgnfYt+cDZs5MZfRYF7v3DKaufg7r8/oycFSQrJXdmLXkdRqvrmPvoRkcrF/J7iNLKD25iV1Va1mTP489VZtZunYKHV8L4U+z8lyXlmwvy6esoZbCYzWMXDCPp/UJyB4ZwWHH6XUgOWzITjMdXkgjo42Hl7ukMXj023w04S1e7eUn/+A8Pv1rDfsbl7L3xBz2HM3k7m+2UnNmBq/2/DXjZ4c4UD2MNXmvs77gbW5/s45jF6axcdc7bN/fl9//136q6qdSWjOe9Tve47d/LaHuzBI2757I9gNLqWoo48Nxwxg9P4uam3fIKa0i+0AFc3bsJLe6ljkFu5lfvI/syqOsPlRHfv0F8k6cI/fISXpMnMXrIyYxLnsT7d4dythVW8k7fpncmnPM2llG/2UbmZBXQm7DTRZVnWbJkUayj55n4JIttHp/NP1mr2TEgjUMmZJFu87dSLQ6ERU/suxFVtxID/t1DRY7CTozzRMN0SNobKu9Rs16/OEo22K0iFFqNZTSMmqq0+TuGohoDKlG9z5KxT56EA2ntcXjT0VUvNglN4oawBtIIxhuRSil9c+Ch0bfNtHMYNrT0rREhzO6rmgAo5Xa/NS0IUoKsuJEVpxRAIldX7RjqwYemvNVO4w6VXd0OrHahCj1qk0qdkHCZDFjE+zIDgXV7UJ1u3CoTkRZisb9W2xWDCYjOoMek8WMpMh4/T7CqSm43SpOlwPZoWCTRCyShFmJmJusLh/xdgdtOr/FrNUbKKqpZ+/Jc3QbNo5w5+40dYQYsWIjh+98w+B5S/kXnRkxGMakOIjXmzHZZURXCMEdQlCTsTn8iJITwW5FMCdhMyZhMpgxGqxYjQYESwKSpRmi5Ums1l9iEX9JxvN2NhbN5cjZLZy4tJFzNzZw7dYabt1eQXHRO+wq6kHloQFs3tqZ8rK+NJzO5MTx0Vy6OJNr1xewPPsFtu3ozenzC7h0czWjp7Ykf/8oJs19ieozq6g+m0tWzjC2liwhd/9y1hRns7u2iJyiHHzt/DyZ+CssqhGby8oLb77MntojXP7td1Re/YTOg4ehdziwynZaJCWi+ly0bptBakaIjNbJBJKdtH0hhdR2LlzpFnTupnQb0YmGzw+xvTab+duGkbt7JEdPLWDVpveZvrATk+e1Z/L8tqzf8Q4lNaPYf3Q4OTveYlnuy6zf+SZldSM5eHIsyze+Qkn1MCprR7Ns7WtMntOR2Ut6Ul6XS/a2uawvWsOKHdlsOLCNCctn0WfyR4xaMpNhWTPpPmo4g2fP4a1ho+k1djK9xk7mo7mLad3tXdq+3Yc3B49FafsKz703mB5jZ9B97Cx6TlpASq+hLC45TvGNryi8/iW7rn7BznOfMjJ7B4GufUl9ox9Sy5cwe1tidgSxOSLeD0l2ISsuRCkSYaEz2yJB2okGEvUWkgzW6C1Dmz6c7gChlJbYJTVK4waS03H7kslo3QGXNxQtjn8UQLQ7iDbNxOagxlKwkRtJBv5QBt5A2kMwiFROegNppKS3+1nw0D7mJrLqQnG5f/Acbk+0bU1bZbQeFFl1/ShwaBOH4lB/AB6PWu/tgoTeYMJitT8WPLRbh80uYrbYoqljgiijujzRDtTYPlS7KERoV7st+n2LzYrZasFqtyHKEk6Xitvrwev34fZGCo8kp4rgdGJ3RWLiBK8fOTmV9E6dWZW3kzf6DUFt/Ry2cCuaSW7adO9N7tEaGr79DX2nTKS5ZEFN9eLwOTBYjQiKA53Zjt6mYBU9keAZxYNTdOC0WZAtOjyqDVnRoUv8BUnNm9AqJYERQ55nyuQuDBneiqpjy7l+fxenr6yjumEeX3+fx/d/2ExtVT+2rO/A6fqxnD0zhdKSfpyqz+RUfSZ1taO4fWc5v/tDPjuL+pCd04U7X2xk36ExLM55k92HxjF7ZWdO3shl/rrhjJjTn3GLR1N0Yh8rizexfNdmNpfvocmzvyLRYUfnEGjS9Al6Dh7EofOX2FV/nsVFB3ll4GieMdswKyJJZjNWUcDpUjFZzHh8brq+3YX0dmmE2gbwtHGjtnPx9oi3qP+intPfNrJ41xwKyhdx4eYuhk94ga27M7l8ZweL1/Zi4tyOrNzck8OnZ/LVXwo5fWM+R85MZOnGTuw5OoAd5e9x6so09pR8wIQpPmZltWPRitdZsrYX6/JHsLdmIbuPLGDNrkz6jH+RDt39pHX2Yku2kuS0YPZ6edpk50m9jTi7E4s3jJLSGjHYEkdKWzxtOpH2cjfUdp1xtO1Myht9sLV7g8FLt7C94Tbbz37Ktsa7lN78lpUlJ3F1eocmCTLPWP3YPC1pYVR44skWGMwSFquEzS5jFx62CAgyBquAzhxZW3RGW9SXojEuouLGH0qLUrR2SY2a3ALJ6XgDKdEytlgAiTXaxfpXNAZHAw/tmKodRsNpbUlObYM3EGlSjO2r/YduHk6PF+2pXh+q14fT4432n0TvHA/BQ3G5HwseGnBo4BELII8DD4PRHAUPs8WGKCl4fQFUlyfKyNgFKWpyM5mtKA4VfyCE06VGpgbBHmVeNPrWarfRvEUc8YkJGM0mBElEdbvwBfwEk0Mkp4QJhIL4An5Urw/F5UZ2u1HcPmSvHyUQQg6EcKZmIAbDONNa4m7TgWftMlJqS5rJTgrrT3D4k6t8OHkMZq9AqI0fvbUFBnM8BnMiolNCVp3R/6+KImEz6zC0+DXxzzbB74sjvWUCrTOe4c0uFrZvHsT33+7ls/vbyNvRj4qjk9lzcCzFFcMpKh3Ib3+/kT//aT27t3WkYs+bVB8azLmGGeza0ZvT9VOoPjKGy5cX0Hh2DmUHRzBhWgprN/Vg085+7KvKZPOewWzYNZCNe4YwI7sXbw3qiNrBTfpbz7G+soj8uiMUnqxjScEOTOEwzWUJb7t2/HNcHN0GDyO7qISxK3MZkZ3HW2Nn8kSCAZMsobeLWGWZUGoGoqTQrHkLBEUmmJaCM9mLxS8jtvLRd9oIVpbmcezrK2w8ks+AcT1YmTOBzGm9mZHVj0sf72fgyPZkzuzMmGnPc+PBDnZVjGZz0YcsXt+ZqoaJ7Kv+iIOnxlB3bgJnLk5l85au1DdMpvbERFauf51TlxZw44sNnLuTTfmpKWwu+YjN+8eQt38G7w1+kV4fdkHxiSQY9ejtIjanm397Ng5fagaSO4jgDvFq93dJf+E1XK1ewB5+Dp2/DcbUToTeGsjW4x+z69wXHLz9Zw7e+p7Gb/4PQ+flYA53xBZoT7zNR9PmZmQ1RHy8icSkh11AWmC4omJ1qFiUSFaHdqtwugOIijtq2dfAJLaCQYslDKW0xOUNRX0xGoBo+Ruy0xu18msA8mjWqTeQQjitLYHkltEGuNgpxC65fxY8NHaniTZNONyeKIBoTfWKyx29eUhOlXhdpMFcEOVoAI+2omg3ikcZl8eBi6bj0A6gOr0Ri9UeTfuKzSW12oToBGMyW4lPSMKhRkqRtfoEjbaNT0ygWVzzKEVrFwXMVgt2UcDr9xEKJxMIBREUB5JTJZyeEQFF59/AQ/JFnt3jQ/IH0SmOiH9BkkmQZYIvdKT65g0ufPMlM1YvRQo6MIsJ+AICBmNTZCURt9fGsy1+SSAsE0qVkR3NUeRfI5ib8Fy7RBYseJN9ZWOYMSODwoLefHZvBTVHh3Lt6ixu3VvM8TMTGTjGxoGqIdScGscnH8/n9vXprF8WprSwKzu2vMH6da9RUTqMc+eyuHU7h8vXsrlxewPbdw2hqGw8jVfXUVo9m+KqGZy6upFZK3rQ+tU49K4mONoKmNKc+Dq3Z/n+Xew4eYyCk6cYvXwlSvsOeJ97Hls4BW+7Drw9ZBibDtawpbaB8k9+Q5dRU/llohnB48XqcCG7Iv/YjSYbsuLCIsiE0lriDCVj9fsIv9KJ10cOIedwGdvPHGNx0VakkIgraMfpN9OlezsqavKpayxiQfZI9h5azpkbO3izj4NFOb1Zvrk3O8pHMCGrNaUnMtm6pzcnG8ZRcagfh2uGcqJhPItXtec3f97M9/+Vz7FLmZSeGMzOyj5s3duHmYs7satkGlt3Tqdz1xAtW7lRHHaeeubpiErVbOKXT/wK1esjvU17wq3bRaIS0tpjCbYjTs3A/WJvcg9dYnfjAw7f+XcO3vyOI7e+Z9bGfcSpGZg8rXCG25PW9iXMQkQYZrVFJg+DxRqpHDEa0Qt2LIqT+CQTcQkGDGYhqr3QaFmnOxANBPL4w1GvWaLeguz0Rn0tqif4g/UmdnV5tCXu0YNqMNwqmoDu9qX8gHVxecNoZdYu799WHJc3jOTwPfy5yIQTBQ/F5Y5+pRQdToxWW/RbrUT6/yPsvKOkKtC03zM7wQx0qHTr5li3clVXdXVuGhAUVFBUzIoYMBNUBARBUESCAVAyIiIgKkoQyQomEARJJsx5jBN2dna/7/y+P6rvndadb/ePe7SrD2Afqafe93mfEBYlZN0g5iZ8PqJzepei6sTcxP8KIJ3Bw0tR98DDjSd9zsPjVjqnpEuy6qtDZVUhFAnTraqSqppqJEX2R2hFUxFliVAkjKTIpDJpGpoaaWxu8n/OUlNz+RRtl3NLFaf86RCQFIKqghxziBg6UcskYuiEDI1cezub3jrE/i++pv/ll/G7U/5Ae886jvtjBdWVFcjyH6kJVSAov8XNnEJzT4H+5xjcemsr8x69iL/+9RnePDCBT79+gLUbLmLXriH8+ccZfPHZeL774X5WrenPPTNrWb3hMjbvGsaKNZdw7IOpHDsymSljHVYtPoMX11/P6tVDmDX7LHa9NonD783j4y9XsXTVzVxydZqVa8czZ+lwLri6gUT9KSRKXQloFcjx36NmupHqlcXpWaL10kEMn/0gj27awsw167nh/hkoTa3opUbsxib0uhI3TJjE+gOH2fXFDyx59SBdso38ISwjxeJITtnDYdgJhKiKbsQQJJ14phYjmUNwkyR6nsqlY8ex7PXXee7dd1i0bSvJpnoEJYrpGnQLnkzXwAk0tufo07+efueWuGbYmUx+4Go2vTqHDTunM3/lTSxdM5x5K69m0gOnsvbFK9m87UoWPnY6739yPx9++SB/+ttiZj12Gm8cGcsXf32ER584jee2Xc3zm6/jjf1TWbLsGpYtG868eSOZP+8eBp59KtHIKdTUHE88rlJXypDOxel/7ll0P/00nHyBTPc+dDXSGI19mbjweeZteJOFmw/yxCvvsWrPBzy8ZgfJngM5RUlh5VpIFFpQrY68DtX03xceeEQ1DdUuC8IiokYwImPYCRLp2o6cjPLEIKkWmun600K2tt5PFAtH1f92YfHCkiXV8gHJ+328IHMvGawsICuRypZIZuqIpwrEUwUS6SKZfAP5YrO/vnjisXiq4J9ybTfr/7kVXtN3Z77Djid8krTc9BYtC6kUFd12SKYy/urRuflN003/e//TNcYDnogg+uDh2ebdeNKfNpxY3J84hKjk53LopoGkyIQiYWqCAV/joeoahmWWKxM7vCuCGEU3DXK1eZpammlsbiKVy5PI1lLf0v0XWaVRTUNQVTTHQYlZGEkX0dIRLR3BUInoCsXuPXhi/ctsf+sDalt7EUsmUNUaIqF/I+GcTNI9HlGu4PQBErMWXMGyp6/jjf0TeeeDyXz51X28deAGPv1mIh98Noadr17EO+/dwCefDOPAgSv4+LNRLF7eymNP9eXLv8znm789znufzGLP3ons3H4bKxadx/b1N/Lgg73Z8OJw5i6+gM0vTWDGnIvY+uqD3D3tEtrP0GnrG6Oup0OipCDYVYSNairFLmRKcdKNWezmLFbPBlouGcRtjz7Cwm07uX/1Ws6/bQzhQj3hVJZk9zxwH5EAACAASURBVHaMYpFBN97ElGVP8uiL21hz5COunDyD4yWdoOkgWvHyyG/FiQgKkqgTDInlsmQ7RaXqIGZLXHXXvSx/bR/r3v+Y5a/spqXvALpWhUhma7HjCSp++xuC0QBmXKUqfCJGIkimXuKmUeexfsejvPb2k9w28Wz6DtKZMuts1m+9ljUvXMir+0Zx6Ng05i4bxJ7D03jqhRuZ9djZPLPpaqbPa2fJqnOYNL2We6YVuee+EmvXXc0TT1zD3RMu4uohfRl6zZkMOq+ZPqemaWoyaGy2qWuwyZVc1LhGfa8eiIk0YraBM68ezvIdB9h4+Cue3H2Mde98zatf/o1h0+dykpYkFMsSNlyMePaX4CFLBIUIgWjEBw/vja7ozi/6ad1kjlyhwRd/JTMF8sVGXx7u+WH+ZbZwpwgNDzy887A3yXiZpE4859cnxFMFv1IynaunrqE7iXTR76T1KiZjibwPMl5YUIUZc/EAxHu8gmhZN3xviudbUQzTf4N3bnfzcjPcePJ/VZ96RKjnQ/GAwXZc4onUL641Hnp3jhM0LNOfLLxTrKprhIUIldVVdKuq9C8sdswhmU5RqCuWLy2ZLPFMHjedo9Tc5meVSrpFVNOIKBKirhJRokQ1icpQNdXhGgJCDRE5TKl7G1MfWcLSNS9yyVXXEBEDBKoqSMVO4uwzY5QKxzH70Sv49OsVvP/Zo2x+5Wa+/+ss/vKfD3D0g2t5Y98gXth2Jlt3DWTbywP4939M4ts/jeTQ4cvZ9/aVrHzudFauO49jf5rDu1/M5cD7c9izdxobN9zBojmDeGBqP269vcTaLXcyYkwbt40/nfsfuYYjn25i2PiLOSX6W4JGJSErTDSmUKNEEU2biGaSKdRT29JGsnsrydN7UXfuuTz8/HqWvLSbmWtepOWiK9GbehBv64FVasAqlTjvuqEs2vgiE5Y8zpNvHmLU3CVUWkkqVQvBcsv5rbpDKCwRCctUV4WRtRgRNcYJQZkTRZvLRt/N/M2v8tT+d1my7XV6D7yYkKARlS0UvRxYY7lJIpKI7mhYCQ3DjSJZ3XCyAe59YBhzH7+Lsfdext3TB7Fjz3iOffMIH327iMkP9GXygwN4Zf8s9n+wiE2vTWTc1BbmLO3PlIcamT6nnjkLW1i+uh+PzG9m775x3HtPf0YOP41+fWWaGrswYuTp3Dd1MFdd1Upja5RCQxQrFaBKOgUlaZDq3kyyvQezVjzL4s2v8sKxb9n0yU+8/e/wzL53sdv7UuOkqZTLFoeo0nFV1DUfPIJCpGz5sMtnW+8N7b3hdStOKlukvqk7bjJHXUMrpcY2mtt6+eAiKmZHy/0/Gw1+3UPrydm9TI7OXTBejKDXR+uBgZus9VcYb0X5n55Utkg8lf8neJgxF8OJYTgxHyS886xm2X7AT1iUfJl452Cezl//uv7x10DiEaGehsMrafL6ZN140q9g8Lww3vSiGxZhIYKiqdgxBzvmoGiqLxzz+A/DMv0zbiKVJFebJ53NlH9WN4keT5FraC6H/OhWGUR0A0lTCUTCBKMhZENBUCKouoRhK1gxjR6n92D1xnXs2LuL3me0ctIpFVx2cSMrl41m5fIR3Dayno2bR/HZN4v59Ls5/JXF7Dt6E1/9MJaPPx/K198N48A71/LW4WuYvzjD9pfPYtu2fhx591pe2XMZO/dcy6c/PcqeD2bw5d/WsPPALO6dMYhly4ZzYM9c5jw0mLkLbubpDfeTqOtCV6GCR5ZN4bv//IyJD4wnmlAJOzpqOo2czBBUXfJNvUjVtpHMNlNs7YNZaqJwVn96Dx7K3Bde4tGNO1nw4mtcOmoyl4wYx4RZ8+h/2WDMQoH6vmdw74LF3DBlGjOe3cjoR5cgFRrpopqEbRcjmStH7YUkwsEogaoIkmgSjpoc1y3C7wMKFwy7kznrtvPU3ndZtmMP7Wedj+lmEDWHrjUCwaiGbDh0rQlhxuNEFAkjbiCaIeK1OtkGk9MHNnLeFT2Yv3wcB4+t4LktdzF60llcMrSOHXsXs3P/UpatGcdz2yfx4KJBHPjoAQ5/OpXPf3yQY59P4s23b2HE7QFWPHU2+966j9Fjm7ngogjTZpzBiFuLPLd+FDt23ccjC4Zw3iUuPfqpRO3fEzRPJOgEOFGuYuA1V/DYti2sff8znjj4MauPfMrLX/1E/5tuI5TuaKLTy3WlkvZP8Aj74KF0lLGX3+Ae4anojn9W9TQUxfoWWtt706dvf1916p1mq4NRIqLml1572aVeXuqvYwM9a/8/JxEbWYth2Cmf88jWNvpSddvN4iZrSefqyRebyRebfSm77ZbPyZl8qXyq9YDD03pEJNlvfvO+7yWEBSKCLyn3Qna8oiaP4OycJfqvgMQDGG/d6exhSaYy2I7r53J4U4m37ghRyQcJ78IiqwqaoWM5NrG468vSy6XWZeI0kUqSzedIZLLlpLBYgkypsRxBp5lIhtdwpyAoUWRDIp50sF0dJ25gWhKKGqahJcPjzz3K4c93cvv4QazfeD/vHH0M/s923j3yMOPG1HL1tSIbNl/Ph18+wFvv3sFXP9zD0Q9v4vU3B/LO+1fz8ZdjOfrBrSx9ooG3Dgzh0MFrePvQUOYuKrH82bPZvu9O9nwwm0/+sp7t++exau09jJ0wiKFXN3PFpY2kCwJGJkrYqKbn2b14fM2TvHnsKDMWLaTKtKnUXUJWmrCdoUqMUWrrS76+F7qZxUnXU9urH4OG3cbdi1ayZMtuZj33Eos272HigqcYO3Mhl958O2dceDmFHqdy9hVDmPzoIsbOXsDtsxdzxyOPkT61H910m4gTx0jmym+CkEgkJCKGJMSISiSicWJllFOiNudcPZJH1m5n3aFPeG7vO/S/5EoCgoRquaTydWh2HNlwqA6LyIZDRNaoCgexUzZWSsfN6ZgpAcmuxEjVUNduIMWOp7a7zswF41j78uM8+cJDrNo0ned23MuiZ4ey/9MH+Asree/r+9j2+rU8u+E8XthyKd/8MItX99zOymcu5tsfF7Jt5zA++vwhHlt+Hj/8bQWH33+Y9VvuYMXzt/Hs5vsYM/UK+pxfJNVmoRVUZj/3BCsOHWXZkY9YcfQj3vj5H9w4YzanuClq7DiymyCs6oh6h+GyAzzCncAjlsz4lxRRMf1sj6hsEAhLZPIlauuaKJSaaWhuJ1do+IVA7NfqUs8f43lnOgcLdY7c8KYUQTKJiAaS6uDEc2RrG8kVmnCTtahG3J9KcoUmivVtFOvbyBWa/BUnX2wkV2gog4cHHJ6qVNJ0nyz1XguLkv9Pj4f4da2jp9f4V4HEnUHEW12836PzSpJKZ30epXMvi8d7hMKC/z8kEAoiiFFM2/KFYp6aNJFKYscc/3ybTKcoluqoLdXjJLOYiRy5hmYiWvmTIqIoHfxOBFmVEOUIqhYlIlQRFWuQ5Ro0LUT3UzPsPbaaj/78PIc+WcA3P69g957xLF5wBi9tu5G5c3qxctWFrFl/JYePTWHqww0serwXW7dfzNdfjufQ2zfyH/+Yz/sfTeCFFwdx5Mhw3n//dvbsvY7HV5zOjt0jeePdGTyxcRRP7ZjCpj2LeHDhrQy8uI76+iCSeByyqVPx2xOJWhlG3fMg81du4NCXf+XoN39n9PT5iOlm/hAyOCGk87tuYbINrVw4eAhjxt/FzEfmMWXuEhav38GmA5+wdt8n3PPYBuaue4Pxs1dx/biZdD/rYpxcE3auxOnnX8KMxU8ybenT3PrgQmasWk/reRdTZbkIbhI9kSUQloiEJeSIgi4ZyFEdQdDpWi0TNJJ0P+cypj+5juffOsazuw9z8XXX84eTTuCErl3RHKejUFwjIMgYsSTp2hJVIYFkPktYCeNkTE6q/j1hrRtSTMBIupjpDBFLY8yUcbzxzitsfnM1s54YxaAbkoyf1Zs5qwbw5rHxfPzDTHbtHc6Q66p5aPapLH1iIK+/NZw3Dg7npT3Xsffobcxf2s57n0zgx3+fy9otV3LfQ915YN4Atu2eyvpd01n6/GQeWjaOs6/qxc3TbuPR119n8ZFjrPnka54/9hljFi2jWyrHiZKGnEwR0v5n8JB1y3fEegDirSCiYlLX0Oq/QT1NRedwci9iUFItwlGVkKD4E4eXCeLFDXZeV7yy66hcfkTFRtFdv/U+kS76fEcyU0e2ttGfPLzTbvl75dXlF+Dhyc9128FJJAlFRd8MF4gIGE4MWTdw40lkRfP5Co+7kBXNv5b8utmtM4AYpu3zHj54dOgxUpk0ldVVRKICqq6h6hqCGCUQChIIhn2SVJQl7JhT9qo4rg9GEUnuqI60MWMOiqliugaZQppiYy25Ui3x2jxurpZCcysRXSMsiwSjISqD3aisOYlMzsSNC8ScajTleNLJavr0jHH5xa1MnzGEH/6xjs9+WsS214fz6ZczOXRoNHvfuImZ9+dYMK8Hr74xnKPv38O7H05l1+6RrFh9Lp98fh9v7L6Btw/ext5949iydRjPr72K9Wuv5rXXR/PWgXvYtH0s67ZNYNJDl7Do2bt5+qUFvLB7NVcMO49ESSFdp6DaAmHFwYg3c3KNw5kXXM/oe+fxyqGvOPTF3/nwZ3j25f1Mf2w1S9Zu4pGVTzNv1SpWb9rE5tde4fkdL/HK0U/YevATnnnlKC+8/QUjZy5j5a53uX/pOibPWU7f869CtnM0dD+NHv3O4Z6H53PF8NEMGT2ZlTtep99lVxF2kkgdjWs1IZGIICOLGpYRw1AdJMmiMiATNVNkW09n4qwlPLl1N8s2vkTPM88iqkmEZZGqcJiQJGHEElQGBUKiSlQ1CQgSJ3brRlW4hq7BrmTq0jgZk7q2RvRkHWGzQJXqcvWto9jwyjamLZzK7OWTuHR4d6Y/Npit++7lxd1jee3QZA599DBTHzqNZ9bewrU3Gcxa2M6r+29k+ZozGHW3SJ9zKpj5SI43DtzAawduYeHyvqzfPpQtr93B1tcnsXrTnSxafTvzVt3BnbOHMWP940xZ/wxzd23lvqdXcs+yZSR79+H4qEKVahDULH8djigKgWiEQDRExIii2joRSf2FNN1N5iiUmknXlvzy7ES2QFNrT98t63ldvF/XuUu2cx5qZxDx8jg87Ycg6dSERCTVQdZiSKpDRDQIR3UU3SWVLVHf1INsbSOZfAPpXL1/mUnn6n03btkXk6PCIzM7n1O9N6P36e+RmU4sjhOL/6LZ3ssL7azV6MxTeORnZ8BQFI1IJIogCOi6jmmaKIqEpik4jkVtIUPMNRFFgXA4iCgKaJqCpmkoiuL7Vzw5vW67qKaD1DFFCKpKZShQtr4nTQQrhJ1TsfMy6QaXGiWEmrCI1aYI6wKiGUGxQgQjx2PaXbCt44jZv8HWKzizTzWrH7+ODw7N4bVtYzi4927+8fel/OXPc9j/1ggO7h/BE0t7MXJYNeNGy8yckWP5yjP59/9azOH3JzBpaobhoyTePHgb218dyqbt1/PFV8vZuXM6c+dexd43F7Bo8e0seWw8gy7uTkvvHGoiyrS5M7lv3kMsXf8sl4+4Ebe5jnhrkWjcomtIwHLzCLKLES+QKnVn3P0P89Sml3jtvY859tPf+eiv/+CDv/4H+7/9E9vffY9ndu9hxSs7WbXzNV7Y+z5b3/6C+etf5b5l63ng6a3c/+R6Rkx9lLOH3EKxRz9kK0MyU0eh1Myto++i5xlnM+CywYycOJlia09ShUbcdJ5YKucXBYmSjm6UE8LLn3IOkh7DzdYz89HFrN2yk9F3T6GxrQdRRUYxTCw37ju5I5LakS1TtkaUM2UMooqM5cYQlCjFljbcYjs1Zi2JptO4f8Eynlj3Iqs2buTyG4eQaUlyxkXdmfzwLax6YRqzltzCiufvZN3WSUybfTH17b8hU1/BDbfJrFx7IfOe6M1l153AhUN+w5pN5/PKWzfw8pvX88pbN/PxNw/w7iczOPjuTF7cMZrpswYwc97l3DHzciYtup27593JrFUPM3XBA1x43TV0lVROjmiIdjlgOaDaVCsKXeUQlVoQMRUlYATLnKLi+CuCk8zjJPO42TqypRZy9a209OpLc/upZAr1OIl0WWym2+TydT4YuMkcDc3t5IuNCJJOICz9YkIx7IRv9U9li+hWvGNS0crFV2YCRXeJiAYhQUNUbHQriWrEceI50rl637qfrW2k1NhOa/tpZPINJDN1VHQ+pXY2tHnaClUzsOwYtuOiG9YvFJ8eeHiGNQ88vG4V3bAwLecX4CErGpbloChlILBtG8ex0DQF3ZCJuSaptIsTM5AVASFaBg9VlTEMDdM0/zt4dETEi5qFoBjEUlkiuoZq60QtkYDaDckNoCQCSG6AbEuSWMGmWu6CnZHpFv4tUeWPdK2uoLZwMucMUBk9qpUdm+/grdfG8cOXs9n/6s1sff48Vi5u48DrQzl6YBjvH76Vj94by7df3MuShW2MGS2xdu0FrFl7ISufPo8PPp3GzEfa2f7acI5+PJ19RyfxyTdLWLthAmPGnk1bW5TefWI4bg2ZnElYClEtRqlr68X9cxYw7K57GTdzDn0vHYzb2kasvZVKy6RKEDGceFmVKJfrDa+/9XZmP76cZ7e9xP7PvuLIn37g6M9/Zv9337P92Ec8/eY+Fr/0Mgs37WDNK0eYvWor4+euYvrKF1j28l4mP/407RcOQUjWkWvtQ21jD5qaeuLGMwy64BJae/am94D+nHvZpRQbW/0aAE+f4JF/Hinn+Tc8Kfagiy7n5uG3c8aAgTS2tpejHUzLFyJ6wkTPT9W5usMTKcq6QamtB2q6Abu+N/leA5jw0ALeOPop2/cdprlPP8xsGiNtI7sReg+oZ/Tkq7hv1g3cckc/Js+8hPXbJjN/2RXcNaWZ2YvOYs2LVzP/iX6MucfhxZ2D+cv/nceWXZfx5qFh7Hl7OO99Molvf5jLU89exMIlA7jjrjzT5g7ksedGsH3voyxfP41JD97Kw0tmkqgr9+pE7STRWDnjVM64hFyJE6UT6WacgpSMYCfK1ykhqpang1wRJ5MnniuRqW/ByRYptPSg0NBSBudYAlE10DSDbK5ItqN2QTNdauuaqGtoxYqlfD3Hv4oO9Fafsoku7vtZNDNBOKpTE5IJRlQiouGvMZ4C1QOPQqmVUmM7Dc2nUtfQowwenYHDsmO+lFzTTSw75ne8SrLqx/p5a0ln8PC0Gp1FXp3t+Z45LpFIYJompmniui6xmI2uq/7kYVkGlmWU8zZkEVEsZ1lalkUikfCjAz1Tn7fTiYrtj21hSSUsRjHiBmbCwE5rJGpNBKMbTlpEjVWSyEZQ7OMQ9QoEsYILLnKZcl9/3jk6h8MHp/DdV7M59s6dfPv5JD48MoyvPryV7RvP5JvP7+LlbZewZEEjP/8wk43rLmDQ+RVcdVUXrr8xwudfPcrufRO59nqDVWuu4+OvlvHkmptZv208lw1JcPmVRUoNNajav6FoJyAqJxOMdCEgBOkWFpCdJBOnP8zdDzzKtPlLOX/ojWR7nYpZX+KP4TCxbJ5soYRmxagMRjglECZVaqDnWefQ94KLmTTnUaY/tpS5zzzH/LXreWj100xctJiRD83ipvseINl2Fm1nX81dj6zkmd3v8MLhj7ln6dPUD7iI/KlnkCp1p7n76TQ29sAwXRoaW8kW6ym0ttB6Wp9y/2qHrNpTNIYEhWBERlRMP5czKhu+9DqVLVKsbyFXrKehpbvPpzmJpG+D8Hg176qnGGaZY+tYqw0nRmOPU7ELLRjFdtr6X8LtUx7i5f3vs33fYZKlJpREAtk1sHMGuUaLhp4x6rpLDLi4lofm38LhY6vZsG0yTzw9jPXbxrBu260888K1LHxyALv2Due/eILnNg9i9+Gb+dNfZvDep+NZuvJ0Vjx7NvfNyLFr70h2vX0nOw7czVsfzmXX27OZ/+TtvLxvFaMnXc/1t13FRVddSF2PetSkSqXSjUr1FKqtroTj3bALEkZMIxAqJ8Tb8QSSYSDbMZKFEun6Ropt7bSe1peG1h5lwZ0TJxSVCYdEDDNGKl3rk5/Z2noKpWZiiex/c9Z6GR7eteWf4coJDDvlK0YFySQYUQlGVMJRHdvN+toP7+riOW6ztY20dD+dptY+VHjA4a0XnifF86N404NuWERFmZpA6Bf9sJ7rtTN4dCZHO2s8vDOtBx6GYRCLxbBtE1kWkaQohqGhKBKGoWFZFrpeDsuRZRXHcUlnckia+ouKSNV0/E+8iKjhJNLYjktUErFjBroloxphsgUbzawkluhGPH0KNcEKNLOCUsNxzHzgPA4fmcXPf17OTz8u4B//MZ8fv7+PTz+6jX27L+WDI1fzwzcj+ezYjfz7n2dw6MBw7hwr89qrN/DnP89j/brBPLtmCDMf7MMLm27nkfmXMuX+gSxdPoKRo09n2Kh+5OpOwU78jnS+K4JUQSjyWyLiceh2GEmP4qQSpPJFRMNlxNi7uXX8FK4fNY6WM/oTb2wk3tyMGI8j6CZmLIFmu9RERCojImHVQDBiVMs6J4ajVOsWSq6I29ydZHsvnLZ2tIYWpEIjxd7n0zJgMBMfWcGija/w5M59TFi0HLutN1qhiXihhXRtA/F4nmQiRy5fhxmPE8vnOLX/WSRzBV9PoBoxRMUkEJaoCYl+ZkXnQiJZs317eKG+ifrmNl9w6KbSvq7IAwxBVqgJR1BNi0BEwI4nfKBp7tWH+t79cep7MHbaXOav3sCDi1fw4KLlJEtNyDGXkCohmFEieiVGKkC1WIHk/IF8Y4DzLysxfdZ1rHx2AptemsGMORexePmVvPTGOA6+N5XPvnuYT/50Py/tuZY3DtzAfQ8mWLKiB+u3DuLptQPYumsIjz17Jke+mMpXf1vCh98uYsGKq1m86hYeXHgzI+4cxLj7hjJszOWMHHclbWfkkeJdCJjHUaX9G0HjBDQrSDhahWqIKKZMjRBEtHTMZJpuQpSWPqfT88z+NLefSrq2RCyZQdJMooKCaZXzQbzzrpc+5onEkpmCLzjzwo69ydyLLozKls97eNyH97Wiu2hmolywpdgYduoXJrpMvoG6hh4U69up8IDDM7N5WovO51cPKDo31HskqKcU7Sz0+lctbp25FcdxUFXZBwld1xEEgUgkgizLKIqCaZo4jotlOaiqjqqYOHb5GiOqCpKhIZsdwcUdY693kTnx5JOoqupGdVUXDCOKqYVxrDA92/O0Nlv0OVXm/HMNZs4YxPBb8uzYMZqdL43k55/n8sYbQ/nsk9H8+ON4vv5qBF99dTM/fj+Sb7++kT1vnMnzzzXz1Vd3s2nT5ezYeR3LVwzkzbfu4tnnrmXl6qGsfWEsO199kPtnXEHvvhZuuguS9keC0d+TySt0qazAcqvQ7K6I2ikoRgDJiCBqEqKuY8XLxdn9zr2Y+vbTSNQ1Y+eKpBuaSDc2ItoO1VGJqGr46lg9nsRMptHjKSKGxR8rA5xQE6aLqBCyYijpWqxCA7FSM3apjUKvgaRaz2L45Fk8/NQLrNi5j6lPPEO8/XSc+u4ki63lm76VolDbQC5fh+G6WJk0vQf0x03nfLGSdyEIhCUCYcn/d810/dfCUdVPt6otNVJqakWQFQwnRjKb81eXsCghafr/Ch6t/QbS/axBrNn2Bht27eWmMZO48Jqbkd3yz+/mc2gJg6gRJlVnYacjWKkAon48drIbqnkSzd0trrvlTO669xJ2H1jE1z+t48A7D/HyntHsPXoXO/fdxGffT+PBBUWuHXEiG3dexPgpMtteu5S/8Qg79g5h5QvncuSze3n3i5msfmEoz7w4kpffnMld953N5JmX8Nym6cxechujJ1/CZUN70ufsJLmmCBH5OES1K25KxkooVAldqZGDGEkXPZkgXiiSa2omla/DTmR8HYdtJchkiygdAjEvQMgDaE/34RnkOpOlHngkMwUfMESlzEspuus/shYjHNUJhBUCYQVZi5FIl810xfq2jumjmVyhhQoPODwy1InF/bxQ7zTqOWA7J3x5X3e2zHvg4U0Zvw4AMkwb07bQdRVRFIhGI2iagqqqRCIRIpEIiqJhGBaW5eA4LrYdwzRiGLqDbZX/+6KKjKiryKaObKooZkecoBRGiAawYxKKUo0QPoFo+Dik8O8p5sIMvrQHI24+nZ1b7mHfq5M5duQBtmy4ll07hrJ100Vs2zyQPW9cyLvvDObTT6/l//7fCXz44WC++up6XnmlL1s2dWfXroHsfPV69uy7k52vjWbF6sFMnNzOa3tm8MxzYxkw0KS1ewRZ+zecRA1B4QQkNYAgBUmk4uiOimwGSdYaJHIWhaZa0rUZ3EyGYFRBUCwkM0k814BspVCdFIXmNpp79SaWy9ItEvYb7SKyRlQ1CKs6iuMSNcpK0qgeIygZVAoK1aJG1ExgJGtx8w3ECy3E63qRaOrL+AcXs/rlvTz9ylsMv/8hAm4WLd9AuuNTpjZfT6G2nnQmRyKXI1abIdvYgJvO/UJi7eVyepyHbsVJpGt9dj8Ykf2Q3kxtHXWNLQiyghlzSedriSVTaJZNWJR8JfP/b21pbu9FvqUn7f0vYOSEqdw4eiIDrxhK6+n9qRQUwrqJGouTKORQbIWuoZOpjpxCbWOcxtYUiYxKJNqNyuo/EpVPIp2PcP3N/bh3+mU8+extvP3uHNZvvYVjXz7MoWOTmL+sN8ueOZNJM5I8v+UCZi9pYPqcJOt3nM/hj0excm1/duy+jrc/uJtd+0ax59Bktuwaw6rnbuK1tx5m2yszWbt5CguWjWDFmgk8vmoCd04czPmX9CBTkFBj1bg5nXjBRUsYhHQZI5Uklq9FdxIIiuHL0oWIgtaRi+qth52Vqp6XpXPHSufOWk80FkvkMZ20DxaK7vqXl5qQTFVApCogEoyoSKqD7Wb91aUsKGsmX2ylovPEEXMTxNyEb5P3QMHjL7xJwwOPzjJzL4fU5LU7zgAAIABJREFUdlw/AKizmc0DDzvmoGkKUTGEKAoYhoZhGMiyjCyrWKZL3E0Tc5LYVhzbihOLxXEcF9O0y0npilwODDYUFFNGNQQkNUBU6ooQPQFZOp6a6goM9beUartw4blJ5s6+lsP7lvD3n16Evz3Du/vGcuzgWJ5f2Y/vv7iLo/uv4sUNPdj9+ll8/eX1bNrYzPvvX8Hevefy6Sc3cuDAFWzeeAYbNpzHCy/exFuHZnHnhFM5+M4Spj94KQPOj6E7FRSbIoTF33FyZQWmI2LEdCoDNci6xfEndUPUTKJ6FCtpIhoiEV1CsSw0O05ENlHNFIaTxXCyaHYSzU5SaGih0NCMlUhguA5hWSYQjXLcKacQiEapDEZ8MJH0cnFzWNLoVi3QtSpCSNDKxc52BtXJ0dijP/nuZ3L9mCnMfXoDq3buZsKji0h1702isY1MXSulUhsN9a3kskVy+QK5Yh2JQg7Jtohn8uhW3P+089SS3jkxlS2SKzT4u7aomBTrW6hv6k6uWE+xoRlBVrDcOJnaAm4qjW47hKIiUUX9HwnThtZ27Ewd9aeeiZ1tQIqlKXbvjZ2po1tEJqI75U5hUUZQZWRTJZZyMGI6VtzAips4bqwc6xDTiCqVROUTqIlU0Ocsk1Hj+3Hn5NNY9vR1rF53PSvWXMnGl4bz1Lor2frqCJ594QoeXdzGjteuYc0L5zPxvhgbtl7KmwdH8sy6C9l9cDSff/cIuw/czcF3Z7L15fGsemYYD82+mK077mPLjhnMmjuMdZvnsuTJKQy+vj+NPdNYWRXFVYnVpkgUCyTrSuhOgpCoExENKmuinHxSJV27BdA7VsWQoPiTXVQ2CAkKlTWRX7TDJdK1fiWlFwXgOWS9CUQ14v7VpTooUROSCUd1XwfiEayeJyaTbyBXaCqDR2fgcOPJX0T+eSY103J81eevw3o6g4cTi/scSeccUk/fYcccdF1FkiPIsohlGTiOg2FYmEaMRDxDJl2LG0thmeXJIx6P47ouuq4iiBEEJYqoRVH0KKoRRjOrkfWTEJXfI0oVdO1WgWVWMHJ4K889exsfvDOX//zbWr7/ehlfHHuI//huDsf238K+ly9l47On8tHR6/juixE8vSLHkUMXceTQJTy2JMHhg0P48NgItm0ZxPZtV7B82RmsXXctjy+/mUlTL+Wiy+sYcG6GULSC40+pwIx1JSwdR3XoeExHxoqbxNPlW35ENNDtDKabIajIyI5OWJPpEgoimg5hxaI6LBMUDATZISCoHQKeJHWNLSQyWUKRMBFJJCiWn+O7dEFzyuRwLJUlLCqIqkEyU8B2kiiKg6a5JBO1FGqbKBW7U1tsp6GtH/3OG8zEB+bz2LrNPPvqm0xf+iR1p52BEEuQKTSSzhQo1taTzxZpaGgiX1ciUcghGDrxTN5vdPdESJ7q0SPrvLTuRLoWUTHJ5EvlTpHaOgr1TT54ZAtF4ukMhhPzwcOzRJRPteU0f8uNI8gKpeY2zFSBUwecj1toRIll0BN5/tClmm4RmRpJJ6KZBCQVUTOpCgk+j6JZdtkhrpZt87KikUy7JDMmXasqiKerqWsWiGf+SN8BKmMmnsnseYN576Mn2LDlLt5+Zx6bXhrHvEVnc+joFGY/2puFj53BsU+m8uruETy99gKOfDCRzS8N5ZGFvZk9rw+PPTGI13bfzcbNo1i1+nr6nRVg6M2tPPvCDFavm8n4KUN5YN4E5j/5MFdcfzla0iZeqCVRLKHZScJSWU4eEjSqKkMEglGEjiAhWbMJRmS6VoXoUhmksiZCVUDwBWJerKFXy+BdZAw75U8aUdlCt5L+5SUqW4Sjui9f916LiAayFvOt+qlsiYp0JkcylfGvJF7H67/qXvGezulgnVcZT27ucSSemrTzJCLKEpouISsCkhRFUaR/8humi6E7ZDMFspkColjmPxRFIhSuRlEFgqGu5ItJCqUkYeFknHgAQfo3KqsqcOO/4ayzRBYtGszRIw+zfu1QPnx/Kn/+4RE+/2QSP343nY/fG8Wely/hz1/cCX+dwgdvX8menQP54PCVfPzedRx5ewiv7RzEmNurObB3OB8dm8r+fXdzYN/97NgynltHtDPqjgsYcG4LplNFl8oKKmt+hyB3JapUEox0IxCupCYSIKrIxNMZJN3CTmTQnQSiZhFSNIKqQlBWCcoaAUklIOoEoxrBqEZ1UCrf3SUd3XDI5oo0NbdSLBaxHBtJU8uTl2lixuMkMlmS2RxuPI1hxkim8sTdDJYZR1NtNNnBUF1sI4ljZUmkGii09OayG0YyY/FyZjz2JBfdNJxUcztqIkM8U4tlx3GdJLW5AtlsvuywViUk2yKVL/rVht451mP3VSPmVxx65UWK7pDJlyg1tlFsaKaprUc5hMmNU1uqp9TUTKmpmdpSvZ8p4+k/BFkhLEoIslJ2epsO3fuciRbPUS0aBCWDmqhGUDIIKxZVgkRAUDseubwKSqavayi/IVKISvmkKWk6ki4TT5kkszoNrXFqSyqKcTypfA2JdFcGDqpjwLm1DL/tHMaOO5/BV2R5eedUNm+ZyPPrRvDkiiF8+vlcnl5zBVPub6D91Apae1RwyRUn8/CcXhx5dxrvvDeTlU8NZuOmO9h/9DF2H1zGXVMuY/bisSx8chpvvvMyt4y5kWxTkUSxgJ5M4yTziJpDIl2kvVc/8rkSphVH7Dh/ByMyNSHRXw29cGXPGOfEM+QKDTS29KCxpQf5YiNuMocgmf5U4TXeK7rbca00/xuRKio2UdlCkEwEyfxnkti/igvs/PwaPLwVpHMmaef1xJOad/a6eNONqhllX0o0iKqJ5RRzU0dRNCRJwdAd3FiKTLqWWCxOIFCNqok4MRXDEkhnDRJpiW6VFVRWVyAIv8GJHU+xrgsDzzN5bOm1/Om7VRx9ZxqHD49n2eOn8szqPmxYezrPrG7l4IHL+ctP4/no6HXsWN+Xf/wwkR8/H8WRfVeyZ9fF8H8e5c3XhrJz+9U8vuQs1q0ZyvbN41g47yruurM/113dRvc2jXPPP43GljokNUK3qlOoCVYiiCEEMUIwHCAUFQiLUURVIZ7O+DZ/USsrJ0OK1vHo5QpLySDsPxohoaOCUDEwzBjZbJ7Gxmby+Ty6aaAYOqKuIuo6muMQS6aIpzO48XQ5kEcqt5SJERUxoqKIFobqEjfTJGI5mpt7k6xtov2Mc7j61lFceMMtOA1NBAwbt7ZIIpMn7qZJxlNkUlmSyfJaIVo6smNjxcufaorulKXpouZrC7xri+el8LgQ202XvRot3Unni343UCqXp1DfQKmpmfrmFrKFYjmtznYQVc2PhAiL5YoMSbfIlloIiCYnVYXpFpLoFpLKoCGpdA0JVAYFAoKKoFioVgLTyWLFcph2Ht3MYtgZonKZKAwJChFJxY67xJMudQ15dEsm5moU6hIoWpBUSiObNenbt5V+ZzRz8YXdmTr1WsaMOZebbu7BPfcM5KWXp/DGnqm8fXgGV14V5Yz+/8Y99zWxZfstbNk+nA8+eoiXXx7FV98+wU//sZWVaycwbPQZzFkyhhHjLmfZmnk8/swSho68iVJ7D7KNzdQ1tRPPlI1r7b1Op1DbQDyRxfmV7PzXLtpkpvCLJjnPJ1NqbKOhuf0XVnwPNLzH40A6A4gHHh6AeEHKFb+2u6fS2f8GHL8GCG8V6SxB73ye9S41nuo05iaIJ1KomkEwHCpfWtTy1KGqMrpuYhgWumajqRahUKTc6Gar6GYEzQhg2NXYbg3h6G+Q5AoUpYLmxkpG3d6bx5dex+7dU9m3bxLvvzeF//yvRezffwPPrenJiuUFtm/rw5tvns1Hxwbzj7/fxYtre/HU0kZ2bDyHQ28O5bNj41n4SCubNwxh96tjuW9yLw68NYdnVo3hzjvOIemeSOUpFUjRP+I6AqlMEs2KERQkqoIRasJRwmL5EzIUFTvqNUVEVcFNx4nIArKhEJYidA1UE5E1IrJORNYRFANBMXx5cVTRf5F/aVoOmUyOUqmBdDqNpMjotoWsa0QVGUlTMWNuGUASqQ5NThzdcFAVC0nUiQoqUUFFEjTkqE59fXca206lpXc/Gk/tQ6zUSDSRQEmlSZXqcVNZ0uksqUQa23QwzXKsop6IocQcNNv19R1evoRHykmqVW6t7wi06ZyQlS82UmxoJl/X4Lu2k9kcqVyedL6WTG3BD6NSDJOIJFMTjlAVDFETjnQAiI4Vz9K1WuSkbkGqwzLVHT3AIVGhKiQgaiaCUgbjiGwiaXHMWC3JbDO5Ync0K42oOWh2nGBU8Q15djxFfXMbmdo6agv1ZHNFDDOGbSVIJnJk0gVitktbW4lLLjqTq686hwED6rn4omYuu6ye+6dfytYd9/Pue0tYtOQKXn3jHvYfnMawW+PMXXgOMx7ozZbto9n/zkJGjjudy65t5OY7BjJ68jXU98oybMwtDLryEtL1DSSLjeTr2rAT5aqERLoW03BRNYtkKu/rNzoLwmKJLPFU3j+Vu8kc6VydvzJ273kafc88h1yhiXSunlgij2GnfM5DNeK+6vR/AhCPfK3wTrGGaRNPpMhk87/IG/1Xk4VHpHY+43Y+x3YmSz0S1TvhCmK0PG2oUaLRCJIk+dcVTbUQRbnMgZgKYaErNaE/Eoz8HkH+HaL2O4JCBa0tp3D/1LPZuGEM33/3FAf23csXn8/i+z/NAp7k3fdGcuTwUH7+cRx7dg/kyJFL+eGH4Xz37c38/a/j+eGbCfzHX2bz4LQsy5f25bNjM3l65WCuHWIyfmxvLh4U5967L6e+ECIa+T1y9ESKtTZxR6ZL1xMQogohQSMYUakJyR3qPBlBLjuPg0KUoFDmZpxkDEEMIRsSghiiMliFIGs+WIiqgaSZ5S5gvRz5qBv/VPpadox0JkehWCKRSBCJCtgxB1nXiEgigiz5Ss14ogwgQlQhKqqIko4kG6iKhaHHsMw4jp3EsZPUNbRS370nTr6AlEhi5vMkSiVi2Xw5KzaVJRVLIosKoihiuTGsdALJtnCSGd98Zbvlv9jpXJ3fc+qVLLvJcjVhKlssryz1LSQyeeqb23y3diqXJ5HJkshkSeXyuKm0LxQLClEqA0G61QSoDAQJRATCooLtZqkOqVSFJKKqSUTWCIkKEVkjEI2i2S5R1SAgyFSFJEJRE93Okcm3U2rqgxZLo7lJkrkikm5THZYRNYdYIk/3nn1pau1DrtBCLFagWGwnl2khk2rC1PI4Vh43liISCRGOVCMpNQw4u53BQ85kwcJx7H/7aZ5YMYahNzaw5PEbOHh0AcNvr+PqoRY9e/+WS69UGXVXLx5acC19B9qcPjBNvlnj4mvO4/7Z07h2xM2IdgwllsGO1yJp8Y6/ZyLBgEA4IpXLszs4p87l9J4QzNPbeKdcD2i81dJb3zzrvRf643EcqhH3AcUDEQ9AyutOedrxvS2WHfOJ0//fWuJNHBFB9HM4Op9tvYnFSxXzQMMDE0Uty8olKYquq74ITBRlImEJUZTRNI1MJoWshAiGT6SypkxGBsUKBgxK8+iC69iwfiRffjaHt9+6i48/vJ93D4/l42N38f2f7uW7b+/mg/dv5pOPhvNf/5jKKzvP5uCBy/nzz3fy2ac38dXnd3DwrZH85afHmDu7L08svYznVg/nmadGcelFOVLxE5CF3xKzqpCiXVDVGlxXIeZqaLqAYSvlEu8OQVpNOEp1TZhgKOpHFFTXBKkJBhDECG4ihiRFsRwTTSvXQZSntvJa4oGur/K1OyT9TvmsbTnlYOhcsY6YmyAUCWM5Noom+7EEmqHjuDGcRBInkfQ/qUPRMqApquWf+IwOXknTbXQnjp3NYWQyRGIWQV1FMMrEdjKeIuHEUKIiUlTE6QAP2bFJ5Ys+MHjA4bW4e2lV6Vyd/3qh1ExzWy/qm8orS65Yj2bZmDGXTG2BdL6WfF2JxtY2mtq6+9WmgYhAt5oAXatr6FYT8H8mN1lLOGp2GLocwqLS8T2RmnCIUFQsP6LqTx66ncOJNxBPN5Aq1mNncyQLdaixOKLp4KQLpPL1tLT3JZFpJJVrxk3UU2rojWnk0NQ04ZCFZZX1E5YbRzUNwlIE1RAxHZFzB/Xm/pmjuHfqjbT1VOnVW2bchLO5ZWR3rruxljHje/LEUzez5MlhPLV+Apde08TwsRdQao9x2XUXMm3ODC6/7noEI4bq5rHcAmYsh6jY1ISj5dXetNENxzfECZKOIOm+M9dLV/de96z73uvBiIysxfwLipcU5k0gshZDMxP/DUQ6cyCqEUM1nX+eaj1V6f/EZ3Rub/OA49fri1di7TXAdU4dkxWt41SrdTK6aUiiRlRQiEYlotEouiEjKTWIysnUhCvI1tUwavy57Hh9Lv/FK2xcP4Sjb4/kjVeGsPXF8zj23gh27jif99+5kR++G89ffp7Ij9/fxZ++Gcue1y/hkw9v5afv7+HYeyP4+YcH+fjDB/nTtyvZsuUuHlt8Azfe0EbfPjbpZIBA1e8w1BBVlSeTiNsYpoLRcQ4OR7vRpeZENFv3P/lrwiGqAzUEwyFkVcGwTGqCAQKhIKIokkwmUVWVeDyObduoqooslx9V1dEMHcMysRzvhOh0fF0GD8OxSWTK4OEkkgSFaEewczk1XlJkDKv8az2HdCAiEIqKRCQVQSn/xYrIegefopBJ15JO5XFTWcx0Ci2VQHIdQppKjSAQi8VJxlOkY3Fcy8ax7HJVRS6NlU6Rq2vw5enep5nn8tSt+C+yOb3Y/9q6JuqbulPf3EapqRUnkcRNpckWiiSzOdL5WhpaWmnu3v6/Th6umyMSMQhGVARZozIQpktVNTXhEDXhEKJabgIMSyphSUOQHWQ9heHUYiaKlNp6EMvniGXzGIkU8XyRutZ2ssUmakvdSeUaqW8+lUy+iVS2AUlyiMXyiKJNIKwQS2UJqQonVldRHQmh2iaarROM1lAZOI6GliTZgoRs/IF4+iQGX9PC1AcuZ826CazdNInpc65gw44ZTHngGq6/9RxuHX8No+4ewZQHp2FlsohWEtXNo1lZ7Hg5Y6M6JKB0eMdMy/UVvKJi+quhl+/h2fyrg1Gqg1HfJuC5cVPZkn+uVXT3FxZ9SXV8EvVfAYgnTjNjiX8Spl5AT+fCpX81dXjq0l+DSucs084dK511I4qqY9qWrzAVBIFoVEJVTFTFRBBEamqqiCcswsIphIQ/kCkEue+Ba/j2zzv5O3v45seV/PT9DP76/UQ++2gYb++7nC8/G87G9T1ZNN/l6y9G8vWXt/Off5/GZx/fwWcfjeWvP8/ivSNj2PzC5Rw5OIknlg/hnnv6c2Z/lVTqOCzrBLp1rSAQOIlMOk40KhEMRUikkoSFENXBU9CcCHYqSk30BCQjhKgECQnVBCNVhIRqBDHkn59FUSivY5pOPluLqVsk4ykcK46mmCiSiior6KqGYWjYtokbt0gkys1yqq5gWDqaraPbFslsjnx9fcc5tpzNKooCUUlA0WTsmEMs7mI4Noqh0zUQoEYQyirUWJxYKoubq8XNFUhkCzQ2tNKrV2/+H23vHWVpWWZ9s96ZWToq0N0VTnxyzunkit3ViSYpoIiMkUHEgIkRzAEziAJiRhHJkiQnaaDJOUhUzIKYZ3TGmfm+7/19fzznfvp02ziz1jvvH/dquqrOOUV13ftc1772tffaDRtJhwPcPCPoFwS9HDv0yfOcLEnppTlz/QGjwZBOr0sy6JLPjVhYt6GatojlOFFCm07ITF2q/DnFdqeoQMS0JcpKY6a0060mL1m3R3c4wnDcatdlut5gqlZnut4Y80k6vt+h2TRpNDTaksb0TIPpmRqyrmG4Jm7kYboOsmnSVPQyN9YIMd0OdtQnHczh5hnJcIDfKYi6fYq5Rfy8S9IfMbe8nrnl9WUrluTYfkTWHWB5PnW5jeqZyJ6BFtpItkHb0plV2rQ0hYZc54Wrn4du1zHcaaZqu7HfQTkfO/5wzjj3fXz7so9y1dYTufjqT3HIawecctp7OeELH+A9HzuG9ftuoa6baH6B5nVoyh6mmyFrLi9aNUWtVqPRamJaXgUeov0V4KFbPknexw3SSn8zKSYznZC8O19FLYhJiyBKRUXyXAAiWhbVdMrFuJ0nKpPAsXPC/aQB0GQkpPD0ECSpbljVzowAp0qurmkYhoFp2miaQaslUa83aTQatFoNDFOm3tydpXUR73rvoVx0xfE88PhZfO+HZ/DbP53Dn//0Gf74u3fz7M/fyn/+6SP85umjuW3bAbzx9bvxq2c+wH/8+RR+/5vPcubpe3Hz1qPg/7uMH/3gixz3oQVeeaiO5eyGHz4PN3gRLenvmJr+W3SjNVa7GuiGQ6NZbg5bjolmSqUIzZhiqvl8atKeTDf3YE19D2Zaq2mqs8hak5ZUp9aYxbKMavzc7faxTI/AT7BMH6ldVh2qqqLrKpZl4Lo2QegQxgFR4iMbCqqlodk6hmOTZGlJmEYpWltFabWR2k0UScY0TXzfxw8DDMdG0lSsIMCNY8JOj2w4RzG3QDG3QDacI+sNWVxcZjSaZ3HdChv32YfRyjJOHhP1CtZv2cxwbkS36DAaDNm0YSObNm1ifnGB3vyIufUrbNn/AAbzS2WQUFbKzk13HNiclFWI7Y8dvXULy41IOyX770UpSdGpcoDEbosThPRGcyysXYfl+WhWGVsw22wxXW8w22zRlBUkzSSIu2Pm30DRnao9C5KUzmBYPZ8XpQRJOVZ03RTTjNG0AMsOiJMOyyub6Q0XccIUO0gw/JTO/BLZcJ6w0yNIC5JuFyeKUG0TzbGIigQjdKjpbRS3HF8bYUBdU2lrJrtPTZH3usw0p1H0BrI+hRc3kY0Xodsv5Iij9uXEz7+D/V5aEPVqfPJzx/LBTx7DRz71YY5421t43p5rCIs53KRPS3Gxg3Lh7YV7lgkBa6ankHWrUpjWW2qV+SIqEGFTKC66MBoSug/bS3GDvDL9ESY/ZRpcgunEFYBMtjACPGYbMrNNqeQ8dt5DEUSnuPQ7e4kKpWm90WJ6psaaqRmmpmdLs55GC1nRiOKUTrdf+X+IuEhF1SvOROTO7nzyTkZTmqUp747uvoh9XxZw4pdfy7W3fZTf/OsZXHftfvzxd8fy+2eP4fHvvZ7f//pDPP3TD/DQ/e/g3/70DX759Je55ab3cdEFb+W0r72ejx13IO8+Zj8OOTij3dqNIG7hxyqur6DpTVrtWRqNGrIsYxhGCSC6iWEY49ZKpi3VadSnmamvZo+Z3ZlSpjAik4bRpK7UaBvtqp2R1dLjRFF14qSo1tcNu8w1KSMsdIpuB03TSNMUL3DpDgdMtWvMahJNq9RymLbFqNNj09wSW7rz9DQXZU2DThCT+jGN6TK+cjAY4bg+0/UGbhxXx0sSvKQM8wqSlCBJGY7mWbeygbUbNjKYXyDr9ymGQ7pzcxT9Ad3hiF5/SLc3oNPt0+sP6c/Nl5zEunV0hyP6c+WCW29USs7LoLAyaTDKOgRJihel4zFyTtrp0h3OV3oOwXcU/QGaVVZX6zfvxcLadeS9PkGS0pQV6m0JzbKZaTTZY80Uqm2XBKmqM9WSURyfumIhWwFtw8ONCmbqCqYTk2dD8mxIkfaZ6y0w15mnH/WI1YTC6jEI5nnx5oOJvD7D4Qay7iLpcBkrLnCLLl6nh9ftEnR7uHmG6rnMttuotl057suGPZ7ulFvELUVHs9zKVMt0HezAwY0cgsjFT1xWT78Qyaih2m2WNyzyzmPfweFHvgEvSXjBnmvQxiFRmlXyOatn6qyanql+FtP1FvWWWoGFaF1E3q3Ydhb2hILzEEAiWs4o7RImnao6mbQtnHyMeJw427NqdwEeQk0q+AxB6AnfUVF1iN0XYQY0OX2J4pS86OK4fgUU28FD2Qk8GuNTgoekyBiWSpBomP4qRusafOj4A/nunZ/gx89+gR88dQw//sFR/OSpd/Crpz/Cr5/+JD956uP8/Ccn86tnzuCRh7/EiSccwgEvsQiC5zG1ZjdU9fkUuYztNLBdA8sryUlFU0uD2kYdSZLQdZ1arUa9XqfdbCG12kitNu1mi1atTq02Q609S9Ns48QOZmCi2aXvab3ZYHp6GkXRaDRatFsqpuVhOyGGWf4ZhGkZ2enY+L5PlmUM+wNkWaalyHh5guRZNG0d2SnDuHtRylKYs186YlPYZeAkpFZAoNrI9TamYpDnHRy3NLIuhkM6o1F1eqM5eqM5BsPxmV9g7YaNrGzazHBhsQKM/tx8Jdrqz81XjxPAsbhuheX1GxguLDK3tMzC2nXMLS0zmF+g6A9Iig5xXpD3+qSdbjVJibISPDqDIb3RHMvrN5D3+gwXFhkuLI4BJ6+eW4jF2qpGU1ZoKSpTtTpTtTqKZZVeLYFP07RpWQ51xSHIR7jJENvv4nhdHKfAd3LysEc/GTGIe3S8jMKI6asd8mbOhmQjG/tb2LywH51ogSJbxI96+NmQuD9PPr9IZ3EZv9Mj6Q9R3TLfZ/KCCWu/STevSVdzob+oQpeCmHpboa1q7LFmitlmq/o5qKaFpOmV1YTY7RG8T70toZollyHiKkXrIsBDuJNNepvuDAQCYES8g3gOsXIw6Xc6Ge8gnnOHacvO4DGZrSLAY9K0eFdcyKR/h6abRHFKmhWYllMBxfZR718Bj5ZUhkrpCpYr0Z+3WdyocdCrQt7zsb342GfW8fijH+SBu9/Kr58+HvgOf/ztN/jPf7uQ//ffr+a0r76Ow16b0e/ugaX/DYb2fJqNv0M3Zuh0XIpOiG5qaJa5Q/7LbL1Gq9VCURSmp6eZnZ2l1WgityVUWUGRZNS2hNRqYxoatm1imTquY2HrGmpbQm/LuLqN0TbQmhq24pD5Ob14SOIVRE5GEXepz7bo9Qb0si6WamJrFqFfLiP6aYqdJlhJTNzvoRsWuRezNh1w9Mv/kZPf9RFImbymAAAgAElEQVRe/9JXMow7FG5MFiR00w553iGMEoYLi1W14SUJflpWG2GaESfl6QyGLKxdx+K6FbrDEUnRIev2KPoD0k63moDEeVGRmXmvXwLQGCgEEPTn5unPzdMdjsi6PZKiU0V5eFFMlOV0BkPml9eysmkzm/beh7UbNtIdjhguLNIdlpoPw3GrPZf+3Dy2H1TRH+LyNGUFxbKYlto0dI26aqB5IU3ZQbcTDCcnyRYwzRRTTwjcgjzsEVkpVssgNgLW5Qscf/QnOXL/N/CKdS/njQe/idM/ewYnf/RUDnv5G8i8Ho6Z4Lkpvd4iRWeIafkEcYFmuXSH89Wl3NkbdJK83Dkaobp8ThnNYHk+TVmptoYtz6etajhBWC0CKoZJvS2xZrbGVK1ebR0LYZ54DQFawghoV1kuk0dUDkJMJjQ72ji0a3L8Oyk+mzR/Muxg1+AhkuCErFysugsg2dmcWHAcYtwoQqujOC1VpWOv0+1r/eXziajIllS6oQuy1bS8Uokq1+jP+RSjFuv2Vvnkya/k/MuO5uatx/LbZ07jhmvfydnffDWnnnQA+29Zg6XtxvTq3dDk3Zid2Q1dfSFxKOE4Epat4nsOpllK5GVdQxMtxhg8ms1SdyLMhwxNxzYtbNPCMkxs3cBSNNRaE6et0l49Q6CahKqJVVdQp5rYDZ2OGdPzCtZm8xywYX9ee+BrOHDDASwk8/SDPmtHawnMgEDzSO2YQdwjsiPktobjhqUhsGYQZh1sy+dl+xzEZ973ce644Fp+tO1Bjj3irWR2SGoFpH5MFqbY4yQ+P052CR5BklbgEefFuO1YrLZagyQtJe7jCYioHOK8qNoL8Rihy4iynKzbozMYVuARZTl5r0/e6+8AMoP5BUaLS8wtLbPXvvuxvH4DK5s2s7hupczSGfMVaadLbzRXBpCPVaYv3HMVe05NV6HrNUmipZWTlHLZK8LxCywrw/d7JNEIS0uI3Q4H7/8KPv2h4znntLO48IzzufC0c/nOVy7irkvu5OpvXME9l9/F7ZfcwsM3PMjZJ53J10/4Gq/Z/9UsFUssFIsERkwa5HTzIY4dECfFLtsCceEEcEyeyZJfNZ2Kn4myvPp5OUFYJTOKkHkxcZquNyqRnKSVSXOiwhHgIS79ZGXwXOFQYiIjxuyTLmONtlYB4GSEgxCgiQla5WH63wUP8XHRpoiP7Wxw7Lj+Don39Uar4kzEc20Hj+ZO4KGiajayYjA1M01bmcbyp9j3oJwvnv5OLr7yOL546uvY9t1P8fWvvoE3vr5PFv8Ns2t2IwlfiGU+H9tYhW3WcBwFRW0xMzNDW9Jw7LJ9KBewlNKRTNdoSWXL0WqVUxLLsrBtG89x8RwXx7IxdQNdVjCaEvrqBv6MzB67/S+ytsUhG/bjg296Fyd/4FOcfsKXuP7sy7jhvKu5+dvX8fhND/LPT/6Gn93zQ7ZdcANXf+tSLjr9Qg4/5DD2WdoLe1bDrRs4TZPMz4mD8h9SjNd8L+Ejx36Yx297iJ/d8Rg3nnU5H/+nD5I7EQv5gFFnwMJgnn5/SJyUl9CJIpwoqngPEWAeRuVJO92q9RCLaaLCCNOsSg0UIWBOEOLHSQUko8WlquJYWLuO9Zv3YsNeW1hev4HR4lJVhoudFVGZFP1BVcHkvX4FOOKd1oti3DCqJOpOECLrBi/YY09WTc9UZb0Y82pjv1THSunkCwROF0tLSLw+r3n5EZx28uncfPU27t92P/fcdCc3X3ED15x3OV/8yKncf9W93HbhNn52+w+5/9I7+POTf+DRa+7lx9se4wvvPZEDhvvQ01LkPVqs6y2zNFgmCwsU2cQdjzx3BpBJcnISMHYAE91C1q3q/8GPE8I0Q7edsbiwXfmXCMJ4ptGsJPotRa0uuHgdoTkSqt6/WvmMp19ixC4iLUVertjQFboR3fJ3cCYT4r/nBI+dvUqFkEmQnSIichI4Jpfj/CAijBJsx6PZkqjVm1VrU01tZIm23Jo40riiKc1hJcliZrZJs11Ds2YphgpHvHULp3zl7Zxz5of54ilvY+OKTrO2G42Z3WjUdsPS90Rq7YEqTeM6Br7vo6gmrZaB6+Z0Osvk3UVqLZm2qpQ+qJaJoqllBowso2kapmmWADKuOgxNR5FkpEYTearBmSd+hUu/cCYf+sd38uUPnsCNZ13Osw/+iD88/jS/e/Rpvr/tYZ646UHuv+p2nrr1Ef73z/6N//zRv/DLe3/Mrx/6BY/f9ig3X7qVa865ipcu70/WjohaHoNwRGgmpPEQx0nQ9RBT83n3W97LLx7+CU9ufYhzP/N1PnjUschTDQo3JrR9ijin1xuU6mDbwQqC6thhWF1EP4jwg4jucFTxFyXh2a2qhKzbK6uX8UUWAeiCtxAAEGU5QZKSdXuMFpeYX15LbzRXVSOTPMpgfoHeaK4CkO5wVFUj3eGoqngEgDlBWLVaimGy59Q0a2ZrVW5yFKfouomqWPS6c+iKz+yqNp6W8ooDXsu3T7+EG6+4lYdu+x6P3PkID932EPfefBfXXXQV53zlW3zwqA9w6Tcu494r7uZH257g8avv5+lbfsDjV9zNE5fdxa1nXM1njzqON+z9SrYUKxy48mI6fkEeFNiGXwLWeHNVmA1Ptgc78w2TrY2sW+i2V7V1AkCEJcF0vYEXxZU50kyjOda3yDRlpQSQcZUhnlv4xIpVAWEBOSkcm0yUE0I+oRCOs14VsD35WFF97ByW/VfbFjFhERJ0wWcIafrkxuykYbJ4TBSnhFGCaTnUGy1ma41K57EdOAR4NManVYHH7rvXqNd1TLPUiNSaq5mq/y37HTTg+pu+xZNP3szem7u84Hm7YVtTKNIerF79d+h6k7ZUQ5bbY39VvTQ2mdFotFx0MyOIhtRaMpKmYrulRYBpW2U4lF56i2iahq7rZasyblkMTUeXFcyGwk3nXQU/+yPP3vUD/vz9X/HHx5/lT0/8ikdvuI/vnnkVV37jO1z9zcs4/6QzuejUc7nvstt45Np7+cHWh/n3p/7AtWddyWM3P8y//vBfuPabl3Pq+07iZUsvQd1dJdIS1KaLrvgoLQ9T9jnsZUfw84d+ym8ffIanbn2Eb5z4JXzFYiEfkIcp/bzHcEyGumFEVBRERUHc6RB3OtXeSF6UZ/LC571+JQ1PO12iLK+qB1E5DBcWWVi7rmo11m7YyGhxid5ojrmlZTbstYXN++zL0sr6HbgQ8fjucFTxGSJQXey0iFFtmdZnVAIxwb0ohlm9+840Sv9cTTOYna7RqisMihF600GbNXnFvq/iyvOu5e4b7ufRO5/k8bue4MZLt/KFT57KW1/3Jl665QD2Xt5MbGSoMxYdu8/hLz6MMz9xGnefv5UfXHkvD5x7I/9239M8feNjXPXFCzj9k1/iza94Ax23QxH16XUX8IPt8vxJglK0BZPAIhbYKhAxbEy3BA7x7yLAQzFM2qpWSfRFy1JrtWnKSjV9EiAhOBcBHgJUJj1kJ8FDXP4gLieA4nsTdoUCbKrViZ04nMlq5jkJUwEYQpsxGQsp/D0c16/8Pzw/rMKe2pJCnGSEUYJh2szWGhV4VHEO/wV4NBoGmhahqj6r18wiKU3a6hqayt9z4MvW0h/4OE4L02yiKDPI8iyWXa7uz9ZrzMzWma21aLQNDDvBdjtISkBLCbC8nHq7zHZxfQ8/DEqPEcvENE1s265AxLUdAs8nCkJCPyDyfBLT5+wTvwa/+DO/vPspHrjiNk5+z6f5p1cdxSHrDmJLdyMjq8dKtpaR1WPO7PHSxRfz2s2Hcsyr3s5ZJ3yD8085h9888iy/fugZzvvMt7jk8+fzzY99lZVwmZE3R2p1yYIhkdNlkC5x5KFv5tlHn+UP3/sVf3jsV1x3/uUUbsxyd47Uj0n8mGBc7ammVVozOk51RBJgZTkZhCWYjFWrQipeToG2tw+idXHDiCBJK2I1zotqZV4Y+ojnEqSfHyckRacCk95orqpahGJWtEy2H1T2gyKVUHytIE2FVL3Zkmg22ziWiy6Z6C2DUEs46nVv48pzr+F3P/5nbrhwK5967wnst7w/sRph1UxcyaLjZSz2F5mfW0GVPfSmR6pn5K2IA3tbOP39p/CDy+/hsYtv5wdX3svZH/8q3/nSt3nHa9/OynA9C/0Vlpc2lZutE+CxcwsjjIfFsqD4nJB1u2FS8UyW51cLlcJqMUjSyoJxqlan1mqPly0Vaq121bJMgoewRhBBUMKcaVJ5KsAjznqkxaBqcQSPIb62WtKckLmLcW5T0rePaieVpULsJSqJnfdYBDEqAEc8RoxoRXvj+WFlmCweOxnTsGPb8pfgIUleddptk7Ys0ZJnaCmraCl7oGizKGoTWWkgKw0kuUFLalYTm1q9iaSZ2H5Zoml2SFtzaGsOslFeJmccS2naFm25nPpomobjOJXwKktS8jQjiWJCPyANI3pBxhVfv4hf3f9TTv/EVyjaMSOrRyJFLCSLaDMGnhTgtn28lkukhOR6Qq7GRHUHZ43Ba/d5NV//xFe574q7ePTaB3j2np9y+/k3ct7nzqKj5BRWj/lsLbHdZS5d5oD1L+XRbY/y2wef4a7v3MK2S6/HqMs4bR1D0vBMF3sM6E1ZYarRoCZJrK7VaGka0/VGae031tqYrle9+4tfYBFsLoK/BKC4YUSYZtXEpegPyLq9ceZqUFoOKCppp4usGyiGWT1OtDppp0uYZtWqveBcBvML6LZT7bHsvnoNth+wx5opTNcj7XQxXY/VM7O8cM9VrJqeoVZv0m7LGJpJ7KXYikM/GPKdb13KA1sf5I6r7uQliy9h4Awp9Jz5eI5A8hlEXWIzpNcZojsR2WCRIOgSWBnmrEVS99ngzvPul7+FC0/4Jt+/7gGe3PoQt15yE6d99uu8/MWvpJcvE8elMvOvgYd4x1YNF8uNqnf6OOsRZZ2qbRGVmMiClnWjAmRBGAt/XjG2bkilL6zw75i81I22Vh1RfUwCjWhdhJ9skveZX1pfckdj7cf2VDmz8gypt9Sq2tnlqHZSbj4ZB9lqyzuAhwCI/7vg4ewIHpJS+mUoq2kpq5G1JrLaKiuSMXBMgkdbVUrHrVa7LPM0E8MtZdpRUeCGQXl8D9O2UHUNRVMxDAPbtnEcp+I8fNcjiWLSOCHyfHzN5qT3Hc8fn/wtp37gc7T+vkGmpqRmjisFWEqAq8dYiocpuziqS2TExHqI3/ZwaiazfztNVA84+tC38czdP+F//+TP/NsTv+fx6x/is8eeQM/qMwjmWRlsZv1wL/YabOGuK+7g2Xt/xr/+4PfcdsVWQs0htQIiJyDxYzwvKG0PLJuWVnp9tDQNxbIqRy7x72N5fkWACgNiETcqgEX044J7mFydd8OIlqKimhZOENKUlUo1KpShimFiutuX9QRACcJTgJek6cw0mqyemeX5L9q9IgYFMKmmVUnUZxpNZmsNFEVDVw18K8RuW4ziea4+5yoe2voQt112G6/d77X0jB5uzWHg90mMhLlsSCfqsLJ+M8XiMm5vSF2z8byMxOvSdXq4UybRtMPbX3Ykz9zzIx7d+iBnf/5MXnfQ4bzqZYdTm9LwvALf/0vwmOQ5RGkvyEZhBxgmHcK0qCoPUfW1Va3KsREk9SR4iHamqj6aOx6hMBWthgATUXkI0lR8j1HarcauveHieN+lFDKKNkfRnaodmqxqJsng3Z7L6XznakSMZQX/8X8GHtoEgDQmjlSukkvWrsFDnqIlT9HWmrTU8jSVBg25Tl2qUZdq1Np1TM+iqbRYU5tiqj6NbCh4sU/SSUm7GXGe4UUhtutg2la1vWrbdpUnYxgGhqbjWDaB5xP6Aa5pYbU1TvnwZ+HZ/4fTjv8qxhqd2ExYGq7gOymmEeB5Gablo6gWqmLi6B6+4RNoPp7kkGgpYSvCn3E57o0f5P5L7+APDz/Lo9c+wKNbH+aoV76VzOzitkJ63ogt/S3ceN53ufc7t/Prh37BDRdeRWoF5bjWjwmdAGOcsaPbDqbvY3gedhiiu2V0qOmW+TuuV05PwjSrRrJBku7QomTdXvW5Sb2HGNE6QVj9sgtyT6hCxYWw/aB6DSEaC9OsujSKYVaPnW22qLXa7Dk1zZ5T01Xc6aQWoiHJ5bturYGumyiSiqnYmE2DpWItN168le/d9D22XXQTh7/4MPpmH321htOwcSSXhd4Cc8NF1m7YjJ5mrDYMVskKYadPkvTpJkPspouyu4S1SuPYw47m21/6NrdcdisP3vwIt1xzFwfs9QpcM8f384ps3LnqmHyHF23CduPhjCDJS0l/mlXtmiBDDcetKsHJCFjh6SqiXyddxKZrbWYb8g4xk7siPScnLkFcVHyHIEvz7oggLirAE4IxUYFMVjmC/9htV/kqYuS6K/MfofX4HwUPpV6ecfUhyca4+nB2CR4ttVEBxyR41Nqz1NqzmJ5R+meoTdpaC9PWcEIbP3RwQpu818WPI0zbwrDMivsovVRLwtS27YrrcCy71HzoBoHucNrxX+Y/fvonvvvt61jOl9CbFnkyoNddQNZs/KTAcIPSq0PRMAwL1/YILA9P90jtjLlkAb/mE0zbfOgf38Pdl2zjsRse5rEbH+LMU87igPUH4rcjFtMllqNlvvihk/nOqd/mp7c/zp1X38yG0TKLxZDl0SL9vEc49mLJe328JCntCfMcwyvjDQzHJYyS0iF/3FIIPYaYdoixofi44CUEiEwqSMVERGg7xDQlynIUw6y4E0HECnLUCUKK/gDDcStQEdWOIAnLtrKshgTXITaFZxrNUmvUllGaGkZDZ8NwE7dfeRuPbnuUred/l9fs/So2Fhvp2z20GQ21brBueQPrVzbTm59HT1OmLIuW55OO5lGtANdJCM2MSEsYhXOMvCHvfN3RXHX21Vz/7Rs445SzecMhbyY2Cnwve86WRQi1hH/G5HTC8ROCJCdMi2okPll5TObY7Bw+L9pKWTcqs+PpWps1M01m6hIt2cCwA9wg3aVQbVLzIb5XkWfrBmmlNg2TTuX/IQBEcCoim0e0ZTuAhzg7r9jvvBz3PwMe2q7BQ5aQZH1cfVi0JX2X4NFUWjSVFg25bFcarTqN1iyN1iyqLqGbCqatYVhljKXl6ESxR95J/gI8HM+twENk5wZBQBonJFGM73pYholjmISGywffdAy/uPcp7r36dtZ11iLNqEyvrmM7Ibrtle7iYYBsmsh6Ofr1HJfQdgksj+ZMm9aUzMAf4tdtkrrPqe//DD+89XFuPO8abrjget531HvJzYK12SJrwwU+/74TuOWc63hy6wPcevkNbJpfR+5E9LNuVXm4XlBe0jTFCgKCLENznIqA8/ywJE3HVYEAiDgvtqtQx8IwARZpp1tVD+IIcZngQQSv0R2OKrWkAI7JEbAAqf7cPE4QVloR8b0ESVr1/6J0r7Xa7L56DaumZ6oKRdNNGo0WUl1BbxnstbA391x3N4/f+jg3nHc9r9zySvad34+95raQWCmeETE/t8zi0gpxv4eZpqxRVaZkFTfvIBseQVCQhF1St0tmFXSdAQNnyKXfuJTbLrqFp279Pl897qt0zT6Bm+1y0iIu56QJ9GQ4lhukJEUPJ4groPaiuJKiC4GYAA5xhCG0aAtFxMJsQ2ZqtlWBh5j0TIrEdnWakl5VIKJ60i2fMOnQGy5WgFKmy/kVCTtTl5iabVVk6m6T4i5xJluUyQ1a0cL8n4GHPAaEXYFHYzt4yAaSbFRf15JrFedRVhwlcEyCR71Zo96coSWVnIimlSIxRZFwPZPBoMeGDSskWYobBliOXeXemrZVpdjFcVw6trseoR8QhxFREJZtS1PlNVsO5se3Psq2C66nMGKGyQBTsWg05fIdPE2xAq/cxLR1PNcm8lwix8GzbOIoR5Md9LpBx8yQ/77O4fu+krNP/DoXf+lcLj7t23z06A/jNh1iOaCvZ3z941/g+9ffx4NX3MJjtz3AIfsdROHGjDoD8qj0Gc2Lkoj001Io5iVJ2b74QfmLabtlhTmuCgQ4COJUEKOTCtJJi0DRznSHo9IzdYITEQSnrBs7KFJHi0uMFpeqcW2YZtVoUvxdcDCm62F5PpKm4wRhNb1ZPTNbTR3E5KFWb9JuqJiSxZbFfbj7u/fwxG1PsPX873LQ2oPoGF1G4RyJk+NaMbJiIOkWqudSUzRWN1qsaUrYcYZmh2XEohUR2inSGp1Nwy0UasGHjnw/W791LTd98xq+9p5T2b+3D5GTPWfVIUhFYQtoOmFVAfhRTnc4j+VtF92J9kWAwyRoTB5RjZju9nX8ya3aSe3HzrL0nUVrtaaC7cWkxaBqsZqSjhdmzC2uVHyIABYx0RFgJdqX3XYWeE06oE+6g03m0v7PgIc+bl1aO4FHa9wm6Ujy9q/ZPm1ZXYFMS2rTbLdotJrlaTRoNGq0220kqYUiyeiagms7ZGnM3HDE8vLy2DjHw3adsbGOgqRsF4iFYVjGYFqlyjTwfDzHxVBU1JkWL1vcm6fveoL7rryFDdkC6/trWRosYRpuVY7avofpWbi+RRp6ZKFHbJs4mobtBHh+wprdp4m0gDmvy97ddXzojcdw9ZmX8M3PfpV/OvxtJIpPpgS4axQ+euSx3HTGpTx23V08fvuDHLLfQeg1icDycPTSxjGMEjqDIWFehjSJrVrTLQFEONkLRl9UGuUGbLyD0nSS5xBAIYjUOC8qjsQJQuK8FKd1BkMUw6wEUJWr+xgYRJiTkFkLTkP4voo9D0GWBkla6R+E/kOIpqbrDWTJwNZctizty53X3cUTtz3BjRfeyD7DfVD2UDHrNnrTwjQCVs/U2WO2zqwio1kuXpRi+6VVgDF2JJ9a08RQPSwpxGn4KH8v89Lhi/nFth/yw6u+x6WfOIsN1gKRlT6njkNcVFF9GHZQ6S2itMvc0jr8eDs4u2FUcRuCYBaVxiRoWJ6/fZw+QcwKYdfk1OWvitTGVYuwh5RUC9uLaUo6jp/QHy1tX+IbV1eGHVQ5MWIpr9HWSsJUXOxmS9pBdi6EYIIHEav1/2NtiwAPUX3sAB7qTuAxrjzkqfGEpb0DeNSbjTF4NJBlGVmW0XUd3/fpFh16vR55mpX5L5aJORaIaYZOs92i3mxU0nRd13EchyAoWxld1cqt2kYToy6zb76Wp29/jD888nOOPPA1uHWdflyQxhlhXAKH5ds4nk0YuWRpSB75xLaJqSrjX4gA2/CRptqY0wr6Hk1O+9SpPHHrg3zv5vs48pB/RN6jQd/KWHS7fOqo93PGcadw63lX8/MHvs9rDnwFynQTz3CwTQc/iIjzjN78iKRbjFuzshqxHa8S7dlOeYlFfz1JYoq/C43FpFxd7FuI9fkSOMryuzMoxWmL6zaMdQr5GITKRbkgyTFdD1kp/V3XTM2UOSqGxarpmdLWYbbGHmumKn1I+bh0h1Gx6XqsqddZUy/NgTTVwjV89lrawh3X3snjtz/BzRffzAFLB2DPWDgtj/asiufG6I6P6ns0TQPN9gjTctEtTAvSrEcUF+iax6C7SBEMyM0uXb3LEfsdxo2nX80f7nma60+9hHXW3H8JHpJqVdWHbvllRozukBcDllY2knb61c+l3N8pd3acIB4DsTcGD38MHGJVIMIJ4h12a8TrNSWd2YbMdK39F7s3Oy/viRbKj3LqLRUvzGgrJrYXk3dHO2hCxAauEJ+JkKlGW2O3nXmNnfmOSePjKi1OU6k3GxiWWQm+TNui2W5VfpqWY6MZ5RKauOhtWUJWle2LdYpcLqmp0sTZ/vGS62hXm7eC0yj5jbLamPQBEa+jaCq6aVR7K5JUenAOBgOW163FG2s8vMAvvT/Hx/Hc0iZx3MpMTmEEkWq1NfpKxE+3PcLvHv4pR7/qTRRGxLrhImkYkaYxpm1guCaWb+MFLmHok0QxxVg3UpdlaqqCbfn4ho+0qoE9o/Dmlx/GPdfdyvlfOYtX7HswoeIRyx59NeWSU8/m7vO/y1VfOpd7Lr+Zt7/mjeg1Bc8sneqDLGFx0zo6CwPcyCNOI7IkLce4potj+aRxQa8/V17ObrccW8cxhudheKUxz2QbE4RxJWkPo4QkFRu2Q5wwwYtz/CTH8mPCrOyX896QJO0SJwVr121i/Ya9WFhcodMd4nsJ3d4Ix/HKN6mWxPRMDUXRmJ6pVW88lufvMIVQbRsnigiyjDDPmWm1kIzSA3bjyhbWjzZw+dmXcdvlt/DUHU/w1le+hZ5d4MsusZcgyyqG55Av9JE8i2jYR/I87DTDTUsCs9VWca2QXjqiG/RYKtYycPocefARfOm4L3DTBVs57+SzWQjn6XZGOGFJflpeiBPEhGmBapah645bOthbto9peZVnrK7ZqJqF4ZSeJ2kxwAnistVxxuv0Y1MlywtL0jUspzqmG+ywgLervZlJRahu+ZWgq9ZU0ExvB73G5B7OpIhMEKXP5QUilucabW172zIJFv8d8Gi0muimUXIUioxhlc7omqGXnILvIasKs/Ua07Mz1JsNFE3FcuwJhak0ASBKdSrwGLcmO7cn27dx27t8LlXXSrvDcWti2haO5xIlMVmR44dBBRyOt91sWBCoAjxs16mApXoezaInx/z81sf4wyNP8+7D34bXMOgEMYaiYtsmjmdiegamZ5UgMuZSTN3CMCymm01WNeqlJ6Vi4LZMlD3qvONVR3L/DXdw0odPYDGbw21ZLEQD+nrGR444los/dwbbzrySbedexesPeBW+4hB4pcgomx8QDwu8TogT2sRxSJGkJEFIYAa4hkfgJiRpB832MMKg2rx1ogg/LScn/bl5kqJTtixjD1o/iAjCuFw7SDOivIvpRbhRRlz0CbMuWW9Epz9fBj/pDrJiEicd0qxHGGTYVoAsGQR+gm27SJLC7Gyd1lgx2myWBtKT4CGMjCXDwPT9atkv7vfwkoSFxXVsWNnM4Ye+nusuvDu56F0AACAASURBVJZfP/Esf/zh7/nix05hn/m9mEuG5FGBrpcuYPFcByMP8AZd1DjGznPi3oDOYA5FNUmjDvPdBXK3IDESMiPlg2//AFeccyVXn38NRx76RsymxWC4WLqMFb3KrSzt9DHd8aV3x8cOsC0fy/QwdAdDd9B0G3NMbIrKxHTCKgtlcv/EC7NKrSraB8F37HJjd2KqImI+LTeiKenoll9pNXa1qj85Yp4cO+8MHII8rcBjZwD5r8BDVpVSkTmuLCRFroBEM3TiNKnAo9aoM1ObpdFqVgbBf+3iTx7xue3VRwkgk0CjaGp1VF1D1TV006jAQ1x8AR5Ft0MYR+V0Zfw5wzLRDB1FK//fhCmx47kEUUgYR9VjYjekr6Y8e88P+fcf/4FPv+vDGFMSvmYiNZropkaYBfiZX3ppeqVmRFE0pJZKq6lU/XvghaROyCjqkWsBX/n4STxxx0O8763vJtICzLrOKOqTKRGv2vgyzv7UV7n/kpv5zYM/5ri3vIelfI7A9stlsUEHI3bxuwmaY5Qtk1+SvrbmoI5jGCTNxPJLsIg7HaKiwEsS7DDEjWOCLKt8PURLIxbrhLjLjVJU18dNc9LBiLQ7IO+PyHpDTC/E9iNk3SIIU4IwxXFDLNtHVUziKMcwLBRFY2pqptxTma2jjPeiJsGj1mqXGg+l9PEQcvvRyjriTof5hbWkccG+K/vx5eO/xCPbHuaRGx/kpguu4zX7/QOb5jaQheXr1eU2Ruxi5zEzmsKMojIjKRhuQBQXrF41i6N7xE5Cx++yZXELy/larjjnSn7yyM+48vyrOeLQIxlm88zPbXeBj7IOSdGjM5jDDxKCMMX1IlwvqioQkYRYudaPL6u4jI6fkHdHlbdGpQkZr8AH45wWMd2ZrDB21nCIlkXk0tpeXLl/TUY0PFdrIzZpnws4BFFbEaZ/DUCeCzzaslRdNllVUHWt+tO0LUzbqloH8fWTIDDZZkyCiGhtRAWyc/XRbLcqkNAMvTq6aVRHtEwCSISWozfos3HzJqIkLt3AA7+auMjq9hZJPIcX+ERJTJKlpHlGkqV04py+mvL77z0Dz/4H3/zsV9FnShMgXdUIIp+8X5D0EqI8xovCMvzbtEvzY2W7ctfRbaymijWjsKW3luvOuZRrz7uMdx35TjpujlnXsRoGYdPl1ZtfznfPuIwHLruV3z30Ez599IfpOCmGXBoF+92MZL7LaMMSfhoS5TFFUZDnHeIox3FLwxdJt7GDmDDPyfp90l6vGu0anofp+3SHo2qEW9oLBhVZZwUBlh+h+2HlkeonOUFakHYHBGlBdziPGybESVGl2JmWhyIbRGGGrptV5aGqOq2WhDRuZR3Xr8RTlX9pu12pZtu6TjIobRPjpKCT9wm0kFM+djIP3HAfT93xBPdfeyeHH/haNo82kbgphu6wanaWaamJ4tvUVAXJGvtqhCmD/gKNWYnETRnEfSItYhAO2GtuCxecfhHf/c5WvvXFs9g0txeJkzM/t5Y475L3hoRpQZx3KfojPD/GDxL8IMHz4wpAdqhATLcScwkAmbQENOygWn2P0m4paU+7O6Td77xuL0BDCNImBWyiYplUwU6K18THBXfSko1dtiqTbVE1qt05amFXbczO4CHaDPGnAJFK5j1edRctgKprSIpcEZPPxVWI81zti/j65wIN8Zpe4FeVhOAtHM+lN+iz195biNOEKInxw6CqPMRafktqVy2LHwbEaUKaZ2RFTppndJKCqO7wzH0/4X8/82cuPeNC1BkJz3RxXZe0m+GnIU4a4MZhKYP3AhzHw7F8bNMr82lUA1+z0aZbzP7dnhxz2FE8cesDHP/ej/Hal76ajl9gNg2UGZmw7XHYfq/k7su2cfdFN3LXhVs57k3vxpyW8Y2ShZc9C7+fokY2Rjj2zfRLVanjhqimQ0PWWdOUaKkGhuMTJCWpWXqOlr1/UvToDufJe0PivFtNJaxxRWH5EXYYYsURyaBP1OsiOzaq55L1+/Tm53cw82mrZXJgrd5kjz1X02xJ6LpJfbyj0m7LGIZFY+z5alpOVXmIxTABHm1dp63rBJ2ChZUVkrTDaLBAbfc6n3n/p3n4hvv5xX0/5p4rbudNLzucjb0VemGX0E+otdrMtBpItsF0s0lT1qjXJDTZooi71FbVsdsOPb/HSn+FrtPhQ0d/hBsvv5nzvnYh53ztAjrekMTrMhwsE8UFWd4nCDOiuCAvBthOiONGBGFGEGb4QVqu77sRthNi2aX5smq4VWUhhFiifRFJb38NPHZWsu5KzSpEapMAMmlPOEmIinHszlGhk9XGJGhUIrFJWfp/FzzaslSRkaJdEOFDsqrgBT6266AZerV01pLaFdgIAHku0nOyotm5fRGfn2xTdq5CwrEAzPFcsiInyVJst8weWVharMAjiMLqexWti6ichHBMVB7iMWmQYOyh8NQtT/AvT/2Oay+4huaqBo5u43kBcZ6hWBqSraFYRml3aNqYpo1luDi6i2s4JF5EZocEbYO+EXPhl8/kqXse5XUH/AOL+TyWbKM1dUI9INUTDt5wILdddAPbzr2G28+/nhPf9XHsWY1O1CEvurQsE7eTMqO30AMbzSnjHHWj9I9QLY+6YjHVkksxURATJwVhWuBF6XhykhFlHYr+iLTT3+FzThDjhkmZFhfHWHFE1OviFzlty0RxHfLBgP5CuYIvFrrq7dLPZXqmxt+/4EWsmWhVZFml1ZJwHI9arVHtTomxrqg86rKMZBil8bBt4+UZ/YUFsrxHYIes+ttVHHPE0Tx4/b08uvVBbr/kZt53xLGsL1ZYP1jPoBiV7vXj6knTbVTFRJVM5IZK5ufI0xL6rM5Stog+rfHyLQdz0nEn8/37n+LLJ36dfzzkSDYs7EMW9Bn0l4jickrjBylhlJMXZQi17YSEUU4Y5TsAiOvFFYgIzYdYi5/cfhXRnX+tbZlM6xPVg5j8mE5YTUhEJIYQjk2mzAm/U/FcYhzblPS/aFMEcEwGScma/Zcr+f8d8GhJZfBQo9WsLm+z3cK0LSRF/qvTFkmRqTcb1dkViAhweC7ydJIX2RX3EadJBQCdXpe8U2A5NmEcsbR2mThNdgCQXRGoQrI+yXe4vodveZhrdL5/y+P89vu/5tarbqG5qoFreyW5GJc2/aptoo1DqXXDwtQdbM3FUR0MScNVTLy2gVdXeeuhr+fOK27kqrMvoetm2G0LrW0g1RVSLyPSIg5a/xJuu3grW8+8ggcvv42T3vUJvJpBaIVkeQe/yBmsLNFZnqe7OEfW71a+pVl3QDacJ+rN4eelDDnLe+RZjzDKqmxb2wnwg4Qs75GkHfw4KwEjTCpiMEiLUrnqO1hxgJcnOFFAmKfkvS5hmlD0e6imUVV/ApSnp6fHbm0q9XqTVktC08oIjvbYO0bTzapimW22mG22qqBwYW5khB5+muI6IaZioUwpfOqYj/G7x57lZ3c9xe0XbeOk95zA2mSJvRe2MCrm6HdH9AfzRHGO54QoTQ1Ltpl54TS+7KOslqk/f4Z1+RK5lnHG57/FWV88l5suv5V3vuFYcqfPQfscSjeZY364jizt0e2MSOKSFO725vD8BD9IieKCaOy45e1ifV/W7OqdXzVcZM2uqgexifvXCNNdVSPic+LxAjSEjmPS4Fjsp5hOWMVRTlYffw04JsFlt8kV+0k16X8FHoZlUm82qnf9RquJ5dhIilyNSkXLYNpWNaGZqc1Sa9SfE0AEsbqr6mPn9ua5CNckS6sWKohCoiTG8Vy6/R4vPuAlO4CHOAIkwjjC8dwKPAS4CNMgW3OI2yE/vftH/POPfs+D2x5AnVWIw2xsA1jyHNXmrhfgOiGuHeAbpW9pYkXlYpvuMTAjLv3aufz0vif45ue+Qqh5GG0T1wpp1mRcw8du2rx6/3/g4evvYeuZV/DTWx/j1PccT67GWC0T0/Kw4ggriUlGPfwixfTdscubVf6SxDl2VGD4aVlaezGhn+A5Ibbl47kRadKh35sjTTpEcV6Sf2HZw4uqJCl6REVRVlWORZinZP0ug/k58l4XWdcI46hywVc0tbJ1bDabKIqCJCm0WhK1WgPH8ZDlMi9HaIgm1/RrrTaSYWAFQeXJ6mYxQZbQakkYsklz9xqf+8AJ/PLBn/G96+7jtgtv5rSPfpl5Z8SW4V50/C5zvQUWF1aIo4ItK3szTAasG6zFbdssJPOM/D5+3eaVex/Cie87gcdvf4zHb3+CD7ztw6z0NrH38ovp+iNiu2B5YSPdzojhYJEiH5T/PSqrkTjpEI83aCfzegV4iDS3SYGXkIb7UV4pVCf3Y0QlIaqGvDsiLQZEaRc/yqtWRlx6ww6QNbsSf4mJi2Z6SKpVeaAadlABVKVJ2Wn0O+nrIYjSHVbyn2uLVojEhMJUiMRqjVJnISkymqFX8m7BcYgqxLQtvMCvxquz9dpfgMBzTVtaUhtV16qKoC1LFfCIVkhUKY7nVhffC/yKII3TBFXXcDyXJEvxAp/1GzcwGA3p9nukeUYQhVW1IY7l2FXbEsbRDi1O6ES0X9Dk3JPO4jeP/ZIn7n6cxIrxrYAoStBtBy8Ky6pDM8iyAltzSL2UQPPpBQWjpI9Zkzlk84u55qyLuPRr53L+F77JoXu/FGW6jVxTCL0U1woJ7IhIi9jUXeGGs6/k/ktv4ZYzr+G4N7ybRArwFLck4TwXIwpx8wwrKL0ibMsvgSAs804NJy0TwTSX1nQbvWXgGwELgyXyqEMnGzDsLWCoDkncIQwyRnPL5Fkf3XAJo3ysaciqLdDFdSuMFpeI4tJg2fNDfD/EMKyqskiiFFXWWL3nGnTVKEfUlsPq1VO4ro/vh9RqDWzHK42yxxu3XhRX5kZ+muKnKZrjoAcummMxPT1LYIeYNY0Pv/X9pWvbpXdwxwXbOOmfjmdDvI6laKFcLhysMDdYS6+YZxAPWdtdy+b5zWzor2fo9djYWceXP3oqzzz0M64/51ou/sqFnPP5c3j5pkN48dqDWOltZtNoHwp3QOJ1GfWXWV7YyKC/VGbD5CPyfEQc96oAJcfP8OIOcTEk7c4RZn3cqKjAIM561cSk6M1VGb+i6hDydkGMCstA0ebk3RFziytVwLjjJzts1IrWRwCBqE4sNyLJ+4RJ5y9I1bw7Qrd8Zhsynf489ZaKG6RVxTEJMLsJBalQjE5uz06SqJOLcfVm6Zshj02EJ8lRzdBpSe0KTLzALz02ZKm6+P8d8BDPLy60pMg0Ws0duBWh6bBdBy/wq+pAVA5BFFYAlBU5QRSyvG5t1crEaVK1I+IxAqy8wK+qFtG2OJ6LZ/oYqzUu/9ql/Oiup3jyzido7dki9TICLyZJc1atnsIPA3w/ZM2qKfSWTmyGpGZMoocspEPecfibOecLX+fbXzydb332K7z50MMxpiTmsiGJn+E7MbJkoLUNrIbF/gt7c9fFN3LvRTfywCW38uUPnMRyPI+vBhimR9Lpkw4HeHmGZtnEcUoaFxRxlzTqkYRdfL+DKnvsvXYf3LZNYkQsdxYZJgNG6ZCF3iKu5tFJeizPrSOLu+RJj8BNcJ0Iy/SxrYBub0Sn28c03NJ4OcoZDufG1UzE3HCRPC0wZJPEj9HaOs//m+fRmm6htdUyblMzWL16CkXRsCwHRdEqFaxm2dVYWLNKVzQhtdcci7alo9p6+RgrJDNj3nvkMdx83g38YOsj3HjGtbz/1cdQNFPWhkus5OtZyJZYO9zIQfsczFsOO4rDDj6MN7/qTZz8kc9yydcv4PZLb+KO72zjwWvv4arTL+fNLz2STfkGDlw+kCNediSv2f91bOxvYd/llzAsllgYrbAwWmHYW2LUX2Y0XEuaDtB1Hy8ssL0U00two4IoHxB35wjyAU7cQXeCqtqIs14VCC4ucph0diBGHT+pKhjBb4iPT3qRirGsmJzYXlxVM6KdEdL5MOmURlnjca4gU+OsV7U5aTGoNCLCdHnShX0303Iql3TRpkxyH9ul4mrVyohKQrQnAjwm3cjF313fq7623mzswIE8F3jIqlK9hnh+0cKISYhuGlU/LdojwzJRdY0oiSswUXWNIArLrNUsZTQ/R5Kl1bRFaEEmwUJoO0RLE0RhZRxkaw7KC1pcedpl/OyeH/ODu55EWS3T8Qs80yfwQuaG88htBdfwGGQDcjslkF3mwyFdK+VD73wfd333Fu645ka+dfJX+Pxxn2Gv4Qrr+8skbkKe9DAND1UycVQXp2Fz1MFH8MfvPc2v73qKx6++ly9+4CTmvD5Wy0aWDNwoJczzMhpRM+jkXZYGS8RmhN12yLwOqd/D02Ksmsn6fJGDNx3AQev3Z7lYwKxpqNMy/aBLN+gwTAZEdkziZzi6RxIWDHsLHPWmd+A7McP+PEvzKziWT+RnJFFOLxuQhTmplzHIBhhtE7kmk7sZ0lSLF/2vF+KoDpqiYxgWsqxWVUgQRCRpThDGlZ+H2PvQXRcnKqc8mmPRUCQkvfQyNSWTnldw1CFv4O6Lb+X+S+/ghzc8ymUnX8gHD3sfJ737s5z0gZP53EdO4VtfOpetl9/MTVfcxKN3Pcovn3yGH973fW67/BZ+eOeT3HvlXTx2w8M8fO39nHn86Xzm6E/zuWNP5NNHf4p3veaf2Ge4P5uH+3Dg3q9gv80HsbLw/9P2nmF2FdaaJj0/prtv33EAxao6aeeczj6p6lSWSllCOQdQICebjJHJYGyTDZhgkiSQQBJIQjmgHEA5IAkhENkkY6772u6+M+/82LU3Ja4xnr49P/bzQJWqJHi031rrW9/61gCK+SZKYTP15XZ8vwFRtPHyVUynhGqGqGaI7pUx/AqqU0Q0PGTDSSqFUn1zEsgTv5QxJOKzB/H0JfZuxOcS4tYnhkvX8WtcaWiml4xxVcNNbOhx8E9dRkqAFFc38e9lOvkkUT3O84h1k4ygckZ0dfubW7LxuCxezY/PJHQ97NS1n41f7q6ejthpGrcUsYksFjv/EXjEWkjs1YhBEUcHdvWVxIaw2LORL4SYtpV4TSzHplAqki+EFErF06qNWBw1bSsZyzqei+t7yZQlbm0ESURMS2T+qZYVjy/hiyOfsnvN65g1BlbWwFYcVEEj1asOz3RJ9UhhZFR8ySGfsxkQtnPzJdexY80WDu7Yw861m5kxehKtfgOB7FA08/iGj2345LIKpuaSt0KUbgKzp18JH/yZPx/6hLfXHeLOS29F66Eg1cjkslFZKig6np+nd88aUj1ShFpAg1OmbJRodJsY1jaSK2ddxZbF69n+ynoOrN3J3jXbObplH0/c/TATB43BqlMJZBc9pWJk9WhjOCWjZjVGDRnNwTcOMWXsVGzFwZY9PN2nId9EYObxFB81pZBX85TMAlfMvIKpIydTNkrkFY/e/60X6W4panunkSQFzwuwbRfbdsnnC9hOZImPDWnxen/sPxF1/RudpRjgOB6BGdCSb+TKqZdzaOUedi3YxKkNx/n89Y84vvYIJza9xb7V+3lz2zHePfghp458xMEdRziw7QAn9rzFyT1vsXPFdj7ae4otL77G0bUH+NPRLznx2hEOrtjDskcXs3/lHo5vfJPVz67mtitu57IZVzJz6kWMGjqB9sYBNJTbqVb6EAaNaFpAfWMH+WIzpltGsQuoThHZKZAzfNKyielFGaKSauHly7hB6bQzkF2rgzj1q+tI1g1K5IsNSSURZ3EouoMblNAtP5nexJpJLLzWpsUEMPFWblzxxG1JLMjGQDmze02SKCYqZrLJe4ai6skx6lg4jf/5uzSQ2MjV1WcRH1CKxc14fKtoKpnOpPKuesbfg0csrn4bHoIkopvGaYau+HvHwmZsBrNdJ6oUOke0QZinVCkThPnTLOmxvmHaFq7v4eeDvwsPKSVhdtPYNGctnx34mPXzV5P+5zq0Whlfjf4y+6aLp1oYGRW5e4ZGs8Stl1zPxvmr+N2dj/De4ZO8uecgMydMI6/YODmDHv/tLEp2AUu1MQ2PbEbGMQMKZkj2v9Xw83Ov5F/3fcjhxVs4sfYgN184G+HHOeRaBVWJPASG6VIuVXFUB0c0ceo0vDqN/vk2fn7hDWx8aQNfv/0l7249wvx7nuL4hn18tOckH+5+m32rdrJz2WbOH3kuzXYDdsogVPI0eY0IPQRSP04xacRkPjv1OY/f/wQFs4jUW2VgyyCMtIVWpxEoISP7jeSB2x5kx+rtHNp8kGVzXuHFxxYw+9IbsOsszvrPZ9Hjxz1Jp7P4fp4wLBIEIb6fRzesSDNx3AQeqmkhGQY5Ve0MdpapzWUiA55uEtohRkrlwtGz2PHSJjY+s4q/HPkjfAgfb3uf/a/uYcPzGziw4SAndr/L3i2H2Lh8C0//5jlenrOEd/a/yzu73+bDPe+y+pnlnNx0lA+2neSdjcc4sf4Irzz4IisfW8aBZXt4f/u7vLvjJA/e8Qi3XH8nF0y/jNHDJjJ4wCgG9R9JY0MHhhHS0NSPsNSC5UXVhu6VMfL16EEF1SugO9EeUNdpiqRauEEpET7/Hjx0y6dU30y+2IDjFymUG3H8Iqrhki82nCa8xtOeWJCNKw9Zs5NEsrgyiR2otlfADyuJG/VHZ/VKqo+4heldl+MMTY8mAoqqJxVHLJJ2PSsZ32fJCVIyGo31jq5GsK4LcPEEJq4Y4gnKPwKPWCeJYwLjCYysKtSm6k6bzHQVTA3LpFgu4QV+8vFY+KyvNpwGj1jUjTWT2NPx99oWNaui/kBkz8IdfLjzXbYt3ky3M35EXnQw0hp53ac5rKfql2gwC4ztOJsti9awbdF63tt6jN2vbmXVouVMGTeJshtS9UuU7QIdDe24motj+Qk8NNki1AKs7jJP3HAP/3P/x7z+zCr2LNrKjbOuJ/ODNL1/XEcuraIbkTXaNj0cyaLZrXDJ2BlseP5VTm4+wqbnV7PxhXXsWbKD3Qs38cwtD7H9hdUcWrGTPx76iK/f/IT//vYXzLv3KUY0DqYg+pTkPAU5QO4uIHYXuHjKRezeuJsFT7xIc76V1nwffDGg2W9jSPNQbr/yDh6542FefuoVDm8+yN61e/nyxOd8/fZXHN12hNeX7+TSaZdQzlcwTRtRlLFtF88L0DQjSeR3gnxnrEG02q9YFmlJIiVGE55uNT1w8i7FYpE+jX3Qeolce85P2bd0JweW7OIvh77i632fsXfR6+xauJON8zeyfdkuNi/byfL5a9i4agd3zP4l5026kFuvuo1FT7zEqV0n2PXKNvYu2cHXBz7l9ztPseOF11h6/wKenv1b9izcwe6XtnNk3UG2rdzJ/GcWcdO1tzNl3AxGD5vI2FFTOXvoeNraBtPQ0Jegs/LQvTJ2sZF8tZ1CSwfF5j6ImoMfVnCDUjKRiQ1hsc/j77UtkmoRFOopN7RQbmihUG5MzifEsYJxCxLDJ/4eXUfBsdU8BlPXz8XVkKI7dO+VSu7CdN2HOSOmvaoZSfvyt9LFuoYkx+Do2rLEDs24pUll0vTs3SsRTi3HTqqTfwQecfUSaxKZXDZxn8agii3ysRs0NnwVSkWCMI/l2Pj5IIFFtamRfCFMWpZ4Ge7b05W/J5gaooHwX9PsX7yLT3a9x47FW+j9f3SjKHmoNRK2YFDUA9qLzcy+5Br2rtnG8U37mHv346x5/GVefXIh7eUWarr3xhI1Rg4chp5RUVMyTZVmNMVElgxEQcNUbPKqTynjsuz+uXDyv3Pi5Z3sXbiV66dfQ+qf66g5M4WQ0ZAVEyEXWeAHNHWwddl6Pj/0Hu9tO8ybK97g8Ku7WPrwSwzQWxhqtzF74mXMveVhVj6ygPe3HOGT19/mo51v8cnuk9xy4fV0uM0Usi52rY7ZW8WoUbn9qlt4bclGXnl6CS1BO1WziY5CP569fw5LnlnKmhfWsvr51by2cCMf7H2PXct2cnD9fr488jkf7nufzw7+nvf2n+KRBx5l6tRzEr3Dtl0ymRzxDzIvLCQti+FEi3t1gkBtLpfAIy1msAyT0AnI/qiWG2ddy7b5G1j/u+UsuWcBrz7wMot+vYBtL2xh+RMreOy2x7nhgp9z3oSLGdJ3FIP7DKc5bMOX8zQ7LVw7/Wqeu/spXntuFU/9/BHW/HYJ2+e+xoFFu3j1/oUcXbaPt1cd5t/e/TNv7TrBzo17mP/MIn529S1MHT+TcaOnMXH8DCZNmkW/fsOptgwgX2rBKTTiVVooNPWl2NqPUktfDLeQVAPxONbxi0nK+vcJprFA6uXLhKVq8rXx2ch4emJ7Bbx8OdFC4qlMbIGP256usQKWG5IVNUwnT0ZQE52kd10u8ZEkpxdieGi6mcAj1jfio05d25jaunTi7eg6ZYlf7niEm8pEN1TiMa7tOqftkPw9eMRwECQxaUdiwbVrNdNVMI0nLVkhR74QJgJpoVRMtJDG5qbTNI+/VX0YnQlj3zWqtRUb9yydfYt28tXeT3n10UXU/KduWN1l8jmbsurzk3MvZueqzexeu40/vPURK59dzJxfP8llY8+jxawnr/t4jk9TuYqcEVFzMtVSNK1w7IBcVsbUXHwjwBNcrG4S8+96kv/n0Occf3kH728+yk0X3IBwZoZA8Sjn69EUk2xaxFJt1i1Zzf/89E/86eRnfHnwA5Y++iIXDD2HmQOm0iyUac3mKfVQyZxxJgPtZh678V6+Ovgh/8/bX/PXo1+w6dkVnNMxnnqxgJd2sGpN0j+o5d4bf8nOFdt5/oG5jG4ZSYPWwOaXN3NqzymObH2Tu6/7JZ8e+4zlc1dwyaRLmdh/ImPax3Dv9b/m9eU7WTNvFfvW7+Gvn/2Fpx58Ele2UQUN1w6orYkuDcqKRj4sJj/Q4kyP2lyO3plMtB0belGotapFN39rFX511Z1smreWF+56mudueZI5t/6Ouy++g9suvJXJ/abQ4rZRMqqUvWbydgXHDCl6VTqaBtGvYQB5OaReK9Phq6A5fQAAIABJREFUtzGudTQD/Q4uHXEBc+56im0vvMaOBZvYOHctRzccYuvSzRzfeYy3dp/glblLueaynzFuxBTGjJrK1KkXMGbCdAacPY5q+yCChja8SgtepQWn1IQd1lNubE2qing6ElcGbX0Hfu+o1nLD5KWPQRN/fW1aTNobL18mKNQn7tPYVBYfejLsILGtx2nvXr6chAVlBDVxqfauyyW/LvF5KIqGLKsIgpTYhQVBIpeL5vGZTI5MJkc2K5DLiQhCdBxJFEUEQeg0/aSoqYmSvHr16kUqlfq7T9zS9OjVM1lEi6clsb09dqvGztO49XF9D13Xk7DidDqdXLfXdR3f97FtG8uyME0T0zSxbRvf9ykUCpRKJQRBiNLRRfGb05KdJxdUVcUwDIIgIAw7Q4SCAMuy8DyPgpmnmi2x+4XtHHzlDXa9sJFeZ/yQ0eWBzJ7+E5Y9MZ/jW/bx9s4D7F2/jVfnLuaycy/CTGsYaY2msBHfCiiGJQr5IoZmIgiduzSmjaabBEGIIZuYOQOjRqWv1cw7G47w0aYTPHvzw7z62HzGtg3Cq5MRu9USyBbZ7ilyPTNMGTWJfVv2sHrRSq4670oa7Xp+eMYPEH6co28YHaRqlUPalJAB+RaEH6WZNmA872w6wq456/hy09v86+sf8/TPHqY+V8TPBji5gOyZOebc+zv+9eSXrHhiMVPax7B+7kq+eutzjm5/kzfW72bZC8vpU+lHzZkZbDmgrdSXPuUOrLTNiNbhrH9pLcc2HeIPez/i0LLX+emESzBqVEKrROiXcb2QbC4SuD3Pi27n+D6abkYBRJaF6rmIuhppIaKGLhjYGYu7r7qDT/Z+wNb5G3h3y1u8+sQScv+UpqxWqHeqlIMohyPIl3E7S3zXLVEut1AqNuFaBfJehbZqB0WnQtlroOJ2ZnsUWrhg6oUsnvsyv3/rE/7l+Be8/ODzrJ+7kg0L13H/7Q8yc+pFTJ16AeMnz2LgyAmMmDydEZOn02/EOJr6DaXadzDl5n6ElWYq1VYKlSpOUECzoqwOSfsm7Mfy8gTFCoVKFdsPk+PYovqNmKmZAaJiI6kOmhmgW3kk1SEj6GhmgGGHmE4By/3GdyJrLqJiU5dRUA0fxy+jGj69agV+3K2WXrUCgmyhW3nO7F5HTjLRrTymU6AmJZEVDc7qkfqmbZEkBVGUyeWitfF0OosoytEuhqye9sS/VhAEcrkc2Ww2gUddXR21tbXU1NR8LzxiTaNXTe9kHCurSgKPWICNXaJxlaPqWhTio+uda+4ZBEFA13VM00RVVXK53PfC49vgiOERA0TXdTzPIwxDCoVCAiTXdSlaIa1yE7vmbuHr3Z+z6pGXuWzITJ666QGOr9/NiU17+cv7n7Nq7iJmjZ1C33IzoREgdy5gNZaborFmWCIMi2i6GQmxmorW2XrZtoutORSNED/n0Ndq5fDKPXy5+xO2zl3LwoefZnClEa17LS1uATerIvVMY6ZVbr32Jn5x4530+OfupLtlUGtVmvOtNOdbqfm/0jTZjfRzq+TrFDI/rEGtkZg0cAK7l2zl2KJdfLLiMOz/IzueWkerXMVN+3hyAbm3ypo5y/m3U1+zfcFadry4jv/x3td8cvA9lj73MtdcdA3NpTZM2SVdK+HZRYpePUWnQkEv0Ba2cvf1d7J72Xa+2vE+H64+wou/fI5Wq5G8WsDSPSQ5iku07Qgept4JD82Isk5NE8WNNBDFMFFkk8AOcbIuN1xwHcc2HeGtTW+y9rmVLH70JdyUTcWuYMselukRFCvR/k21BdML0Z2AsNJItbkPpfpm/LCCH1ao1DdTKjfSWG2jtaWDSrmJ1pYOrvzpdSxbsJQv93/IiVV72btkG8c3H2Z4+wimjp/JiBGT6DNoJKOnzWLktFkMmTCN/iPHM2DEeAaNmkh7v7PJl5solBsJyw1RcFLnYmKUqJ4/bUu3UKni5ovIukVGVMjJGopho1v55ImhIKlO8qiGn7z0MTwS74nqkBUNFN3DsENkzaU2LdO9V4bedSIZQUc1fM7qkULWXLKiQb7YSM+aHFnRoFvPdJeV/L9RXfTuXUttbSo6riNI0Z2MTI7a2lS0/ZjJ/Lsnjv5Lp9P/EDxis1jsUo3HqplcNtE94jSvrtMRUZaSc5Dxy9713oqiKAk4DMNI4BHDoFQqRcE8XcDx7UfTNGzbJgxDwjDE8zxc18VxHEp2gUJtyMdb3uNP+//AgrufZd4dT/LG4o3se3ULxzftZdnT87n+gisIVQe1TsCUTCzVpr5Qpb7c+L3wCMMiclbBl12anAbGt4xm18LNvLfxBIdW7Obx2+9nTN9BNNl5vJxCr//6I6pukclnj+f+O+5Bq1PQUypmxsSo08mdJSB0E3FzHnbKYGixnZlnj2fK8Il01PfBSdksuPdZ/m3/Fxx4ZgN/2f4xH617i0FuB14mIFTLaDU6Wxe9xp+Ofcprc5fzxYH34V9g4+J1nDNyGvVeA9kaidCvR5MdQr8eS/EwRYemoIlQyTOkcSCrnl7KR+uP8cGqw+x/ZScDCx04QuSmzWSlKArRsnBdF0OLIK6qOqbrIRkGshMlimmWjabalPP16LUGs0bNYO3cVXy6/yOObjjEjle20ua1EGohasbAdfKUGpqiGIJCBTcsky9XaWjpQ0NTO/liQ6IhNLf0pViqUi410tLcl8ZqG+VSI/06BnPe5Fmc2HiIT7af4I+HPmHTi+uYOXYWoVNPe/sQ2jqGMXLSdCbMvIiJsy5m5JQZDBs3lWHjpjJ0xEQ6Bg2nWGmiWN+YPIVKlXypHr9Q7owoLOKFJbywhBMUkh2jeEFR0T1Mp4AbVDCdAqJikxUNJNVJIBFXHzE8DDtENXxkzUXRPRTdQ9ZcBNkiI+jUZRRq0zK1aRlBtuhZk0M1fHrW5KhU2+lVK5ARdHrW5L7xeaRSGerq0sl+QRzUIopytCXqeDiOh66byeeS9iOdTuCRzWbJ5XLkcrnvhUdcUXSd2nStNmJR9LQowC6j1fgFj08lxH8OTdPwPO80eBiGkbQccRsSVxldoRMDJYaSpmmEYUgQBLiui+/7WJZFxS1xw7nXcuCVPby38QR7Xt7B3iU7+GzfKVY/+zLXTL+UsuoSqg5WTqXshoRuAUlQsfTI9ek5PqVCmUKhhG5YUeWla+iduorv5yMtQLQpawUuHD6Lo2v2c3TFAZY9spC59z9BSbPJSzpaXRZPNGgvNnLn9beyZtEK6u0SdtYgLwcYdTpGncmFky7iZ5feyEuPvcDmhas4uesg7x95l82rNnHbT2/lmilXsPG3y/hs9VHeWbSHj9efYGrHJPJCgbxSQuohs+zJxXz8xtvsWbqF9984wTu7jnHZ1IvJdsuipHUsPYg2Tq0Q3yujKy5qzqQaNOJJHlbaZN69z/D28v28vWQPuxdupdVqxMo66IqNbkQeD8MwsG0bTVFxHAdFifJWRV1Hsi28YjHKVlVtQreI1ENmfL+xzH9gHh/veZ+v3vycQ+v2M6gygEAJMAQb3ytErUIYOTx1JyBfrlJubKVYacIPKwSFekr1zXh+kSBfJvBLBH4pqTyaGtup9yrcd9VdfP7GKb7Y9wHr5q3k4bseYeywSfhuPc3tgxk0aiJjzz2fKRdcxrjpFzBq8gzGTT2PSdMuYMLUmbT1HUhzewcNzW2UGpoScMTw6BqHoFnRXpETFPDCEn5YSaoK2ythOgUU3UNUbGTNTSoRRff+XfURW+bjr8lJJlnRQFRsBNkilVXpWZOjLqNE6wyKTc+aHMVKCxlBpzYtU5OSvnGY1tWlkzCWbFZAECS6d+9JTU0d2ayA1LlOns0K1NTU0b17zwQc8UvbFRyCIHwvPL49qYlh0lWIjWES/3tsBNPNCAaKopDNZslmsyiKgmFE7YyiKAk4dF1P4OG6Lvl8nmKxiKZpib4RgyPWcOKqRpIkwjDEdV1s2yafz2OaJpWgwjkDpvLc7c+w8bl1PP/LZ3jt+dX86qrbGVLpi1krY6QkPFnHlnSKfoGiX8CxXKr1zbQ09/l38BBlKYFHdD/GoOAVKVtF1J4Sl425iK8Pf8ZHW9/luTuf5L7ZdyP2SlMwPAqGR8kKyHavxRMtAtkhkF2a3XqmDpvEzVfMZs5Dz7D4qZd4Y+1OPjhwkkPrd7F5yWoW/O4FFjz3In/+/V/Y8cpmVt73Ip+uPcbhedt4a8k+Zs+8ATftY2c8lO4yz9/zDJ/vPcWhtbvY8OIK7v/5LxF7ZMn2yKAKOopsRhF9lo9lB9hWgKE6eLpPaOSxcyZP3vUIH64/xvsrD7H5uTW0mFXMjI0iGhRLUQ6IrutYloUqK9i2jSRFdnVB0xBMI0pA8wNUxcI1fMyUxblnT2PVs8v5/b4PObrhEOufX8OQhkFU7Aq+HmIabtQWBAEZSSMjaeQUA832yRcbqFQjiDh+EUk28PwiYb6CY+fxvSLVhlaaGttpzFdpUevZ8vwaTm07xitPLGTVi6t55N4nGHH2RIJCE4NGTGDo2CmcPX4aIyaey+QZF3PepVcz68KfMnHaLEaOmcjgYaNo6zswglXnkls8rm1p70+5oSXZPZE1G8MOEnNYXHFEN3OjCiOuLETFPg0kMTwst4hhh+hWHscvo+geGUEnKxrImousuaRzGj1rcvTonU1gksqqWG4R3cpTk5I6q5Now/aMdDpL/MTtS7wmHS8tGYaF1pmGFQmp2b/7fB88vr1xG09XYiNY1yW7GDQxPEzbIpuN7spqmoZlWcmdFVmWyWazp8Ej1kNieBQKheRzmqYl4cZddZxYTykUCol+UigU0HWd+nw9l4y+iKdufpwjqw+y+pnlDC0NwKlRsFMqBc3FFhRMWSXVq45MKtrlSKez2JaPZXp4jk+5WKFYLGOYdmS5N3SMzpGw7+fxrYC86uNlbW676Cb+cOATPtv1ITsXbua8CTPI9UpRsHzay01UnJAGr4gv2Si9BfqX21nx/BI+fvMDju44zJ71r3Pe2Bk8/otHuGDsdMb3PRtf0LEVB10weOK+3/He7pN8vvVddj2xindf2c+Rha/zxK2/RemuodWY+FmPZb99iT8f/5zNC1cza8w5DG0dhNArF92Mlc3I1BQUk4NCjhst16mCTmgXKFoFnrr7t/xx14d89toJts5dx5DyAKysg5hVCQuVyF2qaRiGgSLJWFa0ZKeaVmQSM6IzmrrtoMgmvpWn3mrg0kkXc2zTEf5w5DPe23mSDS+sZXjzMEpmiaJTwXWibBLZNKnNSmRlHUE1I4CYHkGhnkK5ET+sUCg24Lghhu5iWwFhvkK51EhDfQstlVb62M38bOpPWfPsq7zw8DyWL1jJ04/O5adX/IyOASNo7X82A0aMZ+jYKQwdO4XRk2YwZeYlTJtxCeOnzGDytPMYO2Eqg4eNorXPgERvicXQAYOH094xiFJ9cxIYFFvNba9AUKhiuUUU3UM1fGyvhONHB7gF2SInmYiKnVQZMTzi9iUWSnOSSU4yE3hkBJ1etQLdeqbJSSY1KSmBkRtUSOc0alJSlzyPzslK1I5808LEMMlmhWTqEn88/snc9YWLtY7oZsr3wyMWP2MHamwsi1O9Yh0kXliLR6uyqtC7d28kScJ13WQSElcQ8bW3vwWPIAgoFArJ578Nj1gAzuVy1NXVUSgUkhYorliqhSpXjL+Mwyv2c2T1QR67+WHkH+UoiC51P+xFa7kRU1YJPR/bjCoey3KQFQ3HzaNrNr4bnAYPSZETeJi2RalUQZcMHMGi0a7nkdkP8sH2t3ln/TGOrz/EI3c/hFArUNutFkswEHpm6PZff0x7sZkHbvkVW5du4K2dh/nrx//CI7ffz1XTL6Mguhg1MlovkVC0+cF/+i/Rxq7mkushMbJpGK/eM59jL+3k1JIDHHpxJ4semE/mn7M4KZc2r4U3Fm/msz3vMv83zxDILkUjpOxX0GQrStGyPH7Uq5aajEi+XI3MSaaHlNOwFYe8HvDCg8/y1c4POLpwJxufWcXoluE4godr5aPsT8tORGtJEDEMI5pGGSYZOTralFOjuyayZFDwIuv95EETObXrJO/tPMlnBz7m9WU7mDxoIoESkDeL5IMSphuQliQE1cQOijj5EoJqJvshflghLFWpNrbhegVkyUBVLMJ8habGdpoa26kWGhndMpyx1WH8+uq72Lp0M3MencfD9zzOsMFjmTRpFk1tgxg4fDwjxp/DkFGT6Dd0DAOHj2fYyEkMHTmeydPOY9LUGYyfdA6jxk5i0NCRtLT3p1hpwsuXaWhqp6m1g6bWDoqVpsSfEZvA3KCStCzxY9hh0pZkRQNBthJR1PZK2F4pgUhcSXQVWkXFTrSP7r0y1KZl0jkt0VNsr5RoIDHMkmlLNitQV5emd+/aLlOVCCzxiDaewsQiZfzSxROXf3TaEq/Mx7bvrgYwUZZOc47GVvF4VyWTy6JpWgKLuGWJb6zIsnxaZRHDw3GcBB6WZZ3W5sRnFWLhN5fLUVNTcxpoSqVSAo9GuYHXnl3L10e+4OYLZyP+OIeTM3ElC01QUGUF13Wjl8A0kgTyQrEezw2/Fx6aZhDYeeqdMgU54KEb7uOLfR/x1urDrHpyGTdecSNiWqISVBB6ZXFEE7FHhhsuuoq963fw+qqtnNr7Fk/c/TBNVpnsD2rwsiYF2aPnP52FK0QtVaomh+cWUDMWaneZnw67gE/XHefI89vZ9/xWljy8kNR/rqOklBlWP4jj6/azf9k2rp5xOSWzgJxWUAWdfFCm3NBCz7os3VNZzqpNU9/Wl5xiRFCRTKSUjJ7RePnxBXy4/hir7lnA0gdf5OyGwbiiT2tTX+pSuSjtS1G+Ex4ZLbKppwURSdQp+mVKeplWt5lD6/bzxtIdrH5mOWvmrOTCcedTNIpYkotpRIFGaUmiVG2hVG3B8gukhGgl3vGLnXqCj6rZFEvRaFcSo3assdpGR99BtFRaaXGaaNOrvPjw8yx7bikHtx/m+p/8HM8u09w8gIFDxjBk+AQGDRtHn0Ej6Tt4FP2HjaVP/+GUq30ZN/FcJk+byfRZFzHjvIuZPG0mQ4ePoam1g3yxAVEx8cMKjS19aWrtSIxgflihVN+MYYe4QYWgUE0qDllzUQ0fyy2SEfR/Bw/HLycA6QqbWC/JSSYZQU9al2490wk4BNlKfs9uPdNdzk12Vhbfnrp8+2NdK4+uk5W/9dTV1SUVyLe1kWz2m9FrDJDYgJVMUzpvv3TN54jjAQ3LTMTOuro6FEUhl8thmmZSCbmuiyiK6LqObdvJP4dhGPXSqpochIqrqOgvqRAdeeoyzYmF2RgySkZhfNsYts/fzFeHPuM3s+9D+FEasWcONSVjKtH3SWdTiLKA5URRhrIaAVlRNJobW2htbiOfLxDkIzObrGvYvheZ1GQVJadiZQ2KSp5HZj8I7/+V/3HsT7y37W1uufoWhJSEq3kEmk9RzzOseSBP/vIR3tp+kOcf/B2XTphJvZ7Hy+j4OROlt0CmWx1iryypM3thSBqmEUXkVYttdBT6cvPUa/m3/V9w9MVdHH5pF7+76VGy/5QhyASMax3JljmrOLFhP7MvvjaKGDD9KJM1LZAWFbKaQZ2iIlg2su2SkVQ03UYSVGrOqsGVbZ686xG+fv0jvt7+PnsWbWNE41A8KYgiATNiZArr/H+uq7E2FV1NE7Qot6R3JkPvVJpioQHX8Kk6jQxpGMTChxewe9lO3t/1Dp/s/5AbL7qBvJrH0/LkgxKG40fbuaaLbDhIuh09XfZGZM3utPr7OHYex85jWwGuE1IsNNDS0MboPqNo1CrcdOls5v1mLq/MXcqyl1bRXOlLe+tgXLdCtWVAVIEMHUvfASMYOXYa/YaOoU//4RQrLQwfNZErrryBc2ZcxMQpMxly9lgmTzuPc2ZcRLW5g3JDG2GpibDURLmhjWpzB40t/Whs6Ue+2EhQqOKHDadVIbGmERSq6FaejKAnwmcsnsZiaVc9JNZPJNUhJ5mc2b2OnjU5UlmVnGQiyBaCbCVaSo/eaXrWZDgjNoN1hcX/bnh0ncjE8OiaExo7PmN4dBVHv/1xVY/+QkmSRCaTSV5+XdeTCiKfz2MYxmljXN/3aW1tpW/fvgk0Yp0k/vpsNptcjPsueGhphYdvfICPt7/DV4c+5Z5rfoFVpxPqPqask65LIYo5Mrk0OUXAcCOXqqJE8NAUHd8NCIMCum5iWpF7VdY13HyA7ToUi2Vcw0OrUyipIYsffpE/H/+KoysO8MbL27nj2tupOasWR7IxMzolNeChW+7hyKY9/OHYR9x04dWMbB6Ik1Kx6hR8ycbMamhpBVuxUXMypm4lWRCOVaKkl/nJiAv5YNVhfr/2Ld5ZfohbZ96I8E9Z2uwWJrSO4uS6A3y0/U1uuOhqdEGP/oyqRU5QyCl6Ag8tyGMXSiiGjaKaZGqy1JxVQ59KK5sXr+Ht5fvZO+c1Nj+3hmmDJpFXC2RTEqIU3WX9PnhkZJm0IOJ7RTwzoKiVaNArzH9gHie3Hufk1uP88fiXXD3jSs7uczYVv4pjBzS3dyBoGnZQRLP9qGURlCSnIraMu14BTXeQRD0SZTvBUQjrKXgl+lX6EwoBt195GxuXbuKlpxfx6H1PUg6aKBdaKBSaqTb3p7FlAI2tA6m2DKDfoFG0DxxBc8dQOgacTZ9+Q5k4ZSazLricy396PaPHTWXM+GlMmDyDc2dezPBRE6lv7JNAIShUaWjqS0v7QOob+9DQ1JfGln4JaIJCFdMpoBp+UlXEo9h4ohJrILHA+rcqEEG26NE7S01KIiPoCTDiR9E9etZkoq3auC3pCoz/HfD49jg3AUcul4iiXY8qdV1Wi/dI4tHstw8vxSNaURTJ5XLRXdlOUMT3ZlVVTSYoXQXTarWK4zioqoptxy+1iKqqkR7TZeLyXfA4b/BU9ry0lc/2fMBtl/ycun/uTfqsWpScjGs7yLJIVsggSNEphng6JIsShqZjaCaO5UaViBr9d2UlMYowNA08L8DRXeycSb1RYuVTyzi+7iDLf/Mym59fzx3X3kmvH/TGl33MlEGLU2XzonWc2HaQ1XNeYUzLYOoVH61nBjMt4ysWhqRhyDqe46NLWpQZmpPJqEa0Ceo2cvW4y3lz8S7eeGo9h1/axdHVB3B6WMg/ErloxEzemL8B3v8T1194FUpGwdYcTMON7rIYNjndJK1oZFQd3fHRDQfb8pHTMuludbSGjaydt5R/3fspq+99kZPrjzBj2DT0lEneK9G9R000gv0eeMhmdCPX0F08M8AXA4xeGs/96mm+OPR7dr2yjVd/t4S7r70LR3DIm0UMPXJupkQRyy+g2T6iZpEWv7lVkoTraDaqFvlIVMVC69x0dp2Qol9mVMdo3LTDT865glUvruaxe57gluvvpOA2RK1LY3/a2gbT2mcIxUoblcYOGlsH0tr/bBraBtLSPpj2jmGcPXISI0ZPYdr0i5lyzoVMPfciRo87h4svu5YZ513OmPHn0jFgBPWNHZQb+lBt7k9rnyHUN/ahsaUfLe0DaWkfSENTX/ywIRFBBdlKIBJPVVJZFUG20MwAL1+P45eTCU2secRPTUqiLqMk8IiF2dhk1qs223mrthMe3wWQvwWP79M0vs8Hklyl7+Lh6OrliDNHY8jEOybxbdm4xVAUhUwmkwimuq5H318UsSwLSZLIZrPJ4epYZPW8yOLuum4CD1mWE5v798Hj9gtv5PDS13lnwxGumXoZVo2CrzgYkkYmXYeqyuTELIKUwzA0TNNEkWQ0ScYxzKTyUFU9WkhUFVK5LIqhR/tCokymJhslfXmNrJ+7mlNbjrP/5dd5b9vb3H3dL5B6Sfiih59zOGfwRLYuWs+uJa9x909uot2uUMhZ2J3g8AwHRVKjykePEs5+fGY3ftCrhlpZxXLL9KsO5ObpN3Dope3sn7OZTza8zYFlb+D1chD/OcvElpFsf2Ylby7fzo2XXIOUkqLoRcvHsiMTk6RbZFQd2XbRHR9NtfCcPL7qotSKNNol5t//FJ9vOcmJV3azZ9E2Lhw9i6JRRsyq2E6AoKjfCw/JMKLlOcXC0T18MUDvqfL4bY/y2YGP2TBvDc/fN4dn7n2Kmh/UEBgFqg0taJaLWyggahay4aBaHpod7ZDE0YCCbCBKOooawUlVLERBQxS06FymVyLUijS6Tcx79HlOHX6fV+Yt486f3U3eLNOvdQgDOoYzsP9Ihg0bT2PLAPr0H05r36H0HTyKhraBVJv7M2DwaIYOn0BrnyG0dwxj+KjJTJt+MefMuIShwycwdsJ0Jk45jxGjp9DSPphCuZVipY3GlgEJNFraB9LU2p/6xj7ki43YXgndyicvvG7lUQ0/MYLF+kW+2IgbVBKH6bfbktgsVpdRkmlMXJlkBP0bh2nsIP0uiPyvwuPv+UDibdauT9f7KjE84lal67arIImYpplUC9lsNqkgYqgEQUCxWEyqidg3YNs2TU1N/2F4zPvFk3y1+0O+eP19rhhzHsKP6pBrsliKhmOb6LqKIGUQpQy6IWMaGpokYsoqvmlT8EKKYQnDsKJ7sJaJoMhJ5eG6Pj3P7IVSI+Flbeb88mlObnyTYysPsnvxdm69/FbctIPRS6Mk5Hng+rvZ9uJaTm4+wIv3PUWTkqcsuYSyRWh6uLYTVTeKhKApOK5P71SaOlVHcn1sr0J7uYNbZvyM40t28z92f867Kw6zZd56WrQm+titXDPpMt5ZtQ/e+Yo7r74pOpMpqri2h+tGjs/45m21rY1SQxVdNTBkHSMjo9eJDKn2YfMLK9jx9Gpef3otR5bvYVz7KMpWPQ3lZmpqM2RE6R9qWwqVenTNwVIdilqJUAi477pfc3LrcdY+t5I3XzvEE3c/hthTxNdDCmElcm0WiwiqiWw4aLaP6YXJwlgcMmzZQXRfJRMFLamKhWl4GLqLJlsMaBpMo9+4uSIVAAAYq0lEQVTMTVfewlMPPsPLc5fy5ANPExglWuo7GNhvBMOGjGPChBkMHjaO0ePPZeiIiQwdPZnW/mczZvy5jBg9hbNHTmLkmKnReLfPEM4eOYmLLr2G8ZNmMn7STMaMP5dBQ8fS0j6YanN/2voOZcDg0QweNob+g0bQ1ncw1eYOKtV2yg1tlBvaqFTbT9tl6Vo15CSTuoyCHzbg+OVkH6YrOBTdoy6j0LtOpHedmGgm8Si3d534jWAaw6MrQL4PHrGm8V3P3xRJO8EhCELSfsTi6LfbmDg/I4ZJvO0a6x+maSZahihGMInHsvG4Nt5zyWQySYuSz+dpbGz8D7Utelrhhbue5OTK/eyYt54Rpf4YPQQKmotnWOSyaUxLRZSzETw0CUtT0UURR9YoWC6u4RB4eTTNwHai0CHLcylXG6LAoiAkVydg50zslMEvf3Inh1bs5uiKA+xYsImfTL4cq8ZAO0uiUSnz0v3PsnneSj7be5KtC1bRKAeUJRdfMnF1O3JrOhaSayI6BqmcQFqSMAoljHIFJ2igsdDGbef/nH95/SNOLN7DxkeXc3TlPsqZAk5Pk+snX8He5zfAB/+dh279NZaooeZkbNPBcbzIZq+oSEa0h+L5eWRRQc6IZLrVIHarZWRzfw6t2sH2p1bxLzs+YPvzG5jQdwzN+VYU0cD1Qrr3rvleeKREkUKlPhIzNZeyUaFq1HPTBTdy7LXDHN94hGObjrB16WZSP05RDZtRFRPD8aP0ddtHs/1EOP32pTXT8tH0yEciiXoystU1B0N1sHIurYV2HrrrYV54YgHb1uzkwbsextMKNORb6GgZzNBBYxg35hxGj57K+EkzGTdpJqMmTqf/sLHMPP8KZpx3OZOnXcDUcy9i5JipjB53DiNGT2HC5Flccvl1TJ91GaPHncOgoWPpN3AkHQNG0DFgBH37D2fkmMkMHjaGtr6DKTe0kS82ki82Uqy0UKm2Uyg3Y3ulxIIe78FIqkM6pyW7LjFUukJGM4MEMr3rRNI5LflcVjToWZNLApXPiEeyXQHyvwMef6tdiV/MWM+I3aWxFb1rkPG3zx7EYqlufjOWjY1i8S5KPKqtq6ujd+/e/05Q9TwP27b/Q4KpnlZ47pZH+Gzz27z/2lGmtY9GPyuL3CuDKas4tont6MhKDkFMo6kipqqgiyKerFNyfBw98nrE8PACH9v3qDRWKddXkKRITyiZBapWhSdufZTP937Il7s/4c/H/siVk6/A7KHj11jU50IevPouXntmKZ/sPMZrc5bSx6rQoAY4OQ0l22nxdy1ETydtKPSoqyOjqShhASUsEJZbaa10cOt5s/nrgS/4YMUR/ueBrziyfA99zFYKdT7nDZzCyeV72Pr0Eubc9zi+ZqNkJUzdwrIcJFklK8kohknPXjUIgoSclXBkA7Umh3hmDf3zVV6bs5Qvt73Lx2uP8v7mtxjXPgor6xC4RTJZibQg/kOVR1AsEeYriWBakgtcMuZCPnzjFH95509sW7yZ9/eforXQSt/G/uSD6IhVWF+PZvuolvfN0wmNOERYN1xsJ4/rREYxUdAQciqaauM7BYpOA035Vq684Bruve0Blr6wnJkTzqfsNeKqIfVhC31aB9O/YziDB49h8LBxCTyGjZnCmPHncs6MSxgz/tykCrno0muYPusyxk+ayfkXXcn5F13JzPOvYNLU8zl75CT6DxpF3/7D6RgwgpnnX8bUcy9g1NgpDBg8kua2AdQ39qFU30qpvpX6xj6EpSZsr5SIoarhJ3AQZAtJdZLWJhZQ42mNYYdJiyKpDrZXwg0qSUsTn3g4QxRlvg2Q/z/gEYNDFMUEBnEmR+wsjeEQtyqO52I5dgKaOBks9l7EI1pFUfA8LxnhFgqF05bmUqkUqqom6/X/X0e1uqqhyp2CZ0ph49Ov8uW2d3ljwSb6202o3XP4ioVvO6iKhOMaCTxURcBQZHRRxFV0il5A4OUpFEqYph3ldroeqmngF4q4XoCiaIR2iFIj4dQZPH7Lb/h4+0neWLCZk+uP8Our7yZIOZRzecwzZc4bPJnN81by1aH32bFwLUOLfWh2ylgZjUyvTLTgqGmkNIke2Qym7+OGJWTXRzA9qtU+9Kn046djL+HdtUf4evv7fLntFB9tO0m72oT1Q5mLB09n//yNvL16Dy89+hxF00dLK5iKgaE7UYC2qEQX2WQNTTfRJYOyG1Iy8rhphb5uAy8/9BzvrznM60+v5/jK/UwfPA0zZeHqeYScQu+aOlQt+gESrxHEepioKgiagqjrOEGeUrmK7xTwFB+7zmLqwMn86a2veGfzMbYv2sycXz/F7EtuROgl4lp5TDfAcAMEMQKB44bRDku+jN3p5EznFPywkginimqhGy6WGSW8GaqDnjEY0DiAe2+9n2ULXuXluUsJtDxt9f2o+FV8s0RDuZVSoYWWlv5Um/szctwURo6dxugJ05KWo76+jaHDxzFixARmnHcpF154Jdf97HZmz76LX937KI8++ix3/fIhLrvsOqZNv5hLLrmGG2bfya13/JrZN9/FVdf+nAsu/imTps7i7JET6DdwePR9G/tQ39iHQrkZyy0mUxTdyuOHDdRllMSW3tVE1nWyE+shhh0SlpoolJsxnQJZ8Zuj2Gf8Lb3j2+1LDI5UKtP5fPckpSsoYlh8e/W9trY2eXljMTN+8TVN+0Yb6VyAi01evu8TBAG2HZXicQXybYu5JElJFaJpGnV1dVQqFZqbmymXy9imhakb6Kr2zTZtl8pGlKXEpu7aDrqsYEgKQu86+hVb2Ld4C++vO8KOFzbQblXR6hQcPXJGirKArORQVAFVERJ4aKqc7NMEQYjj+lH4jW5EkwPPwy+Uo6tmpkdDWMXJmcg/yrD4gTn89egX/MvuDzi57gBXTLgYO2WQz7kEKYsnbv8N8+9/hjde2cR7u44zrnU4uR/WotcpqCkFS3VI1Qn84Mc90Ewv2k2oy5FOK7hWgWrQyMByf+665CbefHU3u57fwK4569g5bz0t6SLNtQVmtU3i0KLtvLfxCM/9+jHagiq+7CLWiYhZFacz6apXKktOMfDCEobqYIgGekpF6pZmYLGNPUu3sOWJFbzxzAa2PL2ac/pOJMgEdNT3R8kaSKLeuX6uIKoKsq51/rCRkCSBnJhF6jxtaboehulSKTZTMMq02C1sW7gJPv6/ObZqH5vmruG2S35OQQ3JOwVUw6Xa0k7RLVKyQvK6j6O7WIaLZXrYToDthyimQ07RUQwb0w2QdQtBVBFyCmJaJtstzbzfPseO1dtZs3gV1156HXKthCk6lP0KgVWMoOaWOg9AFQlKDTT3GciAoSM4d/r5DBg4jHxQxnFDSsUqffoOZNzYqZx//uVccfm13H33A9xy0y+5777HuOaqm7jppru55qqbeOih33HVtTdz/0NP8uzcRTz+u+e58+4HmTB5FpOnXcCwEROpVPsyfNRkqs39KVbacIMGZM2nVN+O49cnEIi3ZGN9JLa8x2ayYqUFL19Pr1oh+XW2V0pChP6X4fFdgui3q4xvB+4oikI6nU5s5JZlJcE+8U/774KH53n4vn+a/TyGR9cFt7jsjX9yZTIZwjCkqamJYrGIrRuYndVE/GeM26Y4kUyQRBRJJnBcLEXDllTkmjSDG/qyY+4aTizfy+Z5a2n3m7FFC9f1UTWDnCKQzabJ5uqQsimkbAohl0EQIn9LRhTwO+GhWRE8FNPBcIMEHrpiE9oFQtWnquRZ9cQiPttxglOr93J0xS4euPFXyD0ljBqVBr3EPdfdxbInF7J3xXb4I9x77V30+j+74WYspF4Stuyh5kyyGZUf/bAnQk5HyOnIGZ3QKNAnbGV4dRAPXfcrvj7wMdvmrGXfwq0cXLiN+m427n8RmVQeweFXXufTXadY+PA8CqKL0lvEVz1CtxhNJRQTyy/QK5WLLpDlVFRBx8jqaLUywxoHcHDN6+ybv4Xl98xn3i1PMK5hOGHKp6Pcr9MJGiVYZRUFQdOQDA1VV5BVCVnKRq2gZeIVQ0Q9Ao3rhLhqQJvfzutLtsN7f+XT7e9wasObPHHzQzToFfJmEU138PwiZadI2QwJdR9X+wYephtg+SF2UMD08ki6hahGd311w0FVTEzFYlT/Eax6aTlPP/gkzz78NEPaB1P745ooUV5zca2o5fHcAnbnvdmgUE9jWwf9Bg5jwsSpDD97NH37DKBUbEBTbSRRp1SsMmzoKM4/7zJ+csV1XHLR1dx686+4+sqfc8Vl1zPj3EuYPfsurrvuVu74xQPcc/9jvPDiMp58ej5XX3cLU865kIFDxhAUmsgXmzvF1XE0NPXDsIvkJBvTKZ0mlGYEPWlrYsNYLLi6QQXLLSYLcd+0OP8BeHQFx3fpGt9VdSRTi06dIvZAdBUq46+Nhc+4QnEcJ7F9/70n1j+67rw4jkO1Wo22Y1UNXVaQBDHZzel6+S4ukw1NJ/R8XN3EUw20VI5R7UPY9twq3nxlFxueXUmfoAVf9fD9PJpuJvDICakEHqKQ/Yfg4RXKFCpVGupbKHllClpAi1Fi4X3Psmv+WrY+tYx9izdx22Wz0Ws1/JxD7ocphpT78fLjC9i4YDXv7DjKia2HGVjoQ9Uo4wkujuQi1alogkUhaEDMRndz090yiD1FQsGj3apy31V3wQd/5eArOzm+ch8n1xxkgNJEpbvLpPqRUdu08U1e+s1cKnqUWu4pLnmnEF2Yc0O8QoWsHCVwK7KJLpkYWR2pZ46OYivbF2/gw03HeWPua2x8aiWXjjgfr9ah3mrAFB1kyfheeFiOjZsPEFWNTFbC1FwswaaqV1k3ZxVb5qzh4Ms7+MPuD1n4wFyCrIdUIyNLBpYdUHAKFK0Q34gqD0N3MK1vbvFmJBW7M+VLlDQ01ULIyohpibJf5sYrbmDli6/y5H2P8Ysb76St3IorOxScyLRmG5E71XVCbCeP6eTx8mUqTW20dwxi4KBhDB0yguFnj2ZA/yH4XpFUnYAoaIT56Ppc/37DmDBuOpdfeh033nDH/9vamT5HUadx/A/YrS23XBGSSeboc7p7+pyeK8lMQkIgIeQAwhkQ5BJZjkUUV2phLS0RV8BaXRVdFxFhETmEeItc4QZBCaAoCrqeW66uVlnli6367Ith2kihWKUvuvpV95uu+vTzfH/f5/tw6y23M2vmAubNu43x46fRPGwU2epBTJ46mxk33sT10+bQMXICrR3jGNs1DUXzqK1vIVfTSCo7kMam4YiKjajYgQekdC+1J4aVCsxmfXM/KqNqECAkyIlfDh6XA0fwN79M1aEoymWnYUvvKFUPfeHRd7Q+kUh8D0al95XmWOLxeKBrmKYZgEpVVbLZLI7jEJdkFEEkFvlunqVvroikyMXwY90gaTs4egJH1dHCAhNaRnFy637Odh/j5ce6KSSqMGJ6IBrGFAFZFpGVGJosoMkCcVVGVYttkRRXrwgPz81gSAlcyaLJr+PVJ7r55MBZvjj0Lv9790v++ucVaJUaebuGxlQ9bTVDuW/RPWy8fy1Hunv4/PRH3L94OTk1hRM1Scoe2USW8t+G0AUTJaLi60kcySGj+tSbNRTUDLeMn8O5Xb2c2HqAQ+t3cvSpPQyN19Gk1DK9cSJvbDvMR4fP0/2PzdQ51VgxA0exA3gkbB/bzyJpJraXQZENNMlAj2rE+kWotavYse45Nt79OFvvfZJXHt3ODcMmUfnrEH7cJ+1UIUs6YUH+YXjEIkHSvaJqqIqBY3hoER2n0mHDvU/w6YH36H3mEGe6j7J+2WMM8Roo+LW4VooBZWFc28c2PRK6jRYvVhWqUfSm6LZHKCqiWy6KahBXEyTdNHJUIR5WGD6knQ1/X8/29c/wyIqHyZhpKq4OES2LoUkG1el88URGd4pVx8XVCgnbJ5mtoaZ2ENlcnkK+nqHNbXSOHEvrsBFU5WoDK7xtpRkyuI2W5k4yqTo62sYxa+YC7rj9Xu666z4eemgN829eTFNLJ83DRgVCasPgdoa2jqZ9RBfpXD1TZ8yjtWMcfqaOlrYx+Jk6TCeHpFqYTgbDSuGlagJRtG+rUoo5LHlASlVK//LYz4NH3wSxywmiPwYORVGCdC/TNNE0DUEQAo2hdHR6abZoCQ6apl0RHslkEkmSvuf/kGWZTCaD53lXhIcgicVl2EYC17QCeOgRkakjJvBxz1nef+UUzz28hZToIgwobkALR2IIqoiiSChqERy6IgbwULU4sha/Ijxsy8eQEiQVhwa7mmdXbeTCnl7effk4p58/xMo/LUMuE/FVl5zmM9CuZuGUuRx7voev3vmUUzuP8unJ86xZvoqZnZPR+ouU/6ofQr8IiYhG+W/6Iw8QkPtFscoV8kqaQYkaFnbN5sjmXZx96TjHNu3hwPpXyVV4+P1NxlQP59CmvVw4+Db7u/dQY+eIVyhk3RwZv5pYtKjAp7J5QmERRbMIV4pIpdH/CoXGVB27Nr7EwX/u4MiG3Rzdso8FE+YiXyPhxZMkzQzloeiPwCOGEIsE318QpAAeZswkGU2ybtlqPt53jt5nDnH86R5WL3mAnOATr4iTdrPkCw1Yto9hJQNzmBwvGsbipotmeSRsHyNRnLfRJIOaVB4v7tKQrmPxHxbx2p6jnNh/nBV3LifWP4pULiKHFXQ5gW+nUUQdLW5hJNzise/F1QdWMkMqm8dLZvDcNNVVtQxr6WDkiLE0N7VRyDdchIhP67BOJnbNoDbfREtzJ60to+kaN42xY6ewZMky5s5fxA2zFjBy9CTaR3TR2DS8OJDXPpbrrp9FKjuQTFUDfqaOXE0j4yZMp7VjHLqZRlTMYFAula0N8kwNK4WfKeBnCphOJjCQlSqO/uUxrrq67JeBx6VVx6XguFy4cCmrwTCMQO8o2chLQT6XxgT2ff6nXK7rBt6NvtpIOp0mk8lcsW0JRyNF74WmY2o6tmZgSipaWODGsVP4+sRHfLjzTbY9sBEnnCB8TTHGIFQRRoxLxGLF8lqKViLHwohCFEEoHkdHJfGK8DB0B11O4Mo2WcXj6fvX8u/XzvPNyY/58OBZVixeRs7OMryxnbxTRVpxaUzW8peFd3D3/CWcO9DLO/tP8q/X3ub84TMc2L6TFbfdxfJFS+koDGWwX0dLrpG2qsGMrmtlZsdkFk+/hXX3PMobzx5gx+pu9q57icObeygIWVIVLpMGd3F292m+ufAVe7fvYnCuAUsycTQXU3cRhTjCxej+qBhHNxwiYQlZ0DAVCzkkkXeq6F6zlZMvHOH17oMc2LybW6fMRwvFkcMKjunjp3J94FESTOVAMBViERRJJlxRSfmAELGIhKGYuLJLnVnHtr89zbuv9LJ/9YtsXLqae39/O83eILJ6hqSVKoLD8VFtDylxcfWjZiLrVtE0ZnqIkoYi6kRDAsKAGGpIJhHRmNQ+ns2PbWDT4xvZ8uRmBtc0IlZImIpV1HYkg2t/V44QU4uWdsNBN5zAQ6JZxfYl6WdxnRRJL0NVrkBN9UBy2QK1hUE0N7UxZHAbba2jGNHRRXVuENW5QWiqR1W2gY6O8UydMY9ZcxZy59L7mDt/EbPmLGTM+Kl0jpnMyNGTGDSkA0XzKKuQKauQuerqEOWVCrmaRuob2xAV83ttimGlAn3DcrPB4F1JSC21MdeWRbm6X8XPh8el5q8fAsflKoQSQEoVQel5TdOwbfsHs0VL15UEU8uyAqiVDGGGYZBKpcjn81cUTMsrQsUl2GocTVZIKHH0mIQSijC7azpfHvuA9158g00r1+FGTGL9i8OEl8JDjoUDeIhi7CfDoyZfT8bLkU6kMCvjrLz1bo537+PDnjO8s/N1dmx6AbVSwZEsrJiBVqEg/i7M5LbxPHTHSnZseJaNDz7BW3tP8P7Rt/jPmx9ycsdhvj73GV+f+4xTu49ytucEHxw7y6evv8fnpz7g2wtf8O2F//Lx8fc4teMY+ze/ypHu/QxLDaFKzFBv1rFl1SZO9/Sy/cltDKsbSsrwiYYEopVSsce3fSRZRzccHDeNKMRRJQNDMREGxPDjHusfXEPvjmO83dPLwe17uHnafBzJQYmomLpLKl31A6ctcgAPJ2EiRqJEQxFUIY6pWLiyS8Eo8NTytVzYeYZP9p3j2FN7eOS2lbSlmnCixXYtYbhoro/ieIimjaB/B4+4UWw1yq6tRIoU120qZSJ6uUxTup6lNy1h56YXWbdqLVMnTEOqlBHDMpbmYGkOGS+H72aJRmRkSUe7mGdSWn2g6ja66eF6aWzHx0tmijENToqE6ZHNFWge2k46XaC2dghtbWMZOXIinZ3XkUrVYts5CoUm8nXNFAYOZfzEGUyZPpdZcxYyd/4iZs/7I4sWL6V9RBe2V82AkMSAkEQ4phMVE0QEg8qoFhjDSt6O0mh/KbNDSySxvVwwNOckq9BNP9A+SvD4P8u4kLZ/x5S0AAAAAElFTkSuQmC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pic>
        <p:nvPicPr>
          <p:cNvPr id="70664" name="Picture 8" descr="http://hotwok-lieferservice.de/_pics/143/vorbestellung_beim_lieferservice.jpg"/>
          <p:cNvPicPr>
            <a:picLocks noChangeAspect="1" noChangeArrowheads="1"/>
          </p:cNvPicPr>
          <p:nvPr/>
        </p:nvPicPr>
        <p:blipFill>
          <a:blip r:embed="rId4" cstate="print"/>
          <a:srcRect l="14175" t="4764" r="14951" b="4846"/>
          <a:stretch>
            <a:fillRect/>
          </a:stretch>
        </p:blipFill>
        <p:spPr bwMode="auto">
          <a:xfrm>
            <a:off x="155575" y="4221088"/>
            <a:ext cx="2502442" cy="1223416"/>
          </a:xfrm>
          <a:prstGeom prst="rect">
            <a:avLst/>
          </a:prstGeom>
          <a:noFill/>
        </p:spPr>
      </p:pic>
      <p:sp>
        <p:nvSpPr>
          <p:cNvPr id="12"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0658"/>
                                        </p:tgtEl>
                                        <p:attrNameLst>
                                          <p:attrName>style.visibility</p:attrName>
                                        </p:attrNameLst>
                                      </p:cBhvr>
                                      <p:to>
                                        <p:strVal val="visible"/>
                                      </p:to>
                                    </p:set>
                                    <p:anim calcmode="lin" valueType="num">
                                      <p:cBhvr additive="base">
                                        <p:cTn id="11" dur="500" fill="hold"/>
                                        <p:tgtEl>
                                          <p:spTgt spid="70658"/>
                                        </p:tgtEl>
                                        <p:attrNameLst>
                                          <p:attrName>ppt_x</p:attrName>
                                        </p:attrNameLst>
                                      </p:cBhvr>
                                      <p:tavLst>
                                        <p:tav tm="0">
                                          <p:val>
                                            <p:strVal val="#ppt_x"/>
                                          </p:val>
                                        </p:tav>
                                        <p:tav tm="100000">
                                          <p:val>
                                            <p:strVal val="#ppt_x"/>
                                          </p:val>
                                        </p:tav>
                                      </p:tavLst>
                                    </p:anim>
                                    <p:anim calcmode="lin" valueType="num">
                                      <p:cBhvr additive="base">
                                        <p:cTn id="12" dur="500" fill="hold"/>
                                        <p:tgtEl>
                                          <p:spTgt spid="7065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 calcmode="lin" valueType="num">
                                      <p:cBhvr additive="base">
                                        <p:cTn id="1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5">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0664"/>
                                        </p:tgtEl>
                                        <p:attrNameLst>
                                          <p:attrName>style.visibility</p:attrName>
                                        </p:attrNameLst>
                                      </p:cBhvr>
                                      <p:to>
                                        <p:strVal val="visible"/>
                                      </p:to>
                                    </p:set>
                                    <p:anim calcmode="lin" valueType="num">
                                      <p:cBhvr additive="base">
                                        <p:cTn id="21" dur="500" fill="hold"/>
                                        <p:tgtEl>
                                          <p:spTgt spid="70664"/>
                                        </p:tgtEl>
                                        <p:attrNameLst>
                                          <p:attrName>ppt_x</p:attrName>
                                        </p:attrNameLst>
                                      </p:cBhvr>
                                      <p:tavLst>
                                        <p:tav tm="0">
                                          <p:val>
                                            <p:strVal val="#ppt_x"/>
                                          </p:val>
                                        </p:tav>
                                        <p:tav tm="100000">
                                          <p:val>
                                            <p:strVal val="#ppt_x"/>
                                          </p:val>
                                        </p:tav>
                                      </p:tavLst>
                                    </p:anim>
                                    <p:anim calcmode="lin" valueType="num">
                                      <p:cBhvr additive="base">
                                        <p:cTn id="22" dur="500" fill="hold"/>
                                        <p:tgtEl>
                                          <p:spTgt spid="706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Vielen Dank!</a:t>
            </a:r>
            <a:endParaRPr lang="de-DE" dirty="0"/>
          </a:p>
        </p:txBody>
      </p:sp>
      <p:pic>
        <p:nvPicPr>
          <p:cNvPr id="72706" name="Picture 2" descr="http://www.photocase.de/stock-fotos/57334-stock-photo-suess-kuchen-lecker-teller-zucker-backwaren.jpg"/>
          <p:cNvPicPr>
            <a:picLocks noChangeAspect="1" noChangeArrowheads="1"/>
          </p:cNvPicPr>
          <p:nvPr/>
        </p:nvPicPr>
        <p:blipFill>
          <a:blip r:embed="rId3" cstate="print"/>
          <a:srcRect/>
          <a:stretch>
            <a:fillRect/>
          </a:stretch>
        </p:blipFill>
        <p:spPr bwMode="auto">
          <a:xfrm>
            <a:off x="827583" y="1916832"/>
            <a:ext cx="4008233" cy="2664296"/>
          </a:xfrm>
          <a:prstGeom prst="rect">
            <a:avLst/>
          </a:prstGeom>
          <a:noFill/>
        </p:spPr>
      </p:pic>
      <p:pic>
        <p:nvPicPr>
          <p:cNvPr id="72707" name="Picture 3" descr="C:\Users\MediaMarkt\Documents\iSun Project Prof. Ritter\Produkte von mir\Bilder\Rahmen\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a:off x="0" y="1249015"/>
            <a:ext cx="5724128" cy="4030401"/>
          </a:xfrm>
          <a:prstGeom prst="rect">
            <a:avLst/>
          </a:prstGeom>
          <a:noFill/>
        </p:spPr>
      </p:pic>
      <p:sp>
        <p:nvSpPr>
          <p:cNvPr id="6" name="Abgerundete rechteckige Legende 5"/>
          <p:cNvSpPr/>
          <p:nvPr/>
        </p:nvSpPr>
        <p:spPr>
          <a:xfrm>
            <a:off x="5796136" y="1772816"/>
            <a:ext cx="3168352" cy="2448272"/>
          </a:xfrm>
          <a:prstGeom prst="wedgeRoundRectCallout">
            <a:avLst>
              <a:gd name="adj1" fmla="val -116655"/>
              <a:gd name="adj2" fmla="val 44283"/>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200" b="1" dirty="0" smtClean="0"/>
              <a:t>Wir hoffen, es hat Ihnen Spaß gemacht!</a:t>
            </a:r>
            <a:endParaRPr lang="de-DE" sz="3200" dirty="0"/>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34</a:t>
            </a:fld>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9"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Mal unter uns: „Hat die Fachhochschule eigentlich Ahnung vom Backen???“</a:t>
            </a:r>
            <a:endParaRPr lang="de-DE" sz="3600" dirty="0"/>
          </a:p>
        </p:txBody>
      </p:sp>
      <p:pic>
        <p:nvPicPr>
          <p:cNvPr id="36866" name="Picture 2" descr="http://img2.wikia.nocookie.net/__cb20080604065911/uncyclopedia/images/d/da/Crazy-professor-maths.jpg"/>
          <p:cNvPicPr>
            <a:picLocks noChangeAspect="1" noChangeArrowheads="1"/>
          </p:cNvPicPr>
          <p:nvPr/>
        </p:nvPicPr>
        <p:blipFill>
          <a:blip r:embed="rId3" cstate="print"/>
          <a:srcRect/>
          <a:stretch>
            <a:fillRect/>
          </a:stretch>
        </p:blipFill>
        <p:spPr bwMode="auto">
          <a:xfrm>
            <a:off x="5580112" y="2996952"/>
            <a:ext cx="2664296" cy="2215173"/>
          </a:xfrm>
          <a:prstGeom prst="rect">
            <a:avLst/>
          </a:prstGeom>
          <a:noFill/>
        </p:spPr>
      </p:pic>
      <p:pic>
        <p:nvPicPr>
          <p:cNvPr id="36868" name="Picture 4" descr="http://images.fineartamerica.com/images-medium-large/burnt-toast-hanging-on-clothesline-todd-gipstein.jpg"/>
          <p:cNvPicPr>
            <a:picLocks noChangeAspect="1" noChangeArrowheads="1"/>
          </p:cNvPicPr>
          <p:nvPr/>
        </p:nvPicPr>
        <p:blipFill>
          <a:blip r:embed="rId4" cstate="print"/>
          <a:srcRect/>
          <a:stretch>
            <a:fillRect/>
          </a:stretch>
        </p:blipFill>
        <p:spPr bwMode="auto">
          <a:xfrm>
            <a:off x="611560" y="2060848"/>
            <a:ext cx="3337248" cy="2232248"/>
          </a:xfrm>
          <a:prstGeom prst="rect">
            <a:avLst/>
          </a:prstGeom>
          <a:noFill/>
        </p:spPr>
      </p:pic>
      <p:pic>
        <p:nvPicPr>
          <p:cNvPr id="36869" name="Picture 5" descr="C:\Users\MediaMarkt\Documents\iSun Project Prof. Ritter\Produkte von mir\Bilder\Rahmen\VictorianFrame.gif"/>
          <p:cNvPicPr>
            <a:picLocks noChangeAspect="1" noChangeArrowheads="1"/>
          </p:cNvPicPr>
          <p:nvPr/>
        </p:nvPicPr>
        <p:blipFill>
          <a:blip r:embed="rId5" cstate="print"/>
          <a:srcRect/>
          <a:stretch>
            <a:fillRect/>
          </a:stretch>
        </p:blipFill>
        <p:spPr bwMode="auto">
          <a:xfrm>
            <a:off x="251520" y="1683734"/>
            <a:ext cx="4104456" cy="2969402"/>
          </a:xfrm>
          <a:prstGeom prst="rect">
            <a:avLst/>
          </a:prstGeom>
          <a:noFill/>
        </p:spPr>
      </p:pic>
      <p:sp>
        <p:nvSpPr>
          <p:cNvPr id="9" name="Abgerundete rechteckige Legende 8"/>
          <p:cNvSpPr/>
          <p:nvPr/>
        </p:nvSpPr>
        <p:spPr>
          <a:xfrm>
            <a:off x="1475656" y="4941888"/>
            <a:ext cx="3456384" cy="576064"/>
          </a:xfrm>
          <a:prstGeom prst="wedgeRoundRectCallout">
            <a:avLst>
              <a:gd name="adj1" fmla="val -53351"/>
              <a:gd name="adj2" fmla="val -310895"/>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smtClean="0"/>
              <a:t>Nicht so wirklich…</a:t>
            </a:r>
            <a:endParaRPr lang="de-DE" sz="2800" dirty="0"/>
          </a:p>
        </p:txBody>
      </p:sp>
      <p:pic>
        <p:nvPicPr>
          <p:cNvPr id="10" name="Picture 4" descr="C:\Users\MediaMarkt\Documents\iSun Project Prof. Ritter\Produkte von mir\Bilder\13-015B-1-670x468.png"/>
          <p:cNvPicPr>
            <a:picLocks noChangeAspect="1" noChangeArrowheads="1"/>
          </p:cNvPicPr>
          <p:nvPr/>
        </p:nvPicPr>
        <p:blipFill>
          <a:blip r:embed="rId6" cstate="print"/>
          <a:srcRect/>
          <a:stretch>
            <a:fillRect/>
          </a:stretch>
        </p:blipFill>
        <p:spPr bwMode="auto">
          <a:xfrm>
            <a:off x="5220072" y="2564904"/>
            <a:ext cx="3384376" cy="3118484"/>
          </a:xfrm>
          <a:prstGeom prst="rect">
            <a:avLst/>
          </a:prstGeom>
          <a:noFill/>
        </p:spPr>
      </p:pic>
      <p:sp>
        <p:nvSpPr>
          <p:cNvPr id="11" name="Abgerundete rechteckige Legende 10"/>
          <p:cNvSpPr/>
          <p:nvPr/>
        </p:nvSpPr>
        <p:spPr>
          <a:xfrm>
            <a:off x="4932040" y="1484784"/>
            <a:ext cx="3923928" cy="792088"/>
          </a:xfrm>
          <a:prstGeom prst="wedgeRoundRectCallout">
            <a:avLst>
              <a:gd name="adj1" fmla="val 17537"/>
              <a:gd name="adj2" fmla="val 179570"/>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b="1" dirty="0" smtClean="0"/>
              <a:t>Aber dafür sehen wir die Dinge durch eine andere Brille!</a:t>
            </a:r>
            <a:endParaRPr lang="de-DE" sz="2200" dirty="0"/>
          </a:p>
        </p:txBody>
      </p:sp>
      <p:sp>
        <p:nvSpPr>
          <p:cNvPr id="13"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4</a:t>
            </a:fld>
            <a:endParaRPr lang="de-DE" dirty="0"/>
          </a:p>
        </p:txBody>
      </p:sp>
      <p:sp>
        <p:nvSpPr>
          <p:cNvPr id="14"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5"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0.05"/>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 calcmode="lin" valueType="num">
                                      <p:cBhvr>
                                        <p:cTn id="9" dur="500" fill="hold"/>
                                        <p:tgtEl>
                                          <p:spTgt spid="9"/>
                                        </p:tgtEl>
                                        <p:attrNameLst>
                                          <p:attrName>ppt_x</p:attrName>
                                        </p:attrNameLst>
                                      </p:cBhvr>
                                      <p:tavLst>
                                        <p:tav tm="0">
                                          <p:val>
                                            <p:strVal val="#ppt_x-.2"/>
                                          </p:val>
                                        </p:tav>
                                        <p:tav tm="100000">
                                          <p:val>
                                            <p:strVal val="#ppt_x"/>
                                          </p:val>
                                        </p:tav>
                                      </p:tavLst>
                                    </p:anim>
                                    <p:anim calcmode="lin" valueType="num">
                                      <p:cBhvr>
                                        <p:cTn id="10" dur="500" fill="hold"/>
                                        <p:tgtEl>
                                          <p:spTgt spid="9"/>
                                        </p:tgtEl>
                                        <p:attrNameLst>
                                          <p:attrName>ppt_y</p:attrName>
                                        </p:attrNameLst>
                                      </p:cBhvr>
                                      <p:tavLst>
                                        <p:tav tm="0">
                                          <p:val>
                                            <p:strVal val="#ppt_y"/>
                                          </p:val>
                                        </p:tav>
                                        <p:tav tm="100000">
                                          <p:val>
                                            <p:strVal val="#ppt_y"/>
                                          </p:val>
                                        </p:tav>
                                      </p:tavLst>
                                    </p:anim>
                                    <p:animEffect transition="in" filter="fade">
                                      <p:cBhvr>
                                        <p:cTn id="11" dur="500"/>
                                        <p:tgtEl>
                                          <p:spTgt spid="9"/>
                                        </p:tgtEl>
                                      </p:cBhvr>
                                    </p:animEffect>
                                  </p:childTnLst>
                                </p:cTn>
                              </p:par>
                            </p:childTnLst>
                          </p:cTn>
                        </p:par>
                        <p:par>
                          <p:cTn id="12" fill="hold">
                            <p:stCondLst>
                              <p:cond delay="500"/>
                            </p:stCondLst>
                            <p:childTnLst>
                              <p:par>
                                <p:cTn id="13" presetID="37" presetClass="entr" presetSubtype="0" fill="hold" nodeType="afterEffect">
                                  <p:stCondLst>
                                    <p:cond delay="2000"/>
                                  </p:stCondLst>
                                  <p:childTnLst>
                                    <p:set>
                                      <p:cBhvr>
                                        <p:cTn id="14" dur="1" fill="hold">
                                          <p:stCondLst>
                                            <p:cond delay="0"/>
                                          </p:stCondLst>
                                        </p:cTn>
                                        <p:tgtEl>
                                          <p:spTgt spid="36866"/>
                                        </p:tgtEl>
                                        <p:attrNameLst>
                                          <p:attrName>style.visibility</p:attrName>
                                        </p:attrNameLst>
                                      </p:cBhvr>
                                      <p:to>
                                        <p:strVal val="visible"/>
                                      </p:to>
                                    </p:set>
                                    <p:animEffect transition="in" filter="fade">
                                      <p:cBhvr>
                                        <p:cTn id="15" dur="1000"/>
                                        <p:tgtEl>
                                          <p:spTgt spid="36866"/>
                                        </p:tgtEl>
                                      </p:cBhvr>
                                    </p:animEffect>
                                    <p:anim calcmode="lin" valueType="num">
                                      <p:cBhvr>
                                        <p:cTn id="16" dur="1000" fill="hold"/>
                                        <p:tgtEl>
                                          <p:spTgt spid="36866"/>
                                        </p:tgtEl>
                                        <p:attrNameLst>
                                          <p:attrName>ppt_x</p:attrName>
                                        </p:attrNameLst>
                                      </p:cBhvr>
                                      <p:tavLst>
                                        <p:tav tm="0">
                                          <p:val>
                                            <p:strVal val="#ppt_x"/>
                                          </p:val>
                                        </p:tav>
                                        <p:tav tm="100000">
                                          <p:val>
                                            <p:strVal val="#ppt_x"/>
                                          </p:val>
                                        </p:tav>
                                      </p:tavLst>
                                    </p:anim>
                                    <p:anim calcmode="lin" valueType="num">
                                      <p:cBhvr>
                                        <p:cTn id="17" dur="900" decel="100000" fill="hold"/>
                                        <p:tgtEl>
                                          <p:spTgt spid="3686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6866"/>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0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900" decel="100000" fill="hold"/>
                                        <p:tgtEl>
                                          <p:spTgt spid="1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5" fill="hold">
                            <p:stCondLst>
                              <p:cond delay="3500"/>
                            </p:stCondLst>
                            <p:childTnLst>
                              <p:par>
                                <p:cTn id="26" presetID="58" presetClass="entr" presetSubtype="0" accel="100000" fill="hold" grpId="0" nodeType="afterEffect">
                                  <p:stCondLst>
                                    <p:cond delay="5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strVal val="#ppt_w*2.5"/>
                                          </p:val>
                                        </p:tav>
                                        <p:tav tm="100000">
                                          <p:val>
                                            <p:strVal val="#ppt_w"/>
                                          </p:val>
                                        </p:tav>
                                      </p:tavLst>
                                    </p:anim>
                                    <p:anim calcmode="lin" valueType="num">
                                      <p:cBhvr>
                                        <p:cTn id="29" dur="500" fill="hold"/>
                                        <p:tgtEl>
                                          <p:spTgt spid="11"/>
                                        </p:tgtEl>
                                        <p:attrNameLst>
                                          <p:attrName>ppt_h</p:attrName>
                                        </p:attrNameLst>
                                      </p:cBhvr>
                                      <p:tavLst>
                                        <p:tav tm="0">
                                          <p:val>
                                            <p:strVal val="#ppt_h*0.01"/>
                                          </p:val>
                                        </p:tav>
                                        <p:tav tm="100000">
                                          <p:val>
                                            <p:strVal val="#ppt_h"/>
                                          </p:val>
                                        </p:tav>
                                      </p:tavLst>
                                    </p:anim>
                                    <p:anim calcmode="lin" valueType="num">
                                      <p:cBhvr>
                                        <p:cTn id="30" dur="500" fill="hold"/>
                                        <p:tgtEl>
                                          <p:spTgt spid="11"/>
                                        </p:tgtEl>
                                        <p:attrNameLst>
                                          <p:attrName>ppt_x</p:attrName>
                                        </p:attrNameLst>
                                      </p:cBhvr>
                                      <p:tavLst>
                                        <p:tav tm="0">
                                          <p:val>
                                            <p:strVal val="#ppt_x"/>
                                          </p:val>
                                        </p:tav>
                                        <p:tav tm="100000">
                                          <p:val>
                                            <p:strVal val="#ppt_x"/>
                                          </p:val>
                                        </p:tav>
                                      </p:tavLst>
                                    </p:anim>
                                    <p:anim calcmode="lin" valueType="num">
                                      <p:cBhvr>
                                        <p:cTn id="31" dur="500" fill="hold"/>
                                        <p:tgtEl>
                                          <p:spTgt spid="11"/>
                                        </p:tgtEl>
                                        <p:attrNameLst>
                                          <p:attrName>ppt_y</p:attrName>
                                        </p:attrNameLst>
                                      </p:cBhvr>
                                      <p:tavLst>
                                        <p:tav tm="0">
                                          <p:val>
                                            <p:strVal val="#ppt_h+1"/>
                                          </p:val>
                                        </p:tav>
                                        <p:tav tm="100000">
                                          <p:val>
                                            <p:strVal val="#ppt_y"/>
                                          </p:val>
                                        </p:tav>
                                      </p:tavLst>
                                    </p:anim>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Die </a:t>
            </a:r>
            <a:r>
              <a:rPr lang="de-DE" dirty="0" err="1" smtClean="0"/>
              <a:t>BäckereifachverkäuferIn</a:t>
            </a:r>
            <a:r>
              <a:rPr lang="de-DE" dirty="0" smtClean="0"/>
              <a:t> ist die Expertin</a:t>
            </a:r>
            <a:endParaRPr lang="de-DE" dirty="0"/>
          </a:p>
        </p:txBody>
      </p:sp>
      <p:sp>
        <p:nvSpPr>
          <p:cNvPr id="3" name="Inhaltsplatzhalter 2"/>
          <p:cNvSpPr>
            <a:spLocks noGrp="1"/>
          </p:cNvSpPr>
          <p:nvPr>
            <p:ph idx="1"/>
          </p:nvPr>
        </p:nvSpPr>
        <p:spPr>
          <a:xfrm>
            <a:off x="5364088" y="1700808"/>
            <a:ext cx="3672408" cy="4525963"/>
          </a:xfrm>
        </p:spPr>
        <p:txBody>
          <a:bodyPr>
            <a:normAutofit fontScale="70000" lnSpcReduction="20000"/>
          </a:bodyPr>
          <a:lstStyle/>
          <a:p>
            <a:r>
              <a:rPr lang="de-DE" dirty="0" smtClean="0"/>
              <a:t>Sie hat eine unbezahlbare Gabe: Bauchgefühl</a:t>
            </a:r>
          </a:p>
          <a:p>
            <a:r>
              <a:rPr lang="de-DE" dirty="0" smtClean="0"/>
              <a:t>Sie kann intuitiv die Bestellungen für den nächsten Tag vorhersagen</a:t>
            </a:r>
          </a:p>
          <a:p>
            <a:r>
              <a:rPr lang="de-DE" dirty="0" smtClean="0"/>
              <a:t>Sie kann den Einfluss des Wetters abschätzen</a:t>
            </a:r>
          </a:p>
          <a:p>
            <a:r>
              <a:rPr lang="de-DE" dirty="0" smtClean="0"/>
              <a:t>Sie hat den direkten Draht und kennt ihre Kundinnen und Kunden</a:t>
            </a:r>
          </a:p>
          <a:p>
            <a:r>
              <a:rPr lang="de-DE" dirty="0" smtClean="0"/>
              <a:t>Sie kennt Wünsche und Erwartungen ihrer </a:t>
            </a:r>
            <a:r>
              <a:rPr lang="de-DE" dirty="0" err="1" smtClean="0"/>
              <a:t>KundInnen</a:t>
            </a:r>
            <a:endParaRPr lang="de-DE" dirty="0"/>
          </a:p>
        </p:txBody>
      </p:sp>
      <p:pic>
        <p:nvPicPr>
          <p:cNvPr id="44036" name="Picture 4" descr="http://www.careerealism.com/home/jtodonnell/careerealism.com/wp-content/uploads/2010/03/7-steps-power-intuition-job-search.jpg"/>
          <p:cNvPicPr>
            <a:picLocks noChangeAspect="1" noChangeArrowheads="1"/>
          </p:cNvPicPr>
          <p:nvPr/>
        </p:nvPicPr>
        <p:blipFill>
          <a:blip r:embed="rId3" cstate="print"/>
          <a:srcRect/>
          <a:stretch>
            <a:fillRect/>
          </a:stretch>
        </p:blipFill>
        <p:spPr bwMode="auto">
          <a:xfrm>
            <a:off x="877056" y="2204864"/>
            <a:ext cx="4343015" cy="2896791"/>
          </a:xfrm>
          <a:prstGeom prst="rect">
            <a:avLst/>
          </a:prstGeom>
          <a:noFill/>
        </p:spPr>
      </p:pic>
      <p:pic>
        <p:nvPicPr>
          <p:cNvPr id="44037" name="Picture 5" descr="C:\Users\MediaMarkt\Documents\iSun Project Prof. Ritter\Produkte von mir\Bilder\Rahmen\vintage-frame_2829300.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23528" y="1704719"/>
            <a:ext cx="4896544" cy="3668497"/>
          </a:xfrm>
          <a:prstGeom prst="rect">
            <a:avLst/>
          </a:prstGeom>
          <a:noFill/>
        </p:spPr>
      </p:pic>
      <p:sp>
        <p:nvSpPr>
          <p:cNvPr id="10"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5</a:t>
            </a:fld>
            <a:endParaRPr lang="de-DE" dirty="0"/>
          </a:p>
        </p:txBody>
      </p:sp>
      <p:sp>
        <p:nvSpPr>
          <p:cNvPr id="11"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2"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Fakten: Lebensmittelverschwendung und</a:t>
            </a:r>
            <a:br>
              <a:rPr lang="de-DE" sz="3600" dirty="0" smtClean="0"/>
            </a:br>
            <a:r>
              <a:rPr lang="de-DE" sz="3600" dirty="0" smtClean="0"/>
              <a:t>Lebensmittelverlust</a:t>
            </a:r>
            <a:endParaRPr lang="de-DE" sz="3600" dirty="0"/>
          </a:p>
        </p:txBody>
      </p:sp>
      <p:pic>
        <p:nvPicPr>
          <p:cNvPr id="28674" name="Picture 2" descr="https://www.zugutfuerdietonne.de/uploads/media/Postkarte-Brot_02.jpg"/>
          <p:cNvPicPr>
            <a:picLocks noChangeAspect="1" noChangeArrowheads="1"/>
          </p:cNvPicPr>
          <p:nvPr/>
        </p:nvPicPr>
        <p:blipFill>
          <a:blip r:embed="rId3" cstate="print"/>
          <a:srcRect/>
          <a:stretch>
            <a:fillRect/>
          </a:stretch>
        </p:blipFill>
        <p:spPr bwMode="auto">
          <a:xfrm>
            <a:off x="899592" y="1916832"/>
            <a:ext cx="2265996" cy="3144808"/>
          </a:xfrm>
          <a:prstGeom prst="rect">
            <a:avLst/>
          </a:prstGeom>
          <a:noFill/>
        </p:spPr>
      </p:pic>
      <p:pic>
        <p:nvPicPr>
          <p:cNvPr id="28675" name="Picture 3" descr="C:\Users\MediaMarkt\Documents\iSun Project Prof. Ritter\Produkte von mir\Bilder\Rahmen\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rot="5400000">
            <a:off x="-234961" y="1685337"/>
            <a:ext cx="4534400" cy="3705454"/>
          </a:xfrm>
          <a:prstGeom prst="rect">
            <a:avLst/>
          </a:prstGeom>
          <a:noFill/>
        </p:spPr>
      </p:pic>
      <p:sp>
        <p:nvSpPr>
          <p:cNvPr id="10" name="Inhaltsplatzhalter 2"/>
          <p:cNvSpPr>
            <a:spLocks noGrp="1"/>
          </p:cNvSpPr>
          <p:nvPr>
            <p:ph idx="1"/>
          </p:nvPr>
        </p:nvSpPr>
        <p:spPr>
          <a:xfrm>
            <a:off x="3923928" y="1484785"/>
            <a:ext cx="4896544" cy="4320480"/>
          </a:xfrm>
        </p:spPr>
        <p:txBody>
          <a:bodyPr>
            <a:normAutofit/>
          </a:bodyPr>
          <a:lstStyle/>
          <a:p>
            <a:r>
              <a:rPr lang="de-DE" sz="2800" dirty="0" smtClean="0"/>
              <a:t>Lebensmittelabfall: durchschnittlich 82 kg pro Kopf und Jahr</a:t>
            </a:r>
          </a:p>
          <a:p>
            <a:r>
              <a:rPr lang="de-DE" sz="2800" dirty="0" smtClean="0"/>
              <a:t>Rund 200 bis 260 EUR pro Kopf und Jahr</a:t>
            </a:r>
          </a:p>
          <a:p>
            <a:endParaRPr lang="de-DE" sz="2800" dirty="0" smtClean="0"/>
          </a:p>
          <a:p>
            <a:pPr marL="514350" indent="-514350"/>
            <a:endParaRPr lang="de-DE" sz="2800" dirty="0"/>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6</a:t>
            </a:fld>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4"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s://www.zugutfuerdietonne.de/uploads/pics/ZGFDT_Infografik_Verteilung_vermeidbarer-Lebensmittelabfaelle-01-NEU.gif"/>
          <p:cNvPicPr>
            <a:picLocks noChangeAspect="1" noChangeArrowheads="1"/>
          </p:cNvPicPr>
          <p:nvPr/>
        </p:nvPicPr>
        <p:blipFill>
          <a:blip r:embed="rId3" cstate="print"/>
          <a:srcRect/>
          <a:stretch>
            <a:fillRect/>
          </a:stretch>
        </p:blipFill>
        <p:spPr bwMode="auto">
          <a:xfrm>
            <a:off x="755576" y="2204864"/>
            <a:ext cx="2927760" cy="2592288"/>
          </a:xfrm>
          <a:prstGeom prst="rect">
            <a:avLst/>
          </a:prstGeom>
          <a:noFill/>
        </p:spPr>
      </p:pic>
      <p:sp>
        <p:nvSpPr>
          <p:cNvPr id="2" name="Titel 1"/>
          <p:cNvSpPr>
            <a:spLocks noGrp="1"/>
          </p:cNvSpPr>
          <p:nvPr>
            <p:ph type="title"/>
          </p:nvPr>
        </p:nvSpPr>
        <p:spPr/>
        <p:txBody>
          <a:bodyPr>
            <a:noAutofit/>
          </a:bodyPr>
          <a:lstStyle/>
          <a:p>
            <a:r>
              <a:rPr lang="de-DE" sz="3600" dirty="0" smtClean="0"/>
              <a:t>Fakten: Lebensmittelverschwendung und</a:t>
            </a:r>
            <a:br>
              <a:rPr lang="de-DE" sz="3600" dirty="0" smtClean="0"/>
            </a:br>
            <a:r>
              <a:rPr lang="de-DE" sz="3600" dirty="0" smtClean="0"/>
              <a:t>Lebensmittelverlust</a:t>
            </a:r>
            <a:endParaRPr lang="de-DE" sz="3600" dirty="0"/>
          </a:p>
        </p:txBody>
      </p:sp>
      <p:pic>
        <p:nvPicPr>
          <p:cNvPr id="28675" name="Picture 3" descr="C:\Users\MediaMarkt\Documents\iSun Project Prof. Ritter\Produkte von mir\Bilder\Rahmen\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a:off x="-34408" y="1412776"/>
            <a:ext cx="4534400" cy="4176464"/>
          </a:xfrm>
          <a:prstGeom prst="rect">
            <a:avLst/>
          </a:prstGeom>
          <a:noFill/>
        </p:spPr>
      </p:pic>
      <p:sp>
        <p:nvSpPr>
          <p:cNvPr id="10" name="Inhaltsplatzhalter 2"/>
          <p:cNvSpPr>
            <a:spLocks noGrp="1"/>
          </p:cNvSpPr>
          <p:nvPr>
            <p:ph idx="1"/>
          </p:nvPr>
        </p:nvSpPr>
        <p:spPr>
          <a:xfrm>
            <a:off x="4572000" y="1484785"/>
            <a:ext cx="4248472" cy="4320480"/>
          </a:xfrm>
        </p:spPr>
        <p:txBody>
          <a:bodyPr>
            <a:normAutofit/>
          </a:bodyPr>
          <a:lstStyle/>
          <a:p>
            <a:pPr marL="514350" indent="-514350"/>
            <a:r>
              <a:rPr lang="de-DE" sz="2800" dirty="0" smtClean="0"/>
              <a:t>44% des vermeidbaren Lebensmittelmülls privater Haushalte besteht aus Obst und Gemüse</a:t>
            </a:r>
          </a:p>
          <a:p>
            <a:pPr marL="514350" indent="-514350"/>
            <a:r>
              <a:rPr lang="de-DE" sz="2800" dirty="0" smtClean="0"/>
              <a:t>Back- und Teigwaren macht mit 20% die zweitgrößte Gruppe aus</a:t>
            </a:r>
          </a:p>
          <a:p>
            <a:pPr marL="514350" indent="-514350"/>
            <a:endParaRPr lang="de-DE" sz="2800" dirty="0" smtClean="0"/>
          </a:p>
          <a:p>
            <a:pPr marL="514350" indent="-514350"/>
            <a:endParaRPr lang="de-DE" sz="2800" dirty="0"/>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7</a:t>
            </a:fld>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Studie „Reduktion der Lebensmittel-abfälle bei Brot und Backwaren“</a:t>
            </a:r>
            <a:endParaRPr lang="de-DE" dirty="0"/>
          </a:p>
        </p:txBody>
      </p:sp>
      <p:sp>
        <p:nvSpPr>
          <p:cNvPr id="3" name="Inhaltsplatzhalter 2"/>
          <p:cNvSpPr>
            <a:spLocks noGrp="1"/>
          </p:cNvSpPr>
          <p:nvPr>
            <p:ph idx="1"/>
          </p:nvPr>
        </p:nvSpPr>
        <p:spPr/>
        <p:txBody>
          <a:bodyPr>
            <a:normAutofit/>
          </a:bodyPr>
          <a:lstStyle/>
          <a:p>
            <a:pPr marL="444500" lvl="1">
              <a:buFont typeface="Arial" panose="020B0604020202020204" pitchFamily="34" charset="0"/>
              <a:buChar char="•"/>
            </a:pPr>
            <a:r>
              <a:rPr lang="de-DE" sz="2100" dirty="0" smtClean="0"/>
              <a:t>Bestellvorgang in jeder Bäckerei unterschiedlich</a:t>
            </a:r>
          </a:p>
          <a:p>
            <a:pPr marL="444500" lvl="1">
              <a:buFont typeface="Arial" panose="020B0604020202020204" pitchFamily="34" charset="0"/>
              <a:buChar char="•"/>
            </a:pPr>
            <a:r>
              <a:rPr lang="de-DE" sz="2100" dirty="0" smtClean="0"/>
              <a:t>Kommunikation und Informationsflüsse sind zentral</a:t>
            </a:r>
          </a:p>
          <a:p>
            <a:pPr marL="444500" lvl="1">
              <a:buFont typeface="Arial" panose="020B0604020202020204" pitchFamily="34" charset="0"/>
              <a:buChar char="•"/>
            </a:pPr>
            <a:r>
              <a:rPr lang="de-DE" sz="2100" dirty="0" smtClean="0"/>
              <a:t>Kein einzelner Verantwortlicher</a:t>
            </a:r>
          </a:p>
          <a:p>
            <a:pPr marL="444500" lvl="1">
              <a:buFont typeface="Arial" panose="020B0604020202020204" pitchFamily="34" charset="0"/>
              <a:buChar char="•"/>
            </a:pPr>
            <a:r>
              <a:rPr lang="de-DE" sz="2100" dirty="0" smtClean="0"/>
              <a:t>Alle Akteure sollen informiert werden</a:t>
            </a:r>
          </a:p>
          <a:p>
            <a:pPr marL="444500" lvl="1">
              <a:buFont typeface="Arial" panose="020B0604020202020204" pitchFamily="34" charset="0"/>
              <a:buChar char="•"/>
            </a:pPr>
            <a:r>
              <a:rPr lang="de-DE" sz="2100" dirty="0" smtClean="0"/>
              <a:t>Große Herausforderung bei Backwaren: </a:t>
            </a:r>
          </a:p>
          <a:p>
            <a:pPr marL="900113" lvl="2" indent="14288">
              <a:buFont typeface="Symbol" panose="05050102010706020507" pitchFamily="18" charset="2"/>
              <a:buChar char="-"/>
            </a:pPr>
            <a:r>
              <a:rPr lang="de-DE" sz="1800" dirty="0" smtClean="0"/>
              <a:t>Fixierung auf Produktfrische</a:t>
            </a:r>
          </a:p>
          <a:p>
            <a:pPr marL="900113" lvl="2" indent="14288">
              <a:buFont typeface="Symbol" panose="05050102010706020507" pitchFamily="18" charset="2"/>
              <a:buChar char="-"/>
            </a:pPr>
            <a:r>
              <a:rPr lang="de-DE" sz="1800" dirty="0"/>
              <a:t>S</a:t>
            </a:r>
            <a:r>
              <a:rPr lang="de-DE" sz="1800" dirty="0" smtClean="0"/>
              <a:t>tändige Verfügbarkeit</a:t>
            </a:r>
          </a:p>
          <a:p>
            <a:pPr marL="900113" lvl="2" indent="14288">
              <a:buFont typeface="Symbol" panose="05050102010706020507" pitchFamily="18" charset="2"/>
              <a:buChar char="-"/>
            </a:pPr>
            <a:r>
              <a:rPr lang="de-DE" sz="1800" dirty="0"/>
              <a:t>S</a:t>
            </a:r>
            <a:r>
              <a:rPr lang="de-DE" sz="1800" dirty="0" smtClean="0"/>
              <a:t>teigende Produktvielfalt</a:t>
            </a:r>
          </a:p>
          <a:p>
            <a:pPr lvl="1"/>
            <a:endParaRPr lang="de-DE" sz="2400" dirty="0"/>
          </a:p>
        </p:txBody>
      </p:sp>
      <p:pic>
        <p:nvPicPr>
          <p:cNvPr id="7" name="Picture 36" descr="http://www.klimapark-rietberg.de/wp-content/uploads/2013/08/RZ_Logo_nrw-fortschritt_final_2-3.jpg"/>
          <p:cNvPicPr>
            <a:picLocks noChangeAspect="1" noChangeArrowheads="1"/>
          </p:cNvPicPr>
          <p:nvPr/>
        </p:nvPicPr>
        <p:blipFill>
          <a:blip r:embed="rId3" cstate="print"/>
          <a:srcRect/>
          <a:stretch>
            <a:fillRect/>
          </a:stretch>
        </p:blipFill>
        <p:spPr bwMode="auto">
          <a:xfrm>
            <a:off x="4175956" y="5085184"/>
            <a:ext cx="1188132" cy="438977"/>
          </a:xfrm>
          <a:prstGeom prst="rect">
            <a:avLst/>
          </a:prstGeom>
          <a:noFill/>
        </p:spPr>
      </p:pic>
      <p:sp>
        <p:nvSpPr>
          <p:cNvPr id="8" name="Textfeld 7"/>
          <p:cNvSpPr txBox="1"/>
          <p:nvPr/>
        </p:nvSpPr>
        <p:spPr>
          <a:xfrm>
            <a:off x="485005" y="4869020"/>
            <a:ext cx="3078883" cy="215444"/>
          </a:xfrm>
          <a:prstGeom prst="rect">
            <a:avLst/>
          </a:prstGeom>
          <a:noFill/>
        </p:spPr>
        <p:txBody>
          <a:bodyPr wrap="square" rtlCol="0">
            <a:spAutoFit/>
          </a:bodyPr>
          <a:lstStyle/>
          <a:p>
            <a:r>
              <a:rPr lang="de-DE" sz="800" dirty="0"/>
              <a:t>Dieses Projekt wird gefördert durch:</a:t>
            </a:r>
          </a:p>
        </p:txBody>
      </p:sp>
      <p:pic>
        <p:nvPicPr>
          <p:cNvPr id="9" name="Picture 2"/>
          <p:cNvPicPr>
            <a:picLocks noChangeAspect="1" noChangeArrowheads="1"/>
          </p:cNvPicPr>
          <p:nvPr/>
        </p:nvPicPr>
        <p:blipFill>
          <a:blip r:embed="rId4" cstate="print"/>
          <a:srcRect/>
          <a:stretch>
            <a:fillRect/>
          </a:stretch>
        </p:blipFill>
        <p:spPr bwMode="auto">
          <a:xfrm>
            <a:off x="630386" y="5103068"/>
            <a:ext cx="2374899" cy="413444"/>
          </a:xfrm>
          <a:prstGeom prst="rect">
            <a:avLst/>
          </a:prstGeom>
          <a:noFill/>
          <a:ln w="6350">
            <a:solidFill>
              <a:schemeClr val="tx1"/>
            </a:solidFill>
            <a:miter lim="800000"/>
            <a:headEnd/>
            <a:tailEnd/>
          </a:ln>
          <a:effectLst/>
        </p:spPr>
      </p:pic>
      <p:pic>
        <p:nvPicPr>
          <p:cNvPr id="10" name="Picture 4" descr="https://www.fh-muenster.de/isun/index.php.media/288424/iSuN_buntaufhellblau_L_140pixel.jpg"/>
          <p:cNvPicPr>
            <a:picLocks noChangeAspect="1" noChangeArrowheads="1"/>
          </p:cNvPicPr>
          <p:nvPr/>
        </p:nvPicPr>
        <p:blipFill>
          <a:blip r:embed="rId5" cstate="print">
            <a:clrChange>
              <a:clrFrom>
                <a:srgbClr val="DCE4EF"/>
              </a:clrFrom>
              <a:clrTo>
                <a:srgbClr val="DCE4EF">
                  <a:alpha val="0"/>
                </a:srgbClr>
              </a:clrTo>
            </a:clrChange>
          </a:blip>
          <a:srcRect/>
          <a:stretch>
            <a:fillRect/>
          </a:stretch>
        </p:blipFill>
        <p:spPr bwMode="auto">
          <a:xfrm>
            <a:off x="5652120" y="4940448"/>
            <a:ext cx="1333500" cy="876300"/>
          </a:xfrm>
          <a:prstGeom prst="rect">
            <a:avLst/>
          </a:prstGeom>
          <a:noFill/>
        </p:spPr>
      </p:pic>
      <p:pic>
        <p:nvPicPr>
          <p:cNvPr id="11" name="Picture 6" descr="https://www.fh-muenster.de/img/logo_fh_muenster.gif"/>
          <p:cNvPicPr>
            <a:picLocks noChangeAspect="1" noChangeArrowheads="1"/>
          </p:cNvPicPr>
          <p:nvPr/>
        </p:nvPicPr>
        <p:blipFill>
          <a:blip r:embed="rId6" cstate="print"/>
          <a:srcRect/>
          <a:stretch>
            <a:fillRect/>
          </a:stretch>
        </p:blipFill>
        <p:spPr bwMode="auto">
          <a:xfrm>
            <a:off x="6948264" y="4869858"/>
            <a:ext cx="1872208" cy="863398"/>
          </a:xfrm>
          <a:prstGeom prst="rect">
            <a:avLst/>
          </a:prstGeom>
          <a:noFill/>
          <a:ln w="6350">
            <a:solidFill>
              <a:schemeClr val="tx1"/>
            </a:solidFill>
          </a:ln>
        </p:spPr>
      </p:pic>
      <p:sp>
        <p:nvSpPr>
          <p:cNvPr id="13"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8</a:t>
            </a:fld>
            <a:endParaRPr lang="de-DE" dirty="0"/>
          </a:p>
        </p:txBody>
      </p:sp>
      <p:sp>
        <p:nvSpPr>
          <p:cNvPr id="14"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5"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Dokumentarfilm: Taste </a:t>
            </a:r>
            <a:r>
              <a:rPr lang="de-DE" dirty="0" err="1" smtClean="0"/>
              <a:t>the</a:t>
            </a:r>
            <a:r>
              <a:rPr lang="de-DE" dirty="0" smtClean="0"/>
              <a:t> </a:t>
            </a:r>
            <a:r>
              <a:rPr lang="de-DE" dirty="0" err="1" smtClean="0"/>
              <a:t>Waste</a:t>
            </a:r>
            <a:endParaRPr lang="de-DE" dirty="0"/>
          </a:p>
        </p:txBody>
      </p:sp>
      <p:pic>
        <p:nvPicPr>
          <p:cNvPr id="55298" name="Picture 2" descr="http://contemporaryfoodlab.com/wp-content/uploads/2013/11/pic_1524490.jpg"/>
          <p:cNvPicPr>
            <a:picLocks noChangeAspect="1" noChangeArrowheads="1"/>
          </p:cNvPicPr>
          <p:nvPr/>
        </p:nvPicPr>
        <p:blipFill>
          <a:blip r:embed="rId3" cstate="print"/>
          <a:srcRect l="11815"/>
          <a:stretch>
            <a:fillRect/>
          </a:stretch>
        </p:blipFill>
        <p:spPr bwMode="auto">
          <a:xfrm>
            <a:off x="1619672" y="1602178"/>
            <a:ext cx="5911978" cy="3771038"/>
          </a:xfrm>
          <a:prstGeom prst="rect">
            <a:avLst/>
          </a:prstGeom>
          <a:noFill/>
        </p:spPr>
      </p:pic>
      <p:pic>
        <p:nvPicPr>
          <p:cNvPr id="55300" name="Picture 4" descr="C:\Users\MediaMarkt\Documents\iSun Project Prof. Ritter\Produkte von mir\Bilder\Rahmen\golden-frame-17478910.jpg"/>
          <p:cNvPicPr>
            <a:picLocks noChangeAspect="1" noChangeArrowheads="1"/>
          </p:cNvPicPr>
          <p:nvPr/>
        </p:nvPicPr>
        <p:blipFill>
          <a:blip r:embed="rId4" cstate="print">
            <a:clrChange>
              <a:clrFrom>
                <a:srgbClr val="FFFFFF"/>
              </a:clrFrom>
              <a:clrTo>
                <a:srgbClr val="FFFFFF">
                  <a:alpha val="0"/>
                </a:srgbClr>
              </a:clrTo>
            </a:clrChange>
          </a:blip>
          <a:srcRect b="9000"/>
          <a:stretch>
            <a:fillRect/>
          </a:stretch>
        </p:blipFill>
        <p:spPr bwMode="auto">
          <a:xfrm>
            <a:off x="1547664" y="1359823"/>
            <a:ext cx="5976664" cy="4229417"/>
          </a:xfrm>
          <a:prstGeom prst="rect">
            <a:avLst/>
          </a:prstGeom>
          <a:noFill/>
        </p:spPr>
      </p:pic>
      <p:sp>
        <p:nvSpPr>
          <p:cNvPr id="9"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9</a:t>
            </a:fld>
            <a:endParaRPr lang="de-DE" dirty="0"/>
          </a:p>
        </p:txBody>
      </p:sp>
      <p:sp>
        <p:nvSpPr>
          <p:cNvPr id="10"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04.12.2014</a:t>
            </a:fld>
            <a:endParaRPr lang="de-DE" dirty="0"/>
          </a:p>
        </p:txBody>
      </p:sp>
      <p:sp>
        <p:nvSpPr>
          <p:cNvPr id="11"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3332</Words>
  <Application>Microsoft Office PowerPoint</Application>
  <PresentationFormat>Bildschirmpräsentation (4:3)</PresentationFormat>
  <Paragraphs>407</Paragraphs>
  <Slides>34</Slides>
  <Notes>34</Notes>
  <HiddenSlides>0</HiddenSlides>
  <MMClips>0</MMClips>
  <ScaleCrop>false</ScaleCrop>
  <HeadingPairs>
    <vt:vector size="4" baseType="variant">
      <vt:variant>
        <vt:lpstr>Design</vt:lpstr>
      </vt:variant>
      <vt:variant>
        <vt:i4>1</vt:i4>
      </vt:variant>
      <vt:variant>
        <vt:lpstr>Folientitel</vt:lpstr>
      </vt:variant>
      <vt:variant>
        <vt:i4>34</vt:i4>
      </vt:variant>
    </vt:vector>
  </HeadingPairs>
  <TitlesOfParts>
    <vt:vector size="35" baseType="lpstr">
      <vt:lpstr>Larissa-Design</vt:lpstr>
      <vt:lpstr>Folie 1</vt:lpstr>
      <vt:lpstr>Hintergrund</vt:lpstr>
      <vt:lpstr>Ablauf des Workshops</vt:lpstr>
      <vt:lpstr>Mal unter uns: „Hat die Fachhochschule eigentlich Ahnung vom Backen???“</vt:lpstr>
      <vt:lpstr>Die BäckereifachverkäuferIn ist die Expertin</vt:lpstr>
      <vt:lpstr>Fakten: Lebensmittelverschwendung und Lebensmittelverlust</vt:lpstr>
      <vt:lpstr>Fakten: Lebensmittelverschwendung und Lebensmittelverlust</vt:lpstr>
      <vt:lpstr>Studie „Reduktion der Lebensmittel-abfälle bei Brot und Backwaren“</vt:lpstr>
      <vt:lpstr>Dokumentarfilm: Taste the Waste</vt:lpstr>
      <vt:lpstr>Studie „Reduktion der Lebensmittelabfälle bei Brot und Backwaren“</vt:lpstr>
      <vt:lpstr>Erhebung der Retouren</vt:lpstr>
      <vt:lpstr>Was glauben Sie? Wie hoch war der durchschnittliche Gesamtabfall während der Messwoche in einer Bäckerei?</vt:lpstr>
      <vt:lpstr>Was glauben Sie? Wie hoch war der durchschnittliche monetäre Verlust während der Messwoche in einer Bäckerei?</vt:lpstr>
      <vt:lpstr>Folie 14</vt:lpstr>
      <vt:lpstr>Ergebnisse aus der Erhebung</vt:lpstr>
      <vt:lpstr>Aber was ist eine optimale Retoure?</vt:lpstr>
      <vt:lpstr>Wer hat welche Interessen?</vt:lpstr>
      <vt:lpstr>Wer hat welche Interessen?</vt:lpstr>
      <vt:lpstr>Wer hat welche Interessen?</vt:lpstr>
      <vt:lpstr>Folie 20</vt:lpstr>
      <vt:lpstr>Das Mehrkornbrot-Planspiel: Das Ziel</vt:lpstr>
      <vt:lpstr>Das Mehrkornbrot-Planspiel: Der Ablauf</vt:lpstr>
      <vt:lpstr>Das Mehrkornbrot-Planspiel</vt:lpstr>
      <vt:lpstr>Das Mehrkornbrot-Planspiel</vt:lpstr>
      <vt:lpstr>Das Mehrkornbrot-Planspiel</vt:lpstr>
      <vt:lpstr>5 Minuten Reflexion des Planspiels</vt:lpstr>
      <vt:lpstr>Bitte teilen Sie Ihre Erkennt-nisse mit Ihren KollegInnen</vt:lpstr>
      <vt:lpstr>Erkenntnisse aus dem Planspiel</vt:lpstr>
      <vt:lpstr>Was können Sie ab morgen beim Bestellen oder Verkaufen anders machen?</vt:lpstr>
      <vt:lpstr>Handlungsempfehlungen (1/4): Was können BäckereifachverkäuferInnen tun?</vt:lpstr>
      <vt:lpstr>Handlungsempfehlungen (2/4): Was können BäckereifachverkäuferInnen tun?</vt:lpstr>
      <vt:lpstr>Handlungsempfehlungen (3/4): Was können BäckereifachverkäuferInnen tun?</vt:lpstr>
      <vt:lpstr>Handlungsempfehlungen (4/4): Was können BäckereifachverkäuferInnen tun?</vt:lpstr>
      <vt:lpstr>Vielen Dank!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Benutzer</dc:creator>
  <cp:lastModifiedBy>Benutzer</cp:lastModifiedBy>
  <cp:revision>228</cp:revision>
  <cp:lastPrinted>2014-10-23T08:15:10Z</cp:lastPrinted>
  <dcterms:created xsi:type="dcterms:W3CDTF">2014-10-05T16:21:35Z</dcterms:created>
  <dcterms:modified xsi:type="dcterms:W3CDTF">2014-12-04T06:14:01Z</dcterms:modified>
</cp:coreProperties>
</file>